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 id="2147483665" r:id="rId3"/>
    <p:sldMasterId id="2147483679" r:id="rId4"/>
  </p:sldMasterIdLst>
  <p:notesMasterIdLst>
    <p:notesMasterId r:id="rId13"/>
  </p:notesMasterIdLst>
  <p:handoutMasterIdLst>
    <p:handoutMasterId r:id="rId111"/>
  </p:handoutMasterIdLst>
  <p:sldIdLst>
    <p:sldId id="421" r:id="rId5"/>
    <p:sldId id="263" r:id="rId6"/>
    <p:sldId id="265" r:id="rId7"/>
    <p:sldId id="425" r:id="rId8"/>
    <p:sldId id="476" r:id="rId9"/>
    <p:sldId id="347" r:id="rId10"/>
    <p:sldId id="329" r:id="rId11"/>
    <p:sldId id="450" r:id="rId12"/>
    <p:sldId id="451" r:id="rId14"/>
    <p:sldId id="452" r:id="rId15"/>
    <p:sldId id="346" r:id="rId16"/>
    <p:sldId id="477" r:id="rId17"/>
    <p:sldId id="478" r:id="rId18"/>
    <p:sldId id="470" r:id="rId19"/>
    <p:sldId id="471" r:id="rId20"/>
    <p:sldId id="268" r:id="rId21"/>
    <p:sldId id="313" r:id="rId22"/>
    <p:sldId id="348" r:id="rId23"/>
    <p:sldId id="576" r:id="rId24"/>
    <p:sldId id="349" r:id="rId25"/>
    <p:sldId id="406" r:id="rId26"/>
    <p:sldId id="325" r:id="rId27"/>
    <p:sldId id="449" r:id="rId28"/>
    <p:sldId id="351" r:id="rId29"/>
    <p:sldId id="407" r:id="rId30"/>
    <p:sldId id="269" r:id="rId31"/>
    <p:sldId id="426" r:id="rId32"/>
    <p:sldId id="339" r:id="rId33"/>
    <p:sldId id="427" r:id="rId34"/>
    <p:sldId id="270" r:id="rId35"/>
    <p:sldId id="408" r:id="rId36"/>
    <p:sldId id="428" r:id="rId37"/>
    <p:sldId id="429" r:id="rId38"/>
    <p:sldId id="430" r:id="rId39"/>
    <p:sldId id="272" r:id="rId40"/>
    <p:sldId id="273" r:id="rId41"/>
    <p:sldId id="275" r:id="rId42"/>
    <p:sldId id="431" r:id="rId43"/>
    <p:sldId id="472" r:id="rId44"/>
    <p:sldId id="433" r:id="rId45"/>
    <p:sldId id="473" r:id="rId46"/>
    <p:sldId id="474" r:id="rId47"/>
    <p:sldId id="353" r:id="rId48"/>
    <p:sldId id="410" r:id="rId49"/>
    <p:sldId id="411" r:id="rId50"/>
    <p:sldId id="412" r:id="rId51"/>
    <p:sldId id="413" r:id="rId52"/>
    <p:sldId id="414" r:id="rId53"/>
    <p:sldId id="377" r:id="rId54"/>
    <p:sldId id="378" r:id="rId55"/>
    <p:sldId id="379" r:id="rId56"/>
    <p:sldId id="382" r:id="rId57"/>
    <p:sldId id="383" r:id="rId58"/>
    <p:sldId id="384" r:id="rId59"/>
    <p:sldId id="385" r:id="rId60"/>
    <p:sldId id="386" r:id="rId61"/>
    <p:sldId id="388" r:id="rId62"/>
    <p:sldId id="389" r:id="rId63"/>
    <p:sldId id="390" r:id="rId64"/>
    <p:sldId id="391" r:id="rId65"/>
    <p:sldId id="392" r:id="rId66"/>
    <p:sldId id="439" r:id="rId67"/>
    <p:sldId id="401" r:id="rId68"/>
    <p:sldId id="440" r:id="rId69"/>
    <p:sldId id="441" r:id="rId70"/>
    <p:sldId id="402" r:id="rId71"/>
    <p:sldId id="403" r:id="rId72"/>
    <p:sldId id="404" r:id="rId73"/>
    <p:sldId id="448" r:id="rId74"/>
    <p:sldId id="307" r:id="rId75"/>
    <p:sldId id="309" r:id="rId76"/>
    <p:sldId id="308" r:id="rId77"/>
    <p:sldId id="462" r:id="rId78"/>
    <p:sldId id="463" r:id="rId79"/>
    <p:sldId id="461" r:id="rId80"/>
    <p:sldId id="464" r:id="rId81"/>
    <p:sldId id="468" r:id="rId82"/>
    <p:sldId id="311" r:id="rId83"/>
    <p:sldId id="469" r:id="rId84"/>
    <p:sldId id="328" r:id="rId85"/>
    <p:sldId id="483" r:id="rId86"/>
    <p:sldId id="484" r:id="rId87"/>
    <p:sldId id="480" r:id="rId88"/>
    <p:sldId id="479" r:id="rId89"/>
    <p:sldId id="486" r:id="rId90"/>
    <p:sldId id="487" r:id="rId91"/>
    <p:sldId id="485" r:id="rId92"/>
    <p:sldId id="434" r:id="rId93"/>
    <p:sldId id="435" r:id="rId94"/>
    <p:sldId id="314" r:id="rId95"/>
    <p:sldId id="332" r:id="rId96"/>
    <p:sldId id="326" r:id="rId97"/>
    <p:sldId id="488" r:id="rId98"/>
    <p:sldId id="489" r:id="rId99"/>
    <p:sldId id="289" r:id="rId100"/>
    <p:sldId id="291" r:id="rId101"/>
    <p:sldId id="292" r:id="rId102"/>
    <p:sldId id="294" r:id="rId103"/>
    <p:sldId id="296" r:id="rId104"/>
    <p:sldId id="299" r:id="rId105"/>
    <p:sldId id="436" r:id="rId106"/>
    <p:sldId id="437" r:id="rId107"/>
    <p:sldId id="438" r:id="rId108"/>
    <p:sldId id="490" r:id="rId109"/>
    <p:sldId id="475" r:id="rId110"/>
  </p:sldIdLst>
  <p:sldSz cx="9144000" cy="6858000" type="screen4x3"/>
  <p:notesSz cx="6858000" cy="9144000"/>
  <p:custDataLst>
    <p:tags r:id="rId115"/>
  </p:custDataLst>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05E3"/>
    <a:srgbClr val="169A74"/>
    <a:srgbClr val="DF8309"/>
    <a:srgbClr val="EABF34"/>
    <a:srgbClr val="FF3300"/>
    <a:srgbClr val="FFFF33"/>
    <a:srgbClr val="FFFF00"/>
    <a:srgbClr val="AFE2FB"/>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69" autoAdjust="0"/>
    <p:restoredTop sz="79765" autoAdjust="0"/>
  </p:normalViewPr>
  <p:slideViewPr>
    <p:cSldViewPr showGuides="1">
      <p:cViewPr varScale="1">
        <p:scale>
          <a:sx n="53" d="100"/>
          <a:sy n="53" d="100"/>
        </p:scale>
        <p:origin x="-1796" y="-80"/>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Lst>
  </p:outlineViewPr>
  <p:notesTextViewPr>
    <p:cViewPr>
      <p:scale>
        <a:sx n="100" d="100"/>
        <a:sy n="100" d="100"/>
      </p:scale>
      <p:origin x="0" y="0"/>
    </p:cViewPr>
  </p:notesTextViewPr>
  <p:sorterViewPr>
    <p:cViewPr>
      <p:scale>
        <a:sx n="66" d="100"/>
        <a:sy n="66" d="100"/>
      </p:scale>
      <p:origin x="0" y="3712"/>
    </p:cViewPr>
  </p:sorterViewPr>
  <p:notesViewPr>
    <p:cSldViewPr>
      <p:cViewPr varScale="1">
        <p:scale>
          <a:sx n="46" d="100"/>
          <a:sy n="46" d="100"/>
        </p:scale>
        <p:origin x="-854" y="-8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4.xml"/><Relationship Id="rId98" Type="http://schemas.openxmlformats.org/officeDocument/2006/relationships/slide" Target="slides/slide93.xml"/><Relationship Id="rId97" Type="http://schemas.openxmlformats.org/officeDocument/2006/relationships/slide" Target="slides/slide92.xml"/><Relationship Id="rId96" Type="http://schemas.openxmlformats.org/officeDocument/2006/relationships/slide" Target="slides/slide91.xml"/><Relationship Id="rId95" Type="http://schemas.openxmlformats.org/officeDocument/2006/relationships/slide" Target="slides/slide90.xml"/><Relationship Id="rId94" Type="http://schemas.openxmlformats.org/officeDocument/2006/relationships/slide" Target="slides/slide89.xml"/><Relationship Id="rId93" Type="http://schemas.openxmlformats.org/officeDocument/2006/relationships/slide" Target="slides/slide88.xml"/><Relationship Id="rId92" Type="http://schemas.openxmlformats.org/officeDocument/2006/relationships/slide" Target="slides/slide87.xml"/><Relationship Id="rId91" Type="http://schemas.openxmlformats.org/officeDocument/2006/relationships/slide" Target="slides/slide86.xml"/><Relationship Id="rId90" Type="http://schemas.openxmlformats.org/officeDocument/2006/relationships/slide" Target="slides/slide85.xml"/><Relationship Id="rId9" Type="http://schemas.openxmlformats.org/officeDocument/2006/relationships/slide" Target="slides/slide5.xml"/><Relationship Id="rId89" Type="http://schemas.openxmlformats.org/officeDocument/2006/relationships/slide" Target="slides/slide84.xml"/><Relationship Id="rId88" Type="http://schemas.openxmlformats.org/officeDocument/2006/relationships/slide" Target="slides/slide83.xml"/><Relationship Id="rId87" Type="http://schemas.openxmlformats.org/officeDocument/2006/relationships/slide" Target="slides/slide82.xml"/><Relationship Id="rId86" Type="http://schemas.openxmlformats.org/officeDocument/2006/relationships/slide" Target="slides/slide81.xml"/><Relationship Id="rId85" Type="http://schemas.openxmlformats.org/officeDocument/2006/relationships/slide" Target="slides/slide80.xml"/><Relationship Id="rId84" Type="http://schemas.openxmlformats.org/officeDocument/2006/relationships/slide" Target="slides/slide79.xml"/><Relationship Id="rId83" Type="http://schemas.openxmlformats.org/officeDocument/2006/relationships/slide" Target="slides/slide78.xml"/><Relationship Id="rId82" Type="http://schemas.openxmlformats.org/officeDocument/2006/relationships/slide" Target="slides/slide77.xml"/><Relationship Id="rId81" Type="http://schemas.openxmlformats.org/officeDocument/2006/relationships/slide" Target="slides/slide76.xml"/><Relationship Id="rId80" Type="http://schemas.openxmlformats.org/officeDocument/2006/relationships/slide" Target="slides/slide75.xml"/><Relationship Id="rId8" Type="http://schemas.openxmlformats.org/officeDocument/2006/relationships/slide" Target="slides/slide4.xml"/><Relationship Id="rId79" Type="http://schemas.openxmlformats.org/officeDocument/2006/relationships/slide" Target="slides/slide74.xml"/><Relationship Id="rId78" Type="http://schemas.openxmlformats.org/officeDocument/2006/relationships/slide" Target="slides/slide73.xml"/><Relationship Id="rId77" Type="http://schemas.openxmlformats.org/officeDocument/2006/relationships/slide" Target="slides/slide72.xml"/><Relationship Id="rId76" Type="http://schemas.openxmlformats.org/officeDocument/2006/relationships/slide" Target="slides/slide71.xml"/><Relationship Id="rId75" Type="http://schemas.openxmlformats.org/officeDocument/2006/relationships/slide" Target="slides/slide70.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slide" Target="slides/slide3.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slide" Target="slides/slide2.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notesMaster" Target="notesMasters/notesMaster1.xml"/><Relationship Id="rId12" Type="http://schemas.openxmlformats.org/officeDocument/2006/relationships/slide" Target="slides/slide8.xml"/><Relationship Id="rId115" Type="http://schemas.openxmlformats.org/officeDocument/2006/relationships/tags" Target="tags/tag5.xml"/><Relationship Id="rId114" Type="http://schemas.openxmlformats.org/officeDocument/2006/relationships/tableStyles" Target="tableStyles.xml"/><Relationship Id="rId113" Type="http://schemas.openxmlformats.org/officeDocument/2006/relationships/viewProps" Target="viewProps.xml"/><Relationship Id="rId112" Type="http://schemas.openxmlformats.org/officeDocument/2006/relationships/presProps" Target="presProps.xml"/><Relationship Id="rId111" Type="http://schemas.openxmlformats.org/officeDocument/2006/relationships/handoutMaster" Target="handoutMasters/handoutMaster1.xml"/><Relationship Id="rId110" Type="http://schemas.openxmlformats.org/officeDocument/2006/relationships/slide" Target="slides/slide105.xml"/><Relationship Id="rId11" Type="http://schemas.openxmlformats.org/officeDocument/2006/relationships/slide" Target="slides/slide7.xml"/><Relationship Id="rId109" Type="http://schemas.openxmlformats.org/officeDocument/2006/relationships/slide" Target="slides/slide104.xml"/><Relationship Id="rId108" Type="http://schemas.openxmlformats.org/officeDocument/2006/relationships/slide" Target="slides/slide103.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10" Type="http://schemas.openxmlformats.org/officeDocument/2006/relationships/slide" Target="slides/slide6.xml"/><Relationship Id="rId1" Type="http://schemas.openxmlformats.org/officeDocument/2006/relationships/slideMaster" Target="slideMasters/slideMaster1.xml"/></Relationships>
</file>

<file path=ppt/_rels/viewProps.xml.rels><?xml version="1.0" encoding="UTF-8" standalone="yes"?>
<Relationships xmlns="http://schemas.openxmlformats.org/package/2006/relationships"><Relationship Id="rId9" Type="http://schemas.openxmlformats.org/officeDocument/2006/relationships/slide" Target="slides/slide24.xml"/><Relationship Id="rId8" Type="http://schemas.openxmlformats.org/officeDocument/2006/relationships/slide" Target="slides/slide23.xml"/><Relationship Id="rId7" Type="http://schemas.openxmlformats.org/officeDocument/2006/relationships/slide" Target="slides/slide22.xml"/><Relationship Id="rId6" Type="http://schemas.openxmlformats.org/officeDocument/2006/relationships/slide" Target="slides/slide18.xml"/><Relationship Id="rId5" Type="http://schemas.openxmlformats.org/officeDocument/2006/relationships/slide" Target="slides/slide17.xml"/><Relationship Id="rId4" Type="http://schemas.openxmlformats.org/officeDocument/2006/relationships/slide" Target="slides/slide16.xml"/><Relationship Id="rId3" Type="http://schemas.openxmlformats.org/officeDocument/2006/relationships/slide" Target="slides/slide14.xml"/><Relationship Id="rId23" Type="http://schemas.openxmlformats.org/officeDocument/2006/relationships/slide" Target="slides/slide100.xml"/><Relationship Id="rId22" Type="http://schemas.openxmlformats.org/officeDocument/2006/relationships/slide" Target="slides/slide92.xml"/><Relationship Id="rId21" Type="http://schemas.openxmlformats.org/officeDocument/2006/relationships/slide" Target="slides/slide91.xml"/><Relationship Id="rId20" Type="http://schemas.openxmlformats.org/officeDocument/2006/relationships/slide" Target="slides/slide87.xml"/><Relationship Id="rId2" Type="http://schemas.openxmlformats.org/officeDocument/2006/relationships/slide" Target="slides/slide11.xml"/><Relationship Id="rId19" Type="http://schemas.openxmlformats.org/officeDocument/2006/relationships/slide" Target="slides/slide86.xml"/><Relationship Id="rId18" Type="http://schemas.openxmlformats.org/officeDocument/2006/relationships/slide" Target="slides/slide85.xml"/><Relationship Id="rId17" Type="http://schemas.openxmlformats.org/officeDocument/2006/relationships/slide" Target="slides/slide84.xml"/><Relationship Id="rId16" Type="http://schemas.openxmlformats.org/officeDocument/2006/relationships/slide" Target="slides/slide83.xml"/><Relationship Id="rId15" Type="http://schemas.openxmlformats.org/officeDocument/2006/relationships/slide" Target="slides/slide82.xml"/><Relationship Id="rId14" Type="http://schemas.openxmlformats.org/officeDocument/2006/relationships/slide" Target="slides/slide81.xml"/><Relationship Id="rId13" Type="http://schemas.openxmlformats.org/officeDocument/2006/relationships/slide" Target="slides/slide37.xml"/><Relationship Id="rId12" Type="http://schemas.openxmlformats.org/officeDocument/2006/relationships/slide" Target="slides/slide36.xml"/><Relationship Id="rId11" Type="http://schemas.openxmlformats.org/officeDocument/2006/relationships/slide" Target="slides/slide28.xml"/><Relationship Id="rId10" Type="http://schemas.openxmlformats.org/officeDocument/2006/relationships/slide" Target="slides/slide26.xml"/><Relationship Id="rId1"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5C981332-79E4-4FB0-BF08-CDF11FA5CC2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6CBD1896-4386-4320-A9D9-B033B3B5D571}">
      <dgm:prSet/>
      <dgm:spPr/>
      <dgm:t>
        <a:bodyPr/>
        <a:lstStyle/>
        <a:p>
          <a:pPr rtl="0"/>
          <a:r>
            <a:rPr lang="zh-CN"/>
            <a:t>不断提高计算机资源利用率的需要</a:t>
          </a:r>
        </a:p>
      </dgm:t>
    </dgm:pt>
    <dgm:pt modelId="{6B0CF8F3-860F-4029-847F-CA349661E34C}" cxnId="{65291F72-0235-46B5-922A-71CBAB09CCC5}" type="parTrans">
      <dgm:prSet/>
      <dgm:spPr/>
      <dgm:t>
        <a:bodyPr/>
        <a:lstStyle/>
        <a:p>
          <a:endParaRPr lang="zh-CN" altLang="en-US"/>
        </a:p>
      </dgm:t>
    </dgm:pt>
    <dgm:pt modelId="{427C5DE1-9EEF-45AB-8E7A-08D6E00340AB}" cxnId="{65291F72-0235-46B5-922A-71CBAB09CCC5}" type="sibTrans">
      <dgm:prSet/>
      <dgm:spPr/>
      <dgm:t>
        <a:bodyPr/>
        <a:lstStyle/>
        <a:p>
          <a:endParaRPr lang="zh-CN" altLang="en-US"/>
        </a:p>
      </dgm:t>
    </dgm:pt>
    <dgm:pt modelId="{F23902A5-E425-4D93-BEAE-012D04BC184C}">
      <dgm:prSet/>
      <dgm:spPr/>
      <dgm:t>
        <a:bodyPr/>
        <a:lstStyle/>
        <a:p>
          <a:pPr rtl="0"/>
          <a:r>
            <a:rPr lang="zh-CN"/>
            <a:t>如批处理系统的出现</a:t>
          </a:r>
        </a:p>
      </dgm:t>
    </dgm:pt>
    <dgm:pt modelId="{094DF210-F1F6-4C09-8F5E-D884AC360542}" cxnId="{52D7EAE7-C6B4-402F-AA49-B97564B5819A}" type="parTrans">
      <dgm:prSet/>
      <dgm:spPr/>
      <dgm:t>
        <a:bodyPr/>
        <a:lstStyle/>
        <a:p>
          <a:endParaRPr lang="zh-CN" altLang="en-US"/>
        </a:p>
      </dgm:t>
    </dgm:pt>
    <dgm:pt modelId="{571AA0F8-C102-4367-8CCB-39D941C9E03A}" cxnId="{52D7EAE7-C6B4-402F-AA49-B97564B5819A}" type="sibTrans">
      <dgm:prSet/>
      <dgm:spPr/>
      <dgm:t>
        <a:bodyPr/>
        <a:lstStyle/>
        <a:p>
          <a:endParaRPr lang="zh-CN" altLang="en-US"/>
        </a:p>
      </dgm:t>
    </dgm:pt>
    <dgm:pt modelId="{1E12F7B6-D584-4ACE-8E16-03E6AD7FC52D}">
      <dgm:prSet/>
      <dgm:spPr/>
      <dgm:t>
        <a:bodyPr/>
        <a:lstStyle/>
        <a:p>
          <a:pPr rtl="0"/>
          <a:r>
            <a:rPr lang="zh-CN"/>
            <a:t>方便用户</a:t>
          </a:r>
        </a:p>
      </dgm:t>
    </dgm:pt>
    <dgm:pt modelId="{1F83E39A-BD60-4B64-8400-D7C96457F90D}" cxnId="{2EE6E891-9131-4A93-A8F9-B36C0A320A56}" type="parTrans">
      <dgm:prSet/>
      <dgm:spPr/>
      <dgm:t>
        <a:bodyPr/>
        <a:lstStyle/>
        <a:p>
          <a:endParaRPr lang="zh-CN" altLang="en-US"/>
        </a:p>
      </dgm:t>
    </dgm:pt>
    <dgm:pt modelId="{8D0ACC08-EA4C-48B4-B83B-C78F81184E3C}" cxnId="{2EE6E891-9131-4A93-A8F9-B36C0A320A56}" type="sibTrans">
      <dgm:prSet/>
      <dgm:spPr/>
      <dgm:t>
        <a:bodyPr/>
        <a:lstStyle/>
        <a:p>
          <a:endParaRPr lang="zh-CN" altLang="en-US"/>
        </a:p>
      </dgm:t>
    </dgm:pt>
    <dgm:pt modelId="{510CE2A6-3A08-4334-9663-8DDD9622BE86}">
      <dgm:prSet/>
      <dgm:spPr/>
      <dgm:t>
        <a:bodyPr/>
        <a:lstStyle/>
        <a:p>
          <a:pPr rtl="0"/>
          <a:r>
            <a:rPr lang="zh-CN"/>
            <a:t>如分时交互式系统的出现</a:t>
          </a:r>
        </a:p>
      </dgm:t>
    </dgm:pt>
    <dgm:pt modelId="{16C31B7B-58F9-46B6-94E4-1D14807AAABB}" cxnId="{586088A9-F2E5-4084-9887-41D26E32B182}" type="parTrans">
      <dgm:prSet/>
      <dgm:spPr/>
      <dgm:t>
        <a:bodyPr/>
        <a:lstStyle/>
        <a:p>
          <a:endParaRPr lang="zh-CN" altLang="en-US"/>
        </a:p>
      </dgm:t>
    </dgm:pt>
    <dgm:pt modelId="{E276C010-D878-4BC9-8E0A-E44710C753AC}" cxnId="{586088A9-F2E5-4084-9887-41D26E32B182}" type="sibTrans">
      <dgm:prSet/>
      <dgm:spPr/>
      <dgm:t>
        <a:bodyPr/>
        <a:lstStyle/>
        <a:p>
          <a:endParaRPr lang="zh-CN" altLang="en-US"/>
        </a:p>
      </dgm:t>
    </dgm:pt>
    <dgm:pt modelId="{CD5E9472-280E-4BD5-AF33-CE33BEB3DEEC}">
      <dgm:prSet/>
      <dgm:spPr/>
      <dgm:t>
        <a:bodyPr/>
        <a:lstStyle/>
        <a:p>
          <a:pPr rtl="0"/>
          <a:r>
            <a:rPr lang="zh-CN"/>
            <a:t>器件的不断更新换代</a:t>
          </a:r>
        </a:p>
      </dgm:t>
    </dgm:pt>
    <dgm:pt modelId="{B4A4B2D7-F36D-4032-BF06-A7A36C2FBEB8}" cxnId="{B37C356B-B285-4A8B-8BD9-B4C5448659B7}" type="parTrans">
      <dgm:prSet/>
      <dgm:spPr/>
      <dgm:t>
        <a:bodyPr/>
        <a:lstStyle/>
        <a:p>
          <a:endParaRPr lang="zh-CN" altLang="en-US"/>
        </a:p>
      </dgm:t>
    </dgm:pt>
    <dgm:pt modelId="{4700B413-F507-4F8F-9FAF-A5BDA2F065B3}" cxnId="{B37C356B-B285-4A8B-8BD9-B4C5448659B7}" type="sibTrans">
      <dgm:prSet/>
      <dgm:spPr/>
      <dgm:t>
        <a:bodyPr/>
        <a:lstStyle/>
        <a:p>
          <a:endParaRPr lang="zh-CN" altLang="en-US"/>
        </a:p>
      </dgm:t>
    </dgm:pt>
    <dgm:pt modelId="{E85036ED-82C9-46DA-B034-2D3C601C192B}">
      <dgm:prSet/>
      <dgm:spPr/>
      <dgm:t>
        <a:bodyPr/>
        <a:lstStyle/>
        <a:p>
          <a:pPr rtl="0"/>
          <a:r>
            <a:rPr lang="en-US"/>
            <a:t>8</a:t>
          </a:r>
          <a:r>
            <a:rPr lang="zh-CN"/>
            <a:t>位－</a:t>
          </a:r>
          <a:r>
            <a:rPr lang="en-US"/>
            <a:t>16</a:t>
          </a:r>
          <a:r>
            <a:rPr lang="zh-CN"/>
            <a:t>－</a:t>
          </a:r>
          <a:r>
            <a:rPr lang="en-US"/>
            <a:t>32</a:t>
          </a:r>
          <a:r>
            <a:rPr lang="zh-CN"/>
            <a:t>－</a:t>
          </a:r>
          <a:r>
            <a:rPr lang="en-US"/>
            <a:t>64</a:t>
          </a:r>
          <a:r>
            <a:rPr lang="zh-CN"/>
            <a:t>－</a:t>
          </a:r>
          <a:r>
            <a:rPr lang="en-US"/>
            <a:t>...</a:t>
          </a:r>
          <a:endParaRPr lang="zh-CN"/>
        </a:p>
      </dgm:t>
    </dgm:pt>
    <dgm:pt modelId="{965109DD-EF80-427D-9530-4D7991A5025B}" cxnId="{8E8BD067-4B1C-40E0-A8FF-17999B3ECD4F}" type="parTrans">
      <dgm:prSet/>
      <dgm:spPr/>
      <dgm:t>
        <a:bodyPr/>
        <a:lstStyle/>
        <a:p>
          <a:endParaRPr lang="zh-CN" altLang="en-US"/>
        </a:p>
      </dgm:t>
    </dgm:pt>
    <dgm:pt modelId="{2FC1BD39-67F2-4A6F-B39D-34786464CFFD}" cxnId="{8E8BD067-4B1C-40E0-A8FF-17999B3ECD4F}" type="sibTrans">
      <dgm:prSet/>
      <dgm:spPr/>
      <dgm:t>
        <a:bodyPr/>
        <a:lstStyle/>
        <a:p>
          <a:endParaRPr lang="zh-CN" altLang="en-US"/>
        </a:p>
      </dgm:t>
    </dgm:pt>
    <dgm:pt modelId="{A1592CCC-A180-447D-B68F-AB2C08704AE6}">
      <dgm:prSet/>
      <dgm:spPr/>
      <dgm:t>
        <a:bodyPr/>
        <a:lstStyle/>
        <a:p>
          <a:pPr rtl="0"/>
          <a:r>
            <a:rPr lang="zh-CN" dirty="0"/>
            <a:t>计算机体系结构的不断发展</a:t>
          </a:r>
        </a:p>
      </dgm:t>
    </dgm:pt>
    <dgm:pt modelId="{64068EE5-DCEA-42E2-A067-9A4FCEE577E8}" cxnId="{5A53E298-1F1E-4B26-B64C-4954EB659016}" type="parTrans">
      <dgm:prSet/>
      <dgm:spPr/>
      <dgm:t>
        <a:bodyPr/>
        <a:lstStyle/>
        <a:p>
          <a:endParaRPr lang="zh-CN" altLang="en-US"/>
        </a:p>
      </dgm:t>
    </dgm:pt>
    <dgm:pt modelId="{D23E5ADD-BEF3-4567-9AA5-3055140B0210}" cxnId="{5A53E298-1F1E-4B26-B64C-4954EB659016}" type="sibTrans">
      <dgm:prSet/>
      <dgm:spPr/>
      <dgm:t>
        <a:bodyPr/>
        <a:lstStyle/>
        <a:p>
          <a:endParaRPr lang="zh-CN" altLang="en-US"/>
        </a:p>
      </dgm:t>
    </dgm:pt>
    <dgm:pt modelId="{DCC65DCB-457D-4D80-9980-D431015B4569}">
      <dgm:prSet/>
      <dgm:spPr/>
      <dgm:t>
        <a:bodyPr/>
        <a:lstStyle/>
        <a:p>
          <a:pPr rtl="0"/>
          <a:r>
            <a:rPr lang="zh-CN"/>
            <a:t>单机</a:t>
          </a:r>
          <a:r>
            <a:rPr lang="en-US"/>
            <a:t>OS</a:t>
          </a:r>
          <a:r>
            <a:rPr lang="zh-CN"/>
            <a:t>－多机</a:t>
          </a:r>
          <a:r>
            <a:rPr lang="en-US"/>
            <a:t>OS</a:t>
          </a:r>
          <a:r>
            <a:rPr lang="zh-CN"/>
            <a:t>－网络</a:t>
          </a:r>
          <a:r>
            <a:rPr lang="en-US"/>
            <a:t>OS</a:t>
          </a:r>
          <a:r>
            <a:rPr lang="zh-CN"/>
            <a:t>－</a:t>
          </a:r>
          <a:r>
            <a:rPr lang="en-US"/>
            <a:t>…</a:t>
          </a:r>
          <a:endParaRPr lang="zh-CN"/>
        </a:p>
      </dgm:t>
    </dgm:pt>
    <dgm:pt modelId="{7628F273-C7D7-4C86-BE8D-8F9B06C2A029}" cxnId="{6714B741-6281-44C8-B395-A5F4E97F5E9A}" type="parTrans">
      <dgm:prSet/>
      <dgm:spPr/>
      <dgm:t>
        <a:bodyPr/>
        <a:lstStyle/>
        <a:p>
          <a:endParaRPr lang="zh-CN" altLang="en-US"/>
        </a:p>
      </dgm:t>
    </dgm:pt>
    <dgm:pt modelId="{DCC3FDF6-CD9C-415F-80E9-A04661764E7C}" cxnId="{6714B741-6281-44C8-B395-A5F4E97F5E9A}" type="sibTrans">
      <dgm:prSet/>
      <dgm:spPr/>
      <dgm:t>
        <a:bodyPr/>
        <a:lstStyle/>
        <a:p>
          <a:endParaRPr lang="zh-CN" altLang="en-US"/>
        </a:p>
      </dgm:t>
    </dgm:pt>
    <dgm:pt modelId="{A0AA4614-DFBF-420F-8755-9ECA03C4AED1}" type="pres">
      <dgm:prSet presAssocID="{5C981332-79E4-4FB0-BF08-CDF11FA5CC24}" presName="linear" presStyleCnt="0">
        <dgm:presLayoutVars>
          <dgm:animLvl val="lvl"/>
          <dgm:resizeHandles val="exact"/>
        </dgm:presLayoutVars>
      </dgm:prSet>
      <dgm:spPr/>
      <dgm:t>
        <a:bodyPr/>
        <a:lstStyle/>
        <a:p>
          <a:endParaRPr lang="zh-CN" altLang="en-US"/>
        </a:p>
      </dgm:t>
    </dgm:pt>
    <dgm:pt modelId="{7A438D7B-D34F-4E84-A320-BA07928CA498}" type="pres">
      <dgm:prSet presAssocID="{6CBD1896-4386-4320-A9D9-B033B3B5D571}" presName="parentText" presStyleLbl="node1" presStyleIdx="0" presStyleCnt="4">
        <dgm:presLayoutVars>
          <dgm:chMax val="0"/>
          <dgm:bulletEnabled val="1"/>
        </dgm:presLayoutVars>
      </dgm:prSet>
      <dgm:spPr/>
      <dgm:t>
        <a:bodyPr/>
        <a:lstStyle/>
        <a:p>
          <a:endParaRPr lang="zh-CN" altLang="en-US"/>
        </a:p>
      </dgm:t>
    </dgm:pt>
    <dgm:pt modelId="{8357F6F5-5A06-4266-8DEC-C4D75E2BBEAA}" type="pres">
      <dgm:prSet presAssocID="{6CBD1896-4386-4320-A9D9-B033B3B5D571}" presName="childText" presStyleLbl="revTx" presStyleIdx="0" presStyleCnt="4">
        <dgm:presLayoutVars>
          <dgm:bulletEnabled val="1"/>
        </dgm:presLayoutVars>
      </dgm:prSet>
      <dgm:spPr/>
      <dgm:t>
        <a:bodyPr/>
        <a:lstStyle/>
        <a:p>
          <a:endParaRPr lang="zh-CN" altLang="en-US"/>
        </a:p>
      </dgm:t>
    </dgm:pt>
    <dgm:pt modelId="{D154AFF0-DF85-4A52-B8C3-D1708AB6857F}" type="pres">
      <dgm:prSet presAssocID="{1E12F7B6-D584-4ACE-8E16-03E6AD7FC52D}" presName="parentText" presStyleLbl="node1" presStyleIdx="1" presStyleCnt="4">
        <dgm:presLayoutVars>
          <dgm:chMax val="0"/>
          <dgm:bulletEnabled val="1"/>
        </dgm:presLayoutVars>
      </dgm:prSet>
      <dgm:spPr/>
      <dgm:t>
        <a:bodyPr/>
        <a:lstStyle/>
        <a:p>
          <a:endParaRPr lang="zh-CN" altLang="en-US"/>
        </a:p>
      </dgm:t>
    </dgm:pt>
    <dgm:pt modelId="{27B9B106-F406-46F8-AE31-9A2C0D9ADA40}" type="pres">
      <dgm:prSet presAssocID="{1E12F7B6-D584-4ACE-8E16-03E6AD7FC52D}" presName="childText" presStyleLbl="revTx" presStyleIdx="1" presStyleCnt="4">
        <dgm:presLayoutVars>
          <dgm:bulletEnabled val="1"/>
        </dgm:presLayoutVars>
      </dgm:prSet>
      <dgm:spPr/>
      <dgm:t>
        <a:bodyPr/>
        <a:lstStyle/>
        <a:p>
          <a:endParaRPr lang="zh-CN" altLang="en-US"/>
        </a:p>
      </dgm:t>
    </dgm:pt>
    <dgm:pt modelId="{73E664AD-8D19-46DB-B31E-48593CA2E6BE}" type="pres">
      <dgm:prSet presAssocID="{CD5E9472-280E-4BD5-AF33-CE33BEB3DEEC}" presName="parentText" presStyleLbl="node1" presStyleIdx="2" presStyleCnt="4">
        <dgm:presLayoutVars>
          <dgm:chMax val="0"/>
          <dgm:bulletEnabled val="1"/>
        </dgm:presLayoutVars>
      </dgm:prSet>
      <dgm:spPr/>
      <dgm:t>
        <a:bodyPr/>
        <a:lstStyle/>
        <a:p>
          <a:endParaRPr lang="zh-CN" altLang="en-US"/>
        </a:p>
      </dgm:t>
    </dgm:pt>
    <dgm:pt modelId="{B8784C40-C87B-4FEB-B0D2-3B0844CB7167}" type="pres">
      <dgm:prSet presAssocID="{CD5E9472-280E-4BD5-AF33-CE33BEB3DEEC}" presName="childText" presStyleLbl="revTx" presStyleIdx="2" presStyleCnt="4">
        <dgm:presLayoutVars>
          <dgm:bulletEnabled val="1"/>
        </dgm:presLayoutVars>
      </dgm:prSet>
      <dgm:spPr/>
      <dgm:t>
        <a:bodyPr/>
        <a:lstStyle/>
        <a:p>
          <a:endParaRPr lang="zh-CN" altLang="en-US"/>
        </a:p>
      </dgm:t>
    </dgm:pt>
    <dgm:pt modelId="{E3B301D5-CCF0-47A4-981B-0977A7E9EB75}" type="pres">
      <dgm:prSet presAssocID="{A1592CCC-A180-447D-B68F-AB2C08704AE6}" presName="parentText" presStyleLbl="node1" presStyleIdx="3" presStyleCnt="4">
        <dgm:presLayoutVars>
          <dgm:chMax val="0"/>
          <dgm:bulletEnabled val="1"/>
        </dgm:presLayoutVars>
      </dgm:prSet>
      <dgm:spPr/>
      <dgm:t>
        <a:bodyPr/>
        <a:lstStyle/>
        <a:p>
          <a:endParaRPr lang="zh-CN" altLang="en-US"/>
        </a:p>
      </dgm:t>
    </dgm:pt>
    <dgm:pt modelId="{BE2A6828-D2F2-4344-A0B2-DF7ED56A3480}" type="pres">
      <dgm:prSet presAssocID="{A1592CCC-A180-447D-B68F-AB2C08704AE6}" presName="childText" presStyleLbl="revTx" presStyleIdx="3" presStyleCnt="4">
        <dgm:presLayoutVars>
          <dgm:bulletEnabled val="1"/>
        </dgm:presLayoutVars>
      </dgm:prSet>
      <dgm:spPr/>
      <dgm:t>
        <a:bodyPr/>
        <a:lstStyle/>
        <a:p>
          <a:endParaRPr lang="zh-CN" altLang="en-US"/>
        </a:p>
      </dgm:t>
    </dgm:pt>
  </dgm:ptLst>
  <dgm:cxnLst>
    <dgm:cxn modelId="{2900BCE7-09C3-4DAF-B1AF-9ACFDD84EE74}" type="presOf" srcId="{6CBD1896-4386-4320-A9D9-B033B3B5D571}" destId="{7A438D7B-D34F-4E84-A320-BA07928CA498}" srcOrd="0" destOrd="0" presId="urn:microsoft.com/office/officeart/2005/8/layout/vList2"/>
    <dgm:cxn modelId="{5A53E298-1F1E-4B26-B64C-4954EB659016}" srcId="{5C981332-79E4-4FB0-BF08-CDF11FA5CC24}" destId="{A1592CCC-A180-447D-B68F-AB2C08704AE6}" srcOrd="3" destOrd="0" parTransId="{64068EE5-DCEA-42E2-A067-9A4FCEE577E8}" sibTransId="{D23E5ADD-BEF3-4567-9AA5-3055140B0210}"/>
    <dgm:cxn modelId="{0960414D-F471-4C7F-8CEC-66E48E38C794}" type="presOf" srcId="{510CE2A6-3A08-4334-9663-8DDD9622BE86}" destId="{27B9B106-F406-46F8-AE31-9A2C0D9ADA40}" srcOrd="0" destOrd="0" presId="urn:microsoft.com/office/officeart/2005/8/layout/vList2"/>
    <dgm:cxn modelId="{586088A9-F2E5-4084-9887-41D26E32B182}" srcId="{1E12F7B6-D584-4ACE-8E16-03E6AD7FC52D}" destId="{510CE2A6-3A08-4334-9663-8DDD9622BE86}" srcOrd="0" destOrd="0" parTransId="{16C31B7B-58F9-46B6-94E4-1D14807AAABB}" sibTransId="{E276C010-D878-4BC9-8E0A-E44710C753AC}"/>
    <dgm:cxn modelId="{8E8BD067-4B1C-40E0-A8FF-17999B3ECD4F}" srcId="{CD5E9472-280E-4BD5-AF33-CE33BEB3DEEC}" destId="{E85036ED-82C9-46DA-B034-2D3C601C192B}" srcOrd="0" destOrd="0" parTransId="{965109DD-EF80-427D-9530-4D7991A5025B}" sibTransId="{2FC1BD39-67F2-4A6F-B39D-34786464CFFD}"/>
    <dgm:cxn modelId="{65291F72-0235-46B5-922A-71CBAB09CCC5}" srcId="{5C981332-79E4-4FB0-BF08-CDF11FA5CC24}" destId="{6CBD1896-4386-4320-A9D9-B033B3B5D571}" srcOrd="0" destOrd="0" parTransId="{6B0CF8F3-860F-4029-847F-CA349661E34C}" sibTransId="{427C5DE1-9EEF-45AB-8E7A-08D6E00340AB}"/>
    <dgm:cxn modelId="{52D7EAE7-C6B4-402F-AA49-B97564B5819A}" srcId="{6CBD1896-4386-4320-A9D9-B033B3B5D571}" destId="{F23902A5-E425-4D93-BEAE-012D04BC184C}" srcOrd="0" destOrd="0" parTransId="{094DF210-F1F6-4C09-8F5E-D884AC360542}" sibTransId="{571AA0F8-C102-4367-8CCB-39D941C9E03A}"/>
    <dgm:cxn modelId="{B37C356B-B285-4A8B-8BD9-B4C5448659B7}" srcId="{5C981332-79E4-4FB0-BF08-CDF11FA5CC24}" destId="{CD5E9472-280E-4BD5-AF33-CE33BEB3DEEC}" srcOrd="2" destOrd="0" parTransId="{B4A4B2D7-F36D-4032-BF06-A7A36C2FBEB8}" sibTransId="{4700B413-F507-4F8F-9FAF-A5BDA2F065B3}"/>
    <dgm:cxn modelId="{1A7CFA5E-831B-4DF7-AD1D-389F28C5B0E2}" type="presOf" srcId="{1E12F7B6-D584-4ACE-8E16-03E6AD7FC52D}" destId="{D154AFF0-DF85-4A52-B8C3-D1708AB6857F}" srcOrd="0" destOrd="0" presId="urn:microsoft.com/office/officeart/2005/8/layout/vList2"/>
    <dgm:cxn modelId="{2E27AC63-C37D-4587-8C0C-DDC2AB6937E6}" type="presOf" srcId="{F23902A5-E425-4D93-BEAE-012D04BC184C}" destId="{8357F6F5-5A06-4266-8DEC-C4D75E2BBEAA}" srcOrd="0" destOrd="0" presId="urn:microsoft.com/office/officeart/2005/8/layout/vList2"/>
    <dgm:cxn modelId="{2EE6E891-9131-4A93-A8F9-B36C0A320A56}" srcId="{5C981332-79E4-4FB0-BF08-CDF11FA5CC24}" destId="{1E12F7B6-D584-4ACE-8E16-03E6AD7FC52D}" srcOrd="1" destOrd="0" parTransId="{1F83E39A-BD60-4B64-8400-D7C96457F90D}" sibTransId="{8D0ACC08-EA4C-48B4-B83B-C78F81184E3C}"/>
    <dgm:cxn modelId="{8EAE6FA5-A2AF-49FB-B068-0FEEB99E785A}" type="presOf" srcId="{E85036ED-82C9-46DA-B034-2D3C601C192B}" destId="{B8784C40-C87B-4FEB-B0D2-3B0844CB7167}" srcOrd="0" destOrd="0" presId="urn:microsoft.com/office/officeart/2005/8/layout/vList2"/>
    <dgm:cxn modelId="{C11D7282-4CF2-4F84-A342-30E2B0381C71}" type="presOf" srcId="{A1592CCC-A180-447D-B68F-AB2C08704AE6}" destId="{E3B301D5-CCF0-47A4-981B-0977A7E9EB75}" srcOrd="0" destOrd="0" presId="urn:microsoft.com/office/officeart/2005/8/layout/vList2"/>
    <dgm:cxn modelId="{1561670F-B1C6-48B8-BE30-CFCBD44FB0C4}" type="presOf" srcId="{5C981332-79E4-4FB0-BF08-CDF11FA5CC24}" destId="{A0AA4614-DFBF-420F-8755-9ECA03C4AED1}" srcOrd="0" destOrd="0" presId="urn:microsoft.com/office/officeart/2005/8/layout/vList2"/>
    <dgm:cxn modelId="{6714B741-6281-44C8-B395-A5F4E97F5E9A}" srcId="{A1592CCC-A180-447D-B68F-AB2C08704AE6}" destId="{DCC65DCB-457D-4D80-9980-D431015B4569}" srcOrd="0" destOrd="0" parTransId="{7628F273-C7D7-4C86-BE8D-8F9B06C2A029}" sibTransId="{DCC3FDF6-CD9C-415F-80E9-A04661764E7C}"/>
    <dgm:cxn modelId="{A002B29A-66B5-4E09-B4AB-22A569FC3583}" type="presOf" srcId="{DCC65DCB-457D-4D80-9980-D431015B4569}" destId="{BE2A6828-D2F2-4344-A0B2-DF7ED56A3480}" srcOrd="0" destOrd="0" presId="urn:microsoft.com/office/officeart/2005/8/layout/vList2"/>
    <dgm:cxn modelId="{6A50F1B7-B750-4696-B0DC-3459BD50F020}" type="presOf" srcId="{CD5E9472-280E-4BD5-AF33-CE33BEB3DEEC}" destId="{73E664AD-8D19-46DB-B31E-48593CA2E6BE}" srcOrd="0" destOrd="0" presId="urn:microsoft.com/office/officeart/2005/8/layout/vList2"/>
    <dgm:cxn modelId="{7A76013C-20CE-4E38-93B1-3F36A093B2BC}" type="presParOf" srcId="{A0AA4614-DFBF-420F-8755-9ECA03C4AED1}" destId="{7A438D7B-D34F-4E84-A320-BA07928CA498}" srcOrd="0" destOrd="0" presId="urn:microsoft.com/office/officeart/2005/8/layout/vList2"/>
    <dgm:cxn modelId="{928A57D2-62F3-446C-A9F6-94079D37B88D}" type="presParOf" srcId="{A0AA4614-DFBF-420F-8755-9ECA03C4AED1}" destId="{8357F6F5-5A06-4266-8DEC-C4D75E2BBEAA}" srcOrd="1" destOrd="0" presId="urn:microsoft.com/office/officeart/2005/8/layout/vList2"/>
    <dgm:cxn modelId="{7C46A18C-F207-49B7-B9EA-C727C88C5944}" type="presParOf" srcId="{A0AA4614-DFBF-420F-8755-9ECA03C4AED1}" destId="{D154AFF0-DF85-4A52-B8C3-D1708AB6857F}" srcOrd="2" destOrd="0" presId="urn:microsoft.com/office/officeart/2005/8/layout/vList2"/>
    <dgm:cxn modelId="{76E86382-2E5B-4803-A7F5-DA045542F1AD}" type="presParOf" srcId="{A0AA4614-DFBF-420F-8755-9ECA03C4AED1}" destId="{27B9B106-F406-46F8-AE31-9A2C0D9ADA40}" srcOrd="3" destOrd="0" presId="urn:microsoft.com/office/officeart/2005/8/layout/vList2"/>
    <dgm:cxn modelId="{4DCEDE78-837D-46E9-88AB-A0A18B27C6CF}" type="presParOf" srcId="{A0AA4614-DFBF-420F-8755-9ECA03C4AED1}" destId="{73E664AD-8D19-46DB-B31E-48593CA2E6BE}" srcOrd="4" destOrd="0" presId="urn:microsoft.com/office/officeart/2005/8/layout/vList2"/>
    <dgm:cxn modelId="{AF2755CC-0A62-4054-8973-AED69DD2BCF8}" type="presParOf" srcId="{A0AA4614-DFBF-420F-8755-9ECA03C4AED1}" destId="{B8784C40-C87B-4FEB-B0D2-3B0844CB7167}" srcOrd="5" destOrd="0" presId="urn:microsoft.com/office/officeart/2005/8/layout/vList2"/>
    <dgm:cxn modelId="{27461322-C563-489A-8EE6-86C571E18E3A}" type="presParOf" srcId="{A0AA4614-DFBF-420F-8755-9ECA03C4AED1}" destId="{E3B301D5-CCF0-47A4-981B-0977A7E9EB75}" srcOrd="6" destOrd="0" presId="urn:microsoft.com/office/officeart/2005/8/layout/vList2"/>
    <dgm:cxn modelId="{DFCAF7FB-653F-4BAB-8083-2A103D4D2822}" type="presParOf" srcId="{A0AA4614-DFBF-420F-8755-9ECA03C4AED1}" destId="{BE2A6828-D2F2-4344-A0B2-DF7ED56A3480}" srcOrd="7"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F24C30-E81A-4579-B51F-E7D83800BB0A}"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zh-CN" altLang="en-US"/>
        </a:p>
      </dgm:t>
    </dgm:pt>
    <dgm:pt modelId="{5D6DEB4F-AD0E-47EE-ABAC-E5B0A2B32867}">
      <dgm:prSet custT="1"/>
      <dgm:spPr/>
      <dgm:t>
        <a:bodyPr/>
        <a:lstStyle/>
        <a:p>
          <a:pPr algn="l" rtl="0"/>
          <a:r>
            <a:rPr lang="zh-CN" altLang="en-US" sz="1800" b="1"/>
            <a:t>第一代计算机：手工操作阶段（无操作系统）</a:t>
          </a:r>
          <a:endParaRPr lang="zh-CN" altLang="en-US" sz="1800"/>
        </a:p>
      </dgm:t>
    </dgm:pt>
    <dgm:pt modelId="{FC13611A-0CB6-42CE-A6CF-C4876861A8F3}" cxnId="{9FCD7C23-FA29-4EA4-93BC-3D33C8E98BE6}" type="parTrans">
      <dgm:prSet/>
      <dgm:spPr/>
      <dgm:t>
        <a:bodyPr/>
        <a:lstStyle/>
        <a:p>
          <a:endParaRPr lang="zh-CN" altLang="en-US"/>
        </a:p>
      </dgm:t>
    </dgm:pt>
    <dgm:pt modelId="{282A37B0-DF29-49B5-B75A-37B034AC012D}" cxnId="{9FCD7C23-FA29-4EA4-93BC-3D33C8E98BE6}" type="sibTrans">
      <dgm:prSet/>
      <dgm:spPr/>
      <dgm:t>
        <a:bodyPr/>
        <a:lstStyle/>
        <a:p>
          <a:endParaRPr lang="zh-CN" altLang="en-US"/>
        </a:p>
      </dgm:t>
    </dgm:pt>
    <dgm:pt modelId="{845F5E81-5BF1-41CB-8332-410227FAA403}">
      <dgm:prSet custT="1"/>
      <dgm:spPr/>
      <dgm:t>
        <a:bodyPr/>
        <a:lstStyle/>
        <a:p>
          <a:pPr algn="l" rtl="0"/>
          <a:r>
            <a:rPr lang="zh-CN" altLang="en-US" sz="1800" b="1" dirty="0"/>
            <a:t>第二代计算机：批处理（早期）</a:t>
          </a:r>
          <a:endParaRPr lang="zh-CN" altLang="en-US" sz="1800" dirty="0"/>
        </a:p>
      </dgm:t>
    </dgm:pt>
    <dgm:pt modelId="{7B99D0E4-7FDB-4692-8CDB-67C1A6D4C8F2}" cxnId="{DA495F76-A315-42AB-810B-59B6602C9FB4}" type="parTrans">
      <dgm:prSet/>
      <dgm:spPr/>
      <dgm:t>
        <a:bodyPr/>
        <a:lstStyle/>
        <a:p>
          <a:endParaRPr lang="zh-CN" altLang="en-US"/>
        </a:p>
      </dgm:t>
    </dgm:pt>
    <dgm:pt modelId="{48A2DE90-D25C-448C-BE77-516F8EAD5206}" cxnId="{DA495F76-A315-42AB-810B-59B6602C9FB4}" type="sibTrans">
      <dgm:prSet/>
      <dgm:spPr/>
      <dgm:t>
        <a:bodyPr/>
        <a:lstStyle/>
        <a:p>
          <a:endParaRPr lang="zh-CN" altLang="en-US"/>
        </a:p>
      </dgm:t>
    </dgm:pt>
    <dgm:pt modelId="{51188AA7-7ACA-4485-B668-CBF7D96320A4}">
      <dgm:prSet custT="1"/>
      <dgm:spPr/>
      <dgm:t>
        <a:bodyPr/>
        <a:lstStyle/>
        <a:p>
          <a:pPr algn="l" rtl="0"/>
          <a:r>
            <a:rPr lang="zh-CN" sz="1800" b="1" dirty="0"/>
            <a:t>第三代计算机：操作系统形成</a:t>
          </a:r>
          <a:r>
            <a:rPr lang="zh-CN" altLang="en-US" sz="1800" b="1" dirty="0"/>
            <a:t>，</a:t>
          </a:r>
          <a:r>
            <a:rPr lang="zh-CN" sz="1800" b="1" dirty="0"/>
            <a:t>批处理</a:t>
          </a:r>
          <a:r>
            <a:rPr lang="en-US" altLang="zh-CN" sz="1800" b="1" dirty="0"/>
            <a:t>OS</a:t>
          </a:r>
          <a:r>
            <a:rPr lang="zh-CN" sz="1800" b="1" dirty="0"/>
            <a:t>、分时</a:t>
          </a:r>
          <a:r>
            <a:rPr lang="en-US" altLang="zh-CN" sz="1800" b="1" dirty="0"/>
            <a:t>OS</a:t>
          </a:r>
          <a:r>
            <a:rPr lang="zh-CN" sz="1800" b="1" dirty="0"/>
            <a:t>（小型机的崛起）</a:t>
          </a:r>
          <a:endParaRPr lang="zh-CN" sz="1800" dirty="0"/>
        </a:p>
      </dgm:t>
    </dgm:pt>
    <dgm:pt modelId="{60C63DCF-0283-4213-A4F0-C579E90E3D93}" cxnId="{68480052-F3D0-4247-9B1E-0F865A6BD7A4}" type="parTrans">
      <dgm:prSet/>
      <dgm:spPr/>
      <dgm:t>
        <a:bodyPr/>
        <a:lstStyle/>
        <a:p>
          <a:endParaRPr lang="zh-CN" altLang="en-US"/>
        </a:p>
      </dgm:t>
    </dgm:pt>
    <dgm:pt modelId="{990BA17E-D783-4F8C-8AA7-B313C128E656}" cxnId="{68480052-F3D0-4247-9B1E-0F865A6BD7A4}" type="sibTrans">
      <dgm:prSet/>
      <dgm:spPr/>
      <dgm:t>
        <a:bodyPr/>
        <a:lstStyle/>
        <a:p>
          <a:endParaRPr lang="zh-CN" altLang="en-US"/>
        </a:p>
      </dgm:t>
    </dgm:pt>
    <dgm:pt modelId="{7C30A58D-08E4-4F28-9B7E-9FB7EFC92342}">
      <dgm:prSet custT="1"/>
      <dgm:spPr/>
      <dgm:t>
        <a:bodyPr/>
        <a:lstStyle/>
        <a:p>
          <a:pPr algn="l" rtl="0"/>
          <a:r>
            <a:rPr lang="zh-CN" altLang="en-US" sz="1800" b="1" dirty="0"/>
            <a:t>第四代计算机：个人计算机</a:t>
          </a:r>
          <a:r>
            <a:rPr lang="en-US" altLang="zh-CN" sz="1800" b="1" dirty="0"/>
            <a:t>OS</a:t>
          </a:r>
          <a:r>
            <a:rPr lang="zh-CN" altLang="en-US" sz="1800" b="1" dirty="0"/>
            <a:t>、网络</a:t>
          </a:r>
          <a:r>
            <a:rPr lang="en-US" altLang="zh-CN" sz="1800" b="1" dirty="0"/>
            <a:t>OS</a:t>
          </a:r>
          <a:r>
            <a:rPr lang="zh-CN" altLang="en-US" sz="1800" b="1" dirty="0"/>
            <a:t>、分布式</a:t>
          </a:r>
          <a:r>
            <a:rPr lang="en-US" altLang="zh-CN" sz="1800" b="1" dirty="0"/>
            <a:t>OS</a:t>
          </a:r>
          <a:endParaRPr lang="zh-CN" altLang="en-US" sz="1800" dirty="0"/>
        </a:p>
      </dgm:t>
    </dgm:pt>
    <dgm:pt modelId="{CDB402AA-F0B6-4661-B12F-3ED8F95D91EA}" cxnId="{F69D37E0-FF34-457C-92CB-B04582547175}" type="parTrans">
      <dgm:prSet/>
      <dgm:spPr/>
      <dgm:t>
        <a:bodyPr/>
        <a:lstStyle/>
        <a:p>
          <a:endParaRPr lang="zh-CN" altLang="en-US"/>
        </a:p>
      </dgm:t>
    </dgm:pt>
    <dgm:pt modelId="{FCDEC557-51A5-4A5C-9D1B-5325842AB5C3}" cxnId="{F69D37E0-FF34-457C-92CB-B04582547175}" type="sibTrans">
      <dgm:prSet/>
      <dgm:spPr/>
      <dgm:t>
        <a:bodyPr/>
        <a:lstStyle/>
        <a:p>
          <a:endParaRPr lang="zh-CN" altLang="en-US"/>
        </a:p>
      </dgm:t>
    </dgm:pt>
    <dgm:pt modelId="{1C6C2AF2-4C1C-40B2-BD02-C6208BC6A920}" type="pres">
      <dgm:prSet presAssocID="{FCF24C30-E81A-4579-B51F-E7D83800BB0A}" presName="Name0" presStyleCnt="0">
        <dgm:presLayoutVars>
          <dgm:dir/>
          <dgm:resizeHandles val="exact"/>
        </dgm:presLayoutVars>
      </dgm:prSet>
      <dgm:spPr/>
      <dgm:t>
        <a:bodyPr/>
        <a:lstStyle/>
        <a:p>
          <a:endParaRPr lang="zh-CN" altLang="en-US"/>
        </a:p>
      </dgm:t>
    </dgm:pt>
    <dgm:pt modelId="{E52A1F1E-4406-4375-8245-823AF293B2FF}" type="pres">
      <dgm:prSet presAssocID="{FCF24C30-E81A-4579-B51F-E7D83800BB0A}" presName="arrow" presStyleLbl="bgShp" presStyleIdx="0" presStyleCnt="1"/>
      <dgm:spPr/>
    </dgm:pt>
    <dgm:pt modelId="{829D7970-0168-4B16-A36C-62913911D422}" type="pres">
      <dgm:prSet presAssocID="{FCF24C30-E81A-4579-B51F-E7D83800BB0A}" presName="points" presStyleCnt="0"/>
      <dgm:spPr/>
    </dgm:pt>
    <dgm:pt modelId="{4E1E156D-10EE-4890-BD2B-03525FF3A74A}" type="pres">
      <dgm:prSet presAssocID="{5D6DEB4F-AD0E-47EE-ABAC-E5B0A2B32867}" presName="compositeA" presStyleCnt="0"/>
      <dgm:spPr/>
    </dgm:pt>
    <dgm:pt modelId="{DE241AC1-760A-42B8-881C-7E79F9AC2DB5}" type="pres">
      <dgm:prSet presAssocID="{5D6DEB4F-AD0E-47EE-ABAC-E5B0A2B32867}" presName="textA" presStyleLbl="revTx" presStyleIdx="0" presStyleCnt="4">
        <dgm:presLayoutVars>
          <dgm:bulletEnabled val="1"/>
        </dgm:presLayoutVars>
      </dgm:prSet>
      <dgm:spPr/>
      <dgm:t>
        <a:bodyPr/>
        <a:lstStyle/>
        <a:p>
          <a:endParaRPr lang="zh-CN" altLang="en-US"/>
        </a:p>
      </dgm:t>
    </dgm:pt>
    <dgm:pt modelId="{26D70D25-D3DD-47CF-AD50-3920032D011B}" type="pres">
      <dgm:prSet presAssocID="{5D6DEB4F-AD0E-47EE-ABAC-E5B0A2B32867}" presName="circleA" presStyleLbl="node1" presStyleIdx="0" presStyleCnt="4"/>
      <dgm:spPr/>
    </dgm:pt>
    <dgm:pt modelId="{219383C4-1D07-42FC-9D69-0648FDF01452}" type="pres">
      <dgm:prSet presAssocID="{5D6DEB4F-AD0E-47EE-ABAC-E5B0A2B32867}" presName="spaceA" presStyleCnt="0"/>
      <dgm:spPr/>
    </dgm:pt>
    <dgm:pt modelId="{A3F2F238-F7FF-46A5-862D-ABE42D82A49E}" type="pres">
      <dgm:prSet presAssocID="{282A37B0-DF29-49B5-B75A-37B034AC012D}" presName="space" presStyleCnt="0"/>
      <dgm:spPr/>
    </dgm:pt>
    <dgm:pt modelId="{3F073ABE-B917-4B3E-AE99-6BE9F010E298}" type="pres">
      <dgm:prSet presAssocID="{845F5E81-5BF1-41CB-8332-410227FAA403}" presName="compositeB" presStyleCnt="0"/>
      <dgm:spPr/>
    </dgm:pt>
    <dgm:pt modelId="{83E42464-D2FA-4118-8722-6D5BCFD1E992}" type="pres">
      <dgm:prSet presAssocID="{845F5E81-5BF1-41CB-8332-410227FAA403}" presName="textB" presStyleLbl="revTx" presStyleIdx="1" presStyleCnt="4">
        <dgm:presLayoutVars>
          <dgm:bulletEnabled val="1"/>
        </dgm:presLayoutVars>
      </dgm:prSet>
      <dgm:spPr/>
      <dgm:t>
        <a:bodyPr/>
        <a:lstStyle/>
        <a:p>
          <a:endParaRPr lang="zh-CN" altLang="en-US"/>
        </a:p>
      </dgm:t>
    </dgm:pt>
    <dgm:pt modelId="{CDD59F9B-C450-406C-B6D7-DC06E57EEB28}" type="pres">
      <dgm:prSet presAssocID="{845F5E81-5BF1-41CB-8332-410227FAA403}" presName="circleB" presStyleLbl="node1" presStyleIdx="1" presStyleCnt="4"/>
      <dgm:spPr/>
    </dgm:pt>
    <dgm:pt modelId="{0F94FE1F-AFE5-4178-9E78-52BC8CA89519}" type="pres">
      <dgm:prSet presAssocID="{845F5E81-5BF1-41CB-8332-410227FAA403}" presName="spaceB" presStyleCnt="0"/>
      <dgm:spPr/>
    </dgm:pt>
    <dgm:pt modelId="{6595708B-49B4-4675-9A1E-4BDE8FEEDD3D}" type="pres">
      <dgm:prSet presAssocID="{48A2DE90-D25C-448C-BE77-516F8EAD5206}" presName="space" presStyleCnt="0"/>
      <dgm:spPr/>
    </dgm:pt>
    <dgm:pt modelId="{0956783D-8E35-42D4-8970-E9056937902C}" type="pres">
      <dgm:prSet presAssocID="{51188AA7-7ACA-4485-B668-CBF7D96320A4}" presName="compositeA" presStyleCnt="0"/>
      <dgm:spPr/>
    </dgm:pt>
    <dgm:pt modelId="{93A55B39-088B-4F60-894C-FA3100D7C7D8}" type="pres">
      <dgm:prSet presAssocID="{51188AA7-7ACA-4485-B668-CBF7D96320A4}" presName="textA" presStyleLbl="revTx" presStyleIdx="2" presStyleCnt="4">
        <dgm:presLayoutVars>
          <dgm:bulletEnabled val="1"/>
        </dgm:presLayoutVars>
      </dgm:prSet>
      <dgm:spPr/>
      <dgm:t>
        <a:bodyPr/>
        <a:lstStyle/>
        <a:p>
          <a:endParaRPr lang="zh-CN" altLang="en-US"/>
        </a:p>
      </dgm:t>
    </dgm:pt>
    <dgm:pt modelId="{7E4AFC5E-2EB1-4884-9791-AB7612773215}" type="pres">
      <dgm:prSet presAssocID="{51188AA7-7ACA-4485-B668-CBF7D96320A4}" presName="circleA" presStyleLbl="node1" presStyleIdx="2" presStyleCnt="4"/>
      <dgm:spPr/>
    </dgm:pt>
    <dgm:pt modelId="{4990327F-DFFB-41FC-B64D-596B0A582FD2}" type="pres">
      <dgm:prSet presAssocID="{51188AA7-7ACA-4485-B668-CBF7D96320A4}" presName="spaceA" presStyleCnt="0"/>
      <dgm:spPr/>
    </dgm:pt>
    <dgm:pt modelId="{33198934-CEE4-41D7-908F-C20C132CF43B}" type="pres">
      <dgm:prSet presAssocID="{990BA17E-D783-4F8C-8AA7-B313C128E656}" presName="space" presStyleCnt="0"/>
      <dgm:spPr/>
    </dgm:pt>
    <dgm:pt modelId="{3A031F81-EBE4-47EC-854A-1C5BB7EFCE7B}" type="pres">
      <dgm:prSet presAssocID="{7C30A58D-08E4-4F28-9B7E-9FB7EFC92342}" presName="compositeB" presStyleCnt="0"/>
      <dgm:spPr/>
    </dgm:pt>
    <dgm:pt modelId="{12CD3020-B329-43C2-A95D-DCFBAC6BE845}" type="pres">
      <dgm:prSet presAssocID="{7C30A58D-08E4-4F28-9B7E-9FB7EFC92342}" presName="textB" presStyleLbl="revTx" presStyleIdx="3" presStyleCnt="4">
        <dgm:presLayoutVars>
          <dgm:bulletEnabled val="1"/>
        </dgm:presLayoutVars>
      </dgm:prSet>
      <dgm:spPr/>
      <dgm:t>
        <a:bodyPr/>
        <a:lstStyle/>
        <a:p>
          <a:endParaRPr lang="zh-CN" altLang="en-US"/>
        </a:p>
      </dgm:t>
    </dgm:pt>
    <dgm:pt modelId="{332A1FB0-96C0-4BE7-98AE-3812FB42A9BD}" type="pres">
      <dgm:prSet presAssocID="{7C30A58D-08E4-4F28-9B7E-9FB7EFC92342}" presName="circleB" presStyleLbl="node1" presStyleIdx="3" presStyleCnt="4"/>
      <dgm:spPr/>
    </dgm:pt>
    <dgm:pt modelId="{C37EF064-3091-4BED-B30E-CFE1A135C674}" type="pres">
      <dgm:prSet presAssocID="{7C30A58D-08E4-4F28-9B7E-9FB7EFC92342}" presName="spaceB" presStyleCnt="0"/>
      <dgm:spPr/>
    </dgm:pt>
  </dgm:ptLst>
  <dgm:cxnLst>
    <dgm:cxn modelId="{89C47A04-B0EC-4D92-B8EF-A56D5A5369A6}" type="presOf" srcId="{7C30A58D-08E4-4F28-9B7E-9FB7EFC92342}" destId="{12CD3020-B329-43C2-A95D-DCFBAC6BE845}" srcOrd="0" destOrd="0" presId="urn:microsoft.com/office/officeart/2005/8/layout/hProcess11"/>
    <dgm:cxn modelId="{68480052-F3D0-4247-9B1E-0F865A6BD7A4}" srcId="{FCF24C30-E81A-4579-B51F-E7D83800BB0A}" destId="{51188AA7-7ACA-4485-B668-CBF7D96320A4}" srcOrd="2" destOrd="0" parTransId="{60C63DCF-0283-4213-A4F0-C579E90E3D93}" sibTransId="{990BA17E-D783-4F8C-8AA7-B313C128E656}"/>
    <dgm:cxn modelId="{A836B8DE-97B1-4DF7-BC53-670AB5D9423D}" type="presOf" srcId="{51188AA7-7ACA-4485-B668-CBF7D96320A4}" destId="{93A55B39-088B-4F60-894C-FA3100D7C7D8}" srcOrd="0" destOrd="0" presId="urn:microsoft.com/office/officeart/2005/8/layout/hProcess11"/>
    <dgm:cxn modelId="{F69D37E0-FF34-457C-92CB-B04582547175}" srcId="{FCF24C30-E81A-4579-B51F-E7D83800BB0A}" destId="{7C30A58D-08E4-4F28-9B7E-9FB7EFC92342}" srcOrd="3" destOrd="0" parTransId="{CDB402AA-F0B6-4661-B12F-3ED8F95D91EA}" sibTransId="{FCDEC557-51A5-4A5C-9D1B-5325842AB5C3}"/>
    <dgm:cxn modelId="{8FEF0BE8-5301-4818-8284-7F924B24A9DF}" type="presOf" srcId="{FCF24C30-E81A-4579-B51F-E7D83800BB0A}" destId="{1C6C2AF2-4C1C-40B2-BD02-C6208BC6A920}" srcOrd="0" destOrd="0" presId="urn:microsoft.com/office/officeart/2005/8/layout/hProcess11"/>
    <dgm:cxn modelId="{9FCD7C23-FA29-4EA4-93BC-3D33C8E98BE6}" srcId="{FCF24C30-E81A-4579-B51F-E7D83800BB0A}" destId="{5D6DEB4F-AD0E-47EE-ABAC-E5B0A2B32867}" srcOrd="0" destOrd="0" parTransId="{FC13611A-0CB6-42CE-A6CF-C4876861A8F3}" sibTransId="{282A37B0-DF29-49B5-B75A-37B034AC012D}"/>
    <dgm:cxn modelId="{DA495F76-A315-42AB-810B-59B6602C9FB4}" srcId="{FCF24C30-E81A-4579-B51F-E7D83800BB0A}" destId="{845F5E81-5BF1-41CB-8332-410227FAA403}" srcOrd="1" destOrd="0" parTransId="{7B99D0E4-7FDB-4692-8CDB-67C1A6D4C8F2}" sibTransId="{48A2DE90-D25C-448C-BE77-516F8EAD5206}"/>
    <dgm:cxn modelId="{B35FFE7A-E549-4445-B49A-1539516C295C}" type="presOf" srcId="{5D6DEB4F-AD0E-47EE-ABAC-E5B0A2B32867}" destId="{DE241AC1-760A-42B8-881C-7E79F9AC2DB5}" srcOrd="0" destOrd="0" presId="urn:microsoft.com/office/officeart/2005/8/layout/hProcess11"/>
    <dgm:cxn modelId="{19771E53-8982-4DB3-94F5-9D76D77A11A7}" type="presOf" srcId="{845F5E81-5BF1-41CB-8332-410227FAA403}" destId="{83E42464-D2FA-4118-8722-6D5BCFD1E992}" srcOrd="0" destOrd="0" presId="urn:microsoft.com/office/officeart/2005/8/layout/hProcess11"/>
    <dgm:cxn modelId="{753AC302-4E5A-45D8-AA57-F11599CFAD09}" type="presParOf" srcId="{1C6C2AF2-4C1C-40B2-BD02-C6208BC6A920}" destId="{E52A1F1E-4406-4375-8245-823AF293B2FF}" srcOrd="0" destOrd="0" presId="urn:microsoft.com/office/officeart/2005/8/layout/hProcess11"/>
    <dgm:cxn modelId="{CA89F99C-3AD9-4C35-9D97-7F95A86D73E9}" type="presParOf" srcId="{1C6C2AF2-4C1C-40B2-BD02-C6208BC6A920}" destId="{829D7970-0168-4B16-A36C-62913911D422}" srcOrd="1" destOrd="0" presId="urn:microsoft.com/office/officeart/2005/8/layout/hProcess11"/>
    <dgm:cxn modelId="{72EE7376-EFC1-4C12-9373-85455A18FFA4}" type="presParOf" srcId="{829D7970-0168-4B16-A36C-62913911D422}" destId="{4E1E156D-10EE-4890-BD2B-03525FF3A74A}" srcOrd="0" destOrd="0" presId="urn:microsoft.com/office/officeart/2005/8/layout/hProcess11"/>
    <dgm:cxn modelId="{ADF18BD6-CCB4-4BBC-8FA2-22E99598B23B}" type="presParOf" srcId="{4E1E156D-10EE-4890-BD2B-03525FF3A74A}" destId="{DE241AC1-760A-42B8-881C-7E79F9AC2DB5}" srcOrd="0" destOrd="0" presId="urn:microsoft.com/office/officeart/2005/8/layout/hProcess11"/>
    <dgm:cxn modelId="{A4CF9297-5C6F-4C77-87C9-9A2396F4A0B1}" type="presParOf" srcId="{4E1E156D-10EE-4890-BD2B-03525FF3A74A}" destId="{26D70D25-D3DD-47CF-AD50-3920032D011B}" srcOrd="1" destOrd="0" presId="urn:microsoft.com/office/officeart/2005/8/layout/hProcess11"/>
    <dgm:cxn modelId="{3871D6B2-34FB-431E-A24B-4B198357F7AE}" type="presParOf" srcId="{4E1E156D-10EE-4890-BD2B-03525FF3A74A}" destId="{219383C4-1D07-42FC-9D69-0648FDF01452}" srcOrd="2" destOrd="0" presId="urn:microsoft.com/office/officeart/2005/8/layout/hProcess11"/>
    <dgm:cxn modelId="{AC746D95-D9A3-435F-BC32-8455A2DF9862}" type="presParOf" srcId="{829D7970-0168-4B16-A36C-62913911D422}" destId="{A3F2F238-F7FF-46A5-862D-ABE42D82A49E}" srcOrd="1" destOrd="0" presId="urn:microsoft.com/office/officeart/2005/8/layout/hProcess11"/>
    <dgm:cxn modelId="{D6DAA017-A967-414B-8FAD-BCA4D516D399}" type="presParOf" srcId="{829D7970-0168-4B16-A36C-62913911D422}" destId="{3F073ABE-B917-4B3E-AE99-6BE9F010E298}" srcOrd="2" destOrd="0" presId="urn:microsoft.com/office/officeart/2005/8/layout/hProcess11"/>
    <dgm:cxn modelId="{1967255E-4E70-4176-97E0-6B1B7528FF06}" type="presParOf" srcId="{3F073ABE-B917-4B3E-AE99-6BE9F010E298}" destId="{83E42464-D2FA-4118-8722-6D5BCFD1E992}" srcOrd="0" destOrd="0" presId="urn:microsoft.com/office/officeart/2005/8/layout/hProcess11"/>
    <dgm:cxn modelId="{5F5E851F-B8BB-490C-8AD1-D66AFFD3AB33}" type="presParOf" srcId="{3F073ABE-B917-4B3E-AE99-6BE9F010E298}" destId="{CDD59F9B-C450-406C-B6D7-DC06E57EEB28}" srcOrd="1" destOrd="0" presId="urn:microsoft.com/office/officeart/2005/8/layout/hProcess11"/>
    <dgm:cxn modelId="{0D90B782-8B78-4C72-82C5-9296B558C9AA}" type="presParOf" srcId="{3F073ABE-B917-4B3E-AE99-6BE9F010E298}" destId="{0F94FE1F-AFE5-4178-9E78-52BC8CA89519}" srcOrd="2" destOrd="0" presId="urn:microsoft.com/office/officeart/2005/8/layout/hProcess11"/>
    <dgm:cxn modelId="{07293D23-2F16-4456-AEC0-0DD93ED71A59}" type="presParOf" srcId="{829D7970-0168-4B16-A36C-62913911D422}" destId="{6595708B-49B4-4675-9A1E-4BDE8FEEDD3D}" srcOrd="3" destOrd="0" presId="urn:microsoft.com/office/officeart/2005/8/layout/hProcess11"/>
    <dgm:cxn modelId="{EDF96DC3-2BE6-46D4-9AFB-40C5D097F11F}" type="presParOf" srcId="{829D7970-0168-4B16-A36C-62913911D422}" destId="{0956783D-8E35-42D4-8970-E9056937902C}" srcOrd="4" destOrd="0" presId="urn:microsoft.com/office/officeart/2005/8/layout/hProcess11"/>
    <dgm:cxn modelId="{0F7E1BDF-0690-4383-8432-CA7E91ECB1C6}" type="presParOf" srcId="{0956783D-8E35-42D4-8970-E9056937902C}" destId="{93A55B39-088B-4F60-894C-FA3100D7C7D8}" srcOrd="0" destOrd="0" presId="urn:microsoft.com/office/officeart/2005/8/layout/hProcess11"/>
    <dgm:cxn modelId="{BB407966-316C-4A8B-BC77-4502BD954B9B}" type="presParOf" srcId="{0956783D-8E35-42D4-8970-E9056937902C}" destId="{7E4AFC5E-2EB1-4884-9791-AB7612773215}" srcOrd="1" destOrd="0" presId="urn:microsoft.com/office/officeart/2005/8/layout/hProcess11"/>
    <dgm:cxn modelId="{88D1FB24-2943-47DC-8004-AC8B19F4B6D6}" type="presParOf" srcId="{0956783D-8E35-42D4-8970-E9056937902C}" destId="{4990327F-DFFB-41FC-B64D-596B0A582FD2}" srcOrd="2" destOrd="0" presId="urn:microsoft.com/office/officeart/2005/8/layout/hProcess11"/>
    <dgm:cxn modelId="{6C638F93-03EC-4004-BEE7-384A12631467}" type="presParOf" srcId="{829D7970-0168-4B16-A36C-62913911D422}" destId="{33198934-CEE4-41D7-908F-C20C132CF43B}" srcOrd="5" destOrd="0" presId="urn:microsoft.com/office/officeart/2005/8/layout/hProcess11"/>
    <dgm:cxn modelId="{1C122316-1FAA-4230-9006-14B10CC15CBE}" type="presParOf" srcId="{829D7970-0168-4B16-A36C-62913911D422}" destId="{3A031F81-EBE4-47EC-854A-1C5BB7EFCE7B}" srcOrd="6" destOrd="0" presId="urn:microsoft.com/office/officeart/2005/8/layout/hProcess11"/>
    <dgm:cxn modelId="{5A77C53B-B549-4C6F-BF9C-92730A35A045}" type="presParOf" srcId="{3A031F81-EBE4-47EC-854A-1C5BB7EFCE7B}" destId="{12CD3020-B329-43C2-A95D-DCFBAC6BE845}" srcOrd="0" destOrd="0" presId="urn:microsoft.com/office/officeart/2005/8/layout/hProcess11"/>
    <dgm:cxn modelId="{89F87D68-4456-4265-B5C9-BE95794563DA}" type="presParOf" srcId="{3A031F81-EBE4-47EC-854A-1C5BB7EFCE7B}" destId="{332A1FB0-96C0-4BE7-98AE-3812FB42A9BD}" srcOrd="1" destOrd="0" presId="urn:microsoft.com/office/officeart/2005/8/layout/hProcess11"/>
    <dgm:cxn modelId="{862970FE-088B-4E77-9B19-6DF03DB57946}" type="presParOf" srcId="{3A031F81-EBE4-47EC-854A-1C5BB7EFCE7B}" destId="{C37EF064-3091-4BED-B30E-CFE1A135C674}" srcOrd="2" destOrd="0" presId="urn:microsoft.com/office/officeart/2005/8/layout/hProcess1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DD62E16-ED3C-4720-B114-0BBA5CB40273}"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zh-CN" altLang="en-US"/>
        </a:p>
      </dgm:t>
    </dgm:pt>
    <dgm:pt modelId="{17B4CD72-ECD4-47E1-91B5-E6193F312413}">
      <dgm:prSet custT="1"/>
      <dgm:spPr/>
      <dgm:t>
        <a:bodyPr/>
        <a:lstStyle/>
        <a:p>
          <a:pPr algn="l" rtl="0"/>
          <a:r>
            <a:rPr lang="en-US" sz="1800" b="0" dirty="0">
              <a:latin typeface="黑体" panose="02010609060101010101" pitchFamily="2" charset="-122"/>
              <a:ea typeface="黑体" panose="02010609060101010101" pitchFamily="2" charset="-122"/>
            </a:rPr>
            <a:t>UNIX </a:t>
          </a:r>
          <a:r>
            <a:rPr lang="zh-CN" sz="1800" b="0" dirty="0">
              <a:latin typeface="黑体" panose="02010609060101010101" pitchFamily="2" charset="-122"/>
              <a:ea typeface="黑体" panose="02010609060101010101" pitchFamily="2" charset="-122"/>
            </a:rPr>
            <a:t>诞生于 </a:t>
          </a:r>
          <a:r>
            <a:rPr lang="en-US" sz="1800" b="0" dirty="0">
              <a:latin typeface="黑体" panose="02010609060101010101" pitchFamily="2" charset="-122"/>
              <a:ea typeface="黑体" panose="02010609060101010101" pitchFamily="2" charset="-122"/>
            </a:rPr>
            <a:t>20 </a:t>
          </a:r>
          <a:r>
            <a:rPr lang="zh-CN" sz="1800" b="0" dirty="0">
              <a:latin typeface="黑体" panose="02010609060101010101" pitchFamily="2" charset="-122"/>
              <a:ea typeface="黑体" panose="02010609060101010101" pitchFamily="2" charset="-122"/>
            </a:rPr>
            <a:t>世纪 </a:t>
          </a:r>
          <a:r>
            <a:rPr lang="en-US" sz="1800" b="0" dirty="0">
              <a:latin typeface="黑体" panose="02010609060101010101" pitchFamily="2" charset="-122"/>
              <a:ea typeface="黑体" panose="02010609060101010101" pitchFamily="2" charset="-122"/>
            </a:rPr>
            <a:t>60 </a:t>
          </a:r>
          <a:r>
            <a:rPr lang="zh-CN" sz="1800" b="0" dirty="0">
              <a:latin typeface="黑体" panose="02010609060101010101" pitchFamily="2" charset="-122"/>
              <a:ea typeface="黑体" panose="02010609060101010101" pitchFamily="2" charset="-122"/>
            </a:rPr>
            <a:t>年代末</a:t>
          </a:r>
        </a:p>
      </dgm:t>
    </dgm:pt>
    <dgm:pt modelId="{205999C7-65F0-402F-82FC-9940506EABB8}" cxnId="{BC9888A2-5921-44E5-92D2-0254D530114C}" type="parTrans">
      <dgm:prSet/>
      <dgm:spPr/>
      <dgm:t>
        <a:bodyPr/>
        <a:lstStyle/>
        <a:p>
          <a:pPr algn="l"/>
          <a:endParaRPr lang="zh-CN" altLang="en-US" sz="2400" b="0">
            <a:latin typeface="黑体" panose="02010609060101010101" pitchFamily="2" charset="-122"/>
            <a:ea typeface="黑体" panose="02010609060101010101" pitchFamily="2" charset="-122"/>
          </a:endParaRPr>
        </a:p>
      </dgm:t>
    </dgm:pt>
    <dgm:pt modelId="{AFD17867-456D-47F7-8C3C-E85200BA9CA4}" cxnId="{BC9888A2-5921-44E5-92D2-0254D530114C}" type="sibTrans">
      <dgm:prSet/>
      <dgm:spPr/>
      <dgm:t>
        <a:bodyPr/>
        <a:lstStyle/>
        <a:p>
          <a:pPr algn="l"/>
          <a:endParaRPr lang="zh-CN" altLang="en-US" sz="2400" b="0">
            <a:latin typeface="黑体" panose="02010609060101010101" pitchFamily="2" charset="-122"/>
            <a:ea typeface="黑体" panose="02010609060101010101" pitchFamily="2" charset="-122"/>
          </a:endParaRPr>
        </a:p>
      </dgm:t>
    </dgm:pt>
    <dgm:pt modelId="{F6242B5A-8607-4149-8868-35F5D36272BC}">
      <dgm:prSet custT="1"/>
      <dgm:spPr/>
      <dgm:t>
        <a:bodyPr/>
        <a:lstStyle/>
        <a:p>
          <a:pPr algn="l" rtl="0"/>
          <a:r>
            <a:rPr lang="en-US" sz="1800" b="0" dirty="0">
              <a:latin typeface="黑体" panose="02010609060101010101" pitchFamily="2" charset="-122"/>
              <a:ea typeface="黑体" panose="02010609060101010101" pitchFamily="2" charset="-122"/>
            </a:rPr>
            <a:t>Windows </a:t>
          </a:r>
          <a:r>
            <a:rPr lang="zh-CN" sz="1800" b="0" dirty="0">
              <a:latin typeface="黑体" panose="02010609060101010101" pitchFamily="2" charset="-122"/>
              <a:ea typeface="黑体" panose="02010609060101010101" pitchFamily="2" charset="-122"/>
            </a:rPr>
            <a:t>诞生于 </a:t>
          </a:r>
          <a:r>
            <a:rPr lang="en-US" sz="1800" b="0" dirty="0">
              <a:latin typeface="黑体" panose="02010609060101010101" pitchFamily="2" charset="-122"/>
              <a:ea typeface="黑体" panose="02010609060101010101" pitchFamily="2" charset="-122"/>
            </a:rPr>
            <a:t>20 </a:t>
          </a:r>
          <a:r>
            <a:rPr lang="zh-CN" sz="1800" b="0" dirty="0">
              <a:latin typeface="黑体" panose="02010609060101010101" pitchFamily="2" charset="-122"/>
              <a:ea typeface="黑体" panose="02010609060101010101" pitchFamily="2" charset="-122"/>
            </a:rPr>
            <a:t>世纪 </a:t>
          </a:r>
          <a:r>
            <a:rPr lang="en-US" sz="1800" b="0" dirty="0">
              <a:latin typeface="黑体" panose="02010609060101010101" pitchFamily="2" charset="-122"/>
              <a:ea typeface="黑体" panose="02010609060101010101" pitchFamily="2" charset="-122"/>
            </a:rPr>
            <a:t>80 </a:t>
          </a:r>
          <a:r>
            <a:rPr lang="zh-CN" sz="1800" b="0" dirty="0">
              <a:latin typeface="黑体" panose="02010609060101010101" pitchFamily="2" charset="-122"/>
              <a:ea typeface="黑体" panose="02010609060101010101" pitchFamily="2" charset="-122"/>
            </a:rPr>
            <a:t>年代中期</a:t>
          </a:r>
        </a:p>
      </dgm:t>
    </dgm:pt>
    <dgm:pt modelId="{546E7D6E-8433-4598-98C3-D4EC9D486B5B}" cxnId="{CE02C839-2C36-46D6-8C8A-E3394A6F786A}" type="parTrans">
      <dgm:prSet/>
      <dgm:spPr/>
      <dgm:t>
        <a:bodyPr/>
        <a:lstStyle/>
        <a:p>
          <a:pPr algn="l"/>
          <a:endParaRPr lang="zh-CN" altLang="en-US" sz="2400" b="0">
            <a:latin typeface="黑体" panose="02010609060101010101" pitchFamily="2" charset="-122"/>
            <a:ea typeface="黑体" panose="02010609060101010101" pitchFamily="2" charset="-122"/>
          </a:endParaRPr>
        </a:p>
      </dgm:t>
    </dgm:pt>
    <dgm:pt modelId="{F18060ED-28FD-44B5-9FAF-1112BE7E0774}" cxnId="{CE02C839-2C36-46D6-8C8A-E3394A6F786A}" type="sibTrans">
      <dgm:prSet/>
      <dgm:spPr/>
      <dgm:t>
        <a:bodyPr/>
        <a:lstStyle/>
        <a:p>
          <a:pPr algn="l"/>
          <a:endParaRPr lang="zh-CN" altLang="en-US" sz="2400" b="0">
            <a:latin typeface="黑体" panose="02010609060101010101" pitchFamily="2" charset="-122"/>
            <a:ea typeface="黑体" panose="02010609060101010101" pitchFamily="2" charset="-122"/>
          </a:endParaRPr>
        </a:p>
      </dgm:t>
    </dgm:pt>
    <dgm:pt modelId="{C7E2EB67-2FF5-4264-8479-771C9BADAB56}">
      <dgm:prSet custT="1"/>
      <dgm:spPr/>
      <dgm:t>
        <a:bodyPr/>
        <a:lstStyle/>
        <a:p>
          <a:pPr algn="l" rtl="0"/>
          <a:r>
            <a:rPr lang="en-US" sz="1800" b="0">
              <a:latin typeface="黑体" panose="02010609060101010101" pitchFamily="2" charset="-122"/>
              <a:ea typeface="黑体" panose="02010609060101010101" pitchFamily="2" charset="-122"/>
            </a:rPr>
            <a:t>Linux </a:t>
          </a:r>
          <a:r>
            <a:rPr lang="zh-CN" sz="1800" b="0">
              <a:latin typeface="黑体" panose="02010609060101010101" pitchFamily="2" charset="-122"/>
              <a:ea typeface="黑体" panose="02010609060101010101" pitchFamily="2" charset="-122"/>
            </a:rPr>
            <a:t>诞生于 </a:t>
          </a:r>
          <a:r>
            <a:rPr lang="en-US" sz="1800" b="0">
              <a:latin typeface="黑体" panose="02010609060101010101" pitchFamily="2" charset="-122"/>
              <a:ea typeface="黑体" panose="02010609060101010101" pitchFamily="2" charset="-122"/>
            </a:rPr>
            <a:t>20 </a:t>
          </a:r>
          <a:r>
            <a:rPr lang="zh-CN" sz="1800" b="0">
              <a:latin typeface="黑体" panose="02010609060101010101" pitchFamily="2" charset="-122"/>
              <a:ea typeface="黑体" panose="02010609060101010101" pitchFamily="2" charset="-122"/>
            </a:rPr>
            <a:t>世纪 </a:t>
          </a:r>
          <a:r>
            <a:rPr lang="en-US" sz="1800" b="0">
              <a:latin typeface="黑体" panose="02010609060101010101" pitchFamily="2" charset="-122"/>
              <a:ea typeface="黑体" panose="02010609060101010101" pitchFamily="2" charset="-122"/>
            </a:rPr>
            <a:t>90 </a:t>
          </a:r>
          <a:r>
            <a:rPr lang="zh-CN" sz="1800" b="0">
              <a:latin typeface="黑体" panose="02010609060101010101" pitchFamily="2" charset="-122"/>
              <a:ea typeface="黑体" panose="02010609060101010101" pitchFamily="2" charset="-122"/>
            </a:rPr>
            <a:t>年代初</a:t>
          </a:r>
        </a:p>
      </dgm:t>
    </dgm:pt>
    <dgm:pt modelId="{532DF11C-2830-4335-AFB8-738A2B755350}" cxnId="{B6C44088-CB42-46FC-8C2B-4E688D002835}" type="parTrans">
      <dgm:prSet/>
      <dgm:spPr/>
      <dgm:t>
        <a:bodyPr/>
        <a:lstStyle/>
        <a:p>
          <a:pPr algn="l"/>
          <a:endParaRPr lang="zh-CN" altLang="en-US" sz="2400" b="0">
            <a:latin typeface="黑体" panose="02010609060101010101" pitchFamily="2" charset="-122"/>
            <a:ea typeface="黑体" panose="02010609060101010101" pitchFamily="2" charset="-122"/>
          </a:endParaRPr>
        </a:p>
      </dgm:t>
    </dgm:pt>
    <dgm:pt modelId="{C8D785F3-065A-4FB6-A55C-1AB8E435D826}" cxnId="{B6C44088-CB42-46FC-8C2B-4E688D002835}" type="sibTrans">
      <dgm:prSet/>
      <dgm:spPr/>
      <dgm:t>
        <a:bodyPr/>
        <a:lstStyle/>
        <a:p>
          <a:pPr algn="l"/>
          <a:endParaRPr lang="zh-CN" altLang="en-US" sz="2400" b="0">
            <a:latin typeface="黑体" panose="02010609060101010101" pitchFamily="2" charset="-122"/>
            <a:ea typeface="黑体" panose="02010609060101010101" pitchFamily="2" charset="-122"/>
          </a:endParaRPr>
        </a:p>
      </dgm:t>
    </dgm:pt>
    <dgm:pt modelId="{277C3A4F-8EC1-4FB0-A63C-051775C022EC}">
      <dgm:prSet custT="1"/>
      <dgm:spPr/>
      <dgm:t>
        <a:bodyPr/>
        <a:lstStyle/>
        <a:p>
          <a:pPr algn="l" rtl="0"/>
          <a:r>
            <a:rPr lang="en-US" altLang="zh-CN" sz="1800" b="0" dirty="0">
              <a:latin typeface="黑体" panose="02010609060101010101" pitchFamily="2" charset="-122"/>
              <a:ea typeface="黑体" panose="02010609060101010101" pitchFamily="2" charset="-122"/>
            </a:rPr>
            <a:t>DOS</a:t>
          </a:r>
          <a:r>
            <a:rPr lang="zh-CN" altLang="en-US" sz="1800" b="0" dirty="0">
              <a:latin typeface="黑体" panose="02010609060101010101" pitchFamily="2" charset="-122"/>
              <a:ea typeface="黑体" panose="02010609060101010101" pitchFamily="2" charset="-122"/>
            </a:rPr>
            <a:t>系统诞生于</a:t>
          </a:r>
          <a:r>
            <a:rPr lang="en-US" altLang="zh-CN" sz="1800" b="0" dirty="0">
              <a:latin typeface="黑体" panose="02010609060101010101" pitchFamily="2" charset="-122"/>
              <a:ea typeface="黑体" panose="02010609060101010101" pitchFamily="2" charset="-122"/>
            </a:rPr>
            <a:t>20</a:t>
          </a:r>
          <a:r>
            <a:rPr lang="zh-CN" altLang="en-US" sz="1800" b="0" dirty="0">
              <a:latin typeface="黑体" panose="02010609060101010101" pitchFamily="2" charset="-122"/>
              <a:ea typeface="黑体" panose="02010609060101010101" pitchFamily="2" charset="-122"/>
            </a:rPr>
            <a:t>世纪</a:t>
          </a:r>
          <a:r>
            <a:rPr lang="en-US" altLang="zh-CN" sz="1800" b="0" dirty="0">
              <a:latin typeface="黑体" panose="02010609060101010101" pitchFamily="2" charset="-122"/>
              <a:ea typeface="黑体" panose="02010609060101010101" pitchFamily="2" charset="-122"/>
            </a:rPr>
            <a:t>70</a:t>
          </a:r>
          <a:r>
            <a:rPr lang="zh-CN" altLang="en-US" sz="1800" b="0" dirty="0">
              <a:latin typeface="黑体" panose="02010609060101010101" pitchFamily="2" charset="-122"/>
              <a:ea typeface="黑体" panose="02010609060101010101" pitchFamily="2" charset="-122"/>
            </a:rPr>
            <a:t>年代中期</a:t>
          </a:r>
          <a:endParaRPr lang="zh-CN" sz="1800" b="0" dirty="0">
            <a:latin typeface="黑体" panose="02010609060101010101" pitchFamily="2" charset="-122"/>
            <a:ea typeface="黑体" panose="02010609060101010101" pitchFamily="2" charset="-122"/>
          </a:endParaRPr>
        </a:p>
      </dgm:t>
    </dgm:pt>
    <dgm:pt modelId="{74343933-F29B-4CF4-92B4-1B05265028E7}" cxnId="{D8C2F8EB-1109-4138-A5A2-76C58B6C3F5C}" type="parTrans">
      <dgm:prSet/>
      <dgm:spPr/>
      <dgm:t>
        <a:bodyPr/>
        <a:lstStyle/>
        <a:p>
          <a:pPr algn="l"/>
          <a:endParaRPr lang="zh-CN" altLang="en-US" sz="2400" b="0">
            <a:latin typeface="黑体" panose="02010609060101010101" pitchFamily="2" charset="-122"/>
            <a:ea typeface="黑体" panose="02010609060101010101" pitchFamily="2" charset="-122"/>
          </a:endParaRPr>
        </a:p>
      </dgm:t>
    </dgm:pt>
    <dgm:pt modelId="{3544763E-A632-4D8C-BB65-7BDBC1DCA769}" cxnId="{D8C2F8EB-1109-4138-A5A2-76C58B6C3F5C}" type="sibTrans">
      <dgm:prSet/>
      <dgm:spPr/>
      <dgm:t>
        <a:bodyPr/>
        <a:lstStyle/>
        <a:p>
          <a:pPr algn="l"/>
          <a:endParaRPr lang="zh-CN" altLang="en-US" sz="2400" b="0">
            <a:latin typeface="黑体" panose="02010609060101010101" pitchFamily="2" charset="-122"/>
            <a:ea typeface="黑体" panose="02010609060101010101" pitchFamily="2" charset="-122"/>
          </a:endParaRPr>
        </a:p>
      </dgm:t>
    </dgm:pt>
    <dgm:pt modelId="{9A7A2C65-7085-4BFA-B5EE-8EFE77EB4246}" type="pres">
      <dgm:prSet presAssocID="{2DD62E16-ED3C-4720-B114-0BBA5CB40273}" presName="Name0" presStyleCnt="0">
        <dgm:presLayoutVars>
          <dgm:dir/>
          <dgm:resizeHandles val="exact"/>
        </dgm:presLayoutVars>
      </dgm:prSet>
      <dgm:spPr/>
      <dgm:t>
        <a:bodyPr/>
        <a:lstStyle/>
        <a:p>
          <a:endParaRPr lang="zh-CN" altLang="en-US"/>
        </a:p>
      </dgm:t>
    </dgm:pt>
    <dgm:pt modelId="{B52965E1-EE1C-4018-AF06-8AFB4E6380D0}" type="pres">
      <dgm:prSet presAssocID="{2DD62E16-ED3C-4720-B114-0BBA5CB40273}" presName="arrow" presStyleLbl="bgShp" presStyleIdx="0" presStyleCnt="1"/>
      <dgm:spPr/>
    </dgm:pt>
    <dgm:pt modelId="{C271C7E7-BDE2-44E2-B451-291F77B70061}" type="pres">
      <dgm:prSet presAssocID="{2DD62E16-ED3C-4720-B114-0BBA5CB40273}" presName="points" presStyleCnt="0"/>
      <dgm:spPr/>
    </dgm:pt>
    <dgm:pt modelId="{13382966-1982-4601-8D45-82CD9F07564B}" type="pres">
      <dgm:prSet presAssocID="{17B4CD72-ECD4-47E1-91B5-E6193F312413}" presName="compositeA" presStyleCnt="0"/>
      <dgm:spPr/>
    </dgm:pt>
    <dgm:pt modelId="{F7EEDAC0-8649-4146-9B5B-F1D2240C74B1}" type="pres">
      <dgm:prSet presAssocID="{17B4CD72-ECD4-47E1-91B5-E6193F312413}" presName="textA" presStyleLbl="revTx" presStyleIdx="0" presStyleCnt="4">
        <dgm:presLayoutVars>
          <dgm:bulletEnabled val="1"/>
        </dgm:presLayoutVars>
      </dgm:prSet>
      <dgm:spPr/>
      <dgm:t>
        <a:bodyPr/>
        <a:lstStyle/>
        <a:p>
          <a:endParaRPr lang="zh-CN" altLang="en-US"/>
        </a:p>
      </dgm:t>
    </dgm:pt>
    <dgm:pt modelId="{013B634A-BBF3-4CCD-B2F1-B2F5F71BFF4C}" type="pres">
      <dgm:prSet presAssocID="{17B4CD72-ECD4-47E1-91B5-E6193F312413}" presName="circleA" presStyleLbl="node1" presStyleIdx="0" presStyleCnt="4"/>
      <dgm:spPr/>
    </dgm:pt>
    <dgm:pt modelId="{DB81E08C-E04F-4CF5-BA02-3C953C994BDE}" type="pres">
      <dgm:prSet presAssocID="{17B4CD72-ECD4-47E1-91B5-E6193F312413}" presName="spaceA" presStyleCnt="0"/>
      <dgm:spPr/>
    </dgm:pt>
    <dgm:pt modelId="{70BBF5E9-25BA-42B5-B04E-6C76458B2D9E}" type="pres">
      <dgm:prSet presAssocID="{AFD17867-456D-47F7-8C3C-E85200BA9CA4}" presName="space" presStyleCnt="0"/>
      <dgm:spPr/>
    </dgm:pt>
    <dgm:pt modelId="{22DD745E-34FB-4D75-B260-F81662A5B3DD}" type="pres">
      <dgm:prSet presAssocID="{277C3A4F-8EC1-4FB0-A63C-051775C022EC}" presName="compositeB" presStyleCnt="0"/>
      <dgm:spPr/>
    </dgm:pt>
    <dgm:pt modelId="{E232C973-494C-4EA4-A8A6-700CDF4FEBB3}" type="pres">
      <dgm:prSet presAssocID="{277C3A4F-8EC1-4FB0-A63C-051775C022EC}" presName="textB" presStyleLbl="revTx" presStyleIdx="1" presStyleCnt="4">
        <dgm:presLayoutVars>
          <dgm:bulletEnabled val="1"/>
        </dgm:presLayoutVars>
      </dgm:prSet>
      <dgm:spPr/>
      <dgm:t>
        <a:bodyPr/>
        <a:lstStyle/>
        <a:p>
          <a:endParaRPr lang="zh-CN" altLang="en-US"/>
        </a:p>
      </dgm:t>
    </dgm:pt>
    <dgm:pt modelId="{0998DFF4-510B-4941-B2AE-9122F13DE800}" type="pres">
      <dgm:prSet presAssocID="{277C3A4F-8EC1-4FB0-A63C-051775C022EC}" presName="circleB" presStyleLbl="node1" presStyleIdx="1" presStyleCnt="4"/>
      <dgm:spPr/>
    </dgm:pt>
    <dgm:pt modelId="{0DDCCF90-BBA3-4C6E-AF2F-17DCEF754BA8}" type="pres">
      <dgm:prSet presAssocID="{277C3A4F-8EC1-4FB0-A63C-051775C022EC}" presName="spaceB" presStyleCnt="0"/>
      <dgm:spPr/>
    </dgm:pt>
    <dgm:pt modelId="{AD5D4071-0D1E-4F2B-BBAC-797E5ABC2F47}" type="pres">
      <dgm:prSet presAssocID="{3544763E-A632-4D8C-BB65-7BDBC1DCA769}" presName="space" presStyleCnt="0"/>
      <dgm:spPr/>
    </dgm:pt>
    <dgm:pt modelId="{9B1DAA7A-21D7-4011-AFD8-F9523E022BEF}" type="pres">
      <dgm:prSet presAssocID="{F6242B5A-8607-4149-8868-35F5D36272BC}" presName="compositeA" presStyleCnt="0"/>
      <dgm:spPr/>
    </dgm:pt>
    <dgm:pt modelId="{FF826F3E-F8AC-4186-843E-F36158109452}" type="pres">
      <dgm:prSet presAssocID="{F6242B5A-8607-4149-8868-35F5D36272BC}" presName="textA" presStyleLbl="revTx" presStyleIdx="2" presStyleCnt="4" custScaleX="131359">
        <dgm:presLayoutVars>
          <dgm:bulletEnabled val="1"/>
        </dgm:presLayoutVars>
      </dgm:prSet>
      <dgm:spPr/>
      <dgm:t>
        <a:bodyPr/>
        <a:lstStyle/>
        <a:p>
          <a:endParaRPr lang="zh-CN" altLang="en-US"/>
        </a:p>
      </dgm:t>
    </dgm:pt>
    <dgm:pt modelId="{F4F67A9D-52ED-4D47-A896-705B9DC9C964}" type="pres">
      <dgm:prSet presAssocID="{F6242B5A-8607-4149-8868-35F5D36272BC}" presName="circleA" presStyleLbl="node1" presStyleIdx="2" presStyleCnt="4"/>
      <dgm:spPr/>
    </dgm:pt>
    <dgm:pt modelId="{0CC23929-AD93-452D-8CBA-D900D1A91682}" type="pres">
      <dgm:prSet presAssocID="{F6242B5A-8607-4149-8868-35F5D36272BC}" presName="spaceA" presStyleCnt="0"/>
      <dgm:spPr/>
    </dgm:pt>
    <dgm:pt modelId="{642B4C50-8AB8-46C5-8087-C1D3479BD384}" type="pres">
      <dgm:prSet presAssocID="{F18060ED-28FD-44B5-9FAF-1112BE7E0774}" presName="space" presStyleCnt="0"/>
      <dgm:spPr/>
    </dgm:pt>
    <dgm:pt modelId="{817E6F46-773A-4C2A-A704-5DE6D673CA7A}" type="pres">
      <dgm:prSet presAssocID="{C7E2EB67-2FF5-4264-8479-771C9BADAB56}" presName="compositeB" presStyleCnt="0"/>
      <dgm:spPr/>
    </dgm:pt>
    <dgm:pt modelId="{C5B61177-4808-4969-80E6-5A51BFE5727B}" type="pres">
      <dgm:prSet presAssocID="{C7E2EB67-2FF5-4264-8479-771C9BADAB56}" presName="textB" presStyleLbl="revTx" presStyleIdx="3" presStyleCnt="4">
        <dgm:presLayoutVars>
          <dgm:bulletEnabled val="1"/>
        </dgm:presLayoutVars>
      </dgm:prSet>
      <dgm:spPr/>
      <dgm:t>
        <a:bodyPr/>
        <a:lstStyle/>
        <a:p>
          <a:endParaRPr lang="zh-CN" altLang="en-US"/>
        </a:p>
      </dgm:t>
    </dgm:pt>
    <dgm:pt modelId="{87C24D4A-B81F-471C-BEE9-183DFB314FA5}" type="pres">
      <dgm:prSet presAssocID="{C7E2EB67-2FF5-4264-8479-771C9BADAB56}" presName="circleB" presStyleLbl="node1" presStyleIdx="3" presStyleCnt="4"/>
      <dgm:spPr/>
    </dgm:pt>
    <dgm:pt modelId="{C339FEAF-3C8B-4266-8698-78D6159F3F0C}" type="pres">
      <dgm:prSet presAssocID="{C7E2EB67-2FF5-4264-8479-771C9BADAB56}" presName="spaceB" presStyleCnt="0"/>
      <dgm:spPr/>
    </dgm:pt>
  </dgm:ptLst>
  <dgm:cxnLst>
    <dgm:cxn modelId="{457059CA-0AAA-433D-952C-738B50AD30AD}" type="presOf" srcId="{C7E2EB67-2FF5-4264-8479-771C9BADAB56}" destId="{C5B61177-4808-4969-80E6-5A51BFE5727B}" srcOrd="0" destOrd="0" presId="urn:microsoft.com/office/officeart/2005/8/layout/hProcess11"/>
    <dgm:cxn modelId="{B6C44088-CB42-46FC-8C2B-4E688D002835}" srcId="{2DD62E16-ED3C-4720-B114-0BBA5CB40273}" destId="{C7E2EB67-2FF5-4264-8479-771C9BADAB56}" srcOrd="3" destOrd="0" parTransId="{532DF11C-2830-4335-AFB8-738A2B755350}" sibTransId="{C8D785F3-065A-4FB6-A55C-1AB8E435D826}"/>
    <dgm:cxn modelId="{BC9888A2-5921-44E5-92D2-0254D530114C}" srcId="{2DD62E16-ED3C-4720-B114-0BBA5CB40273}" destId="{17B4CD72-ECD4-47E1-91B5-E6193F312413}" srcOrd="0" destOrd="0" parTransId="{205999C7-65F0-402F-82FC-9940506EABB8}" sibTransId="{AFD17867-456D-47F7-8C3C-E85200BA9CA4}"/>
    <dgm:cxn modelId="{E0F31926-07A1-47F2-B499-D344B9296FD2}" type="presOf" srcId="{277C3A4F-8EC1-4FB0-A63C-051775C022EC}" destId="{E232C973-494C-4EA4-A8A6-700CDF4FEBB3}" srcOrd="0" destOrd="0" presId="urn:microsoft.com/office/officeart/2005/8/layout/hProcess11"/>
    <dgm:cxn modelId="{56F1FE87-CFA7-4437-8065-21126E58B9C8}" type="presOf" srcId="{F6242B5A-8607-4149-8868-35F5D36272BC}" destId="{FF826F3E-F8AC-4186-843E-F36158109452}" srcOrd="0" destOrd="0" presId="urn:microsoft.com/office/officeart/2005/8/layout/hProcess11"/>
    <dgm:cxn modelId="{D8C2F8EB-1109-4138-A5A2-76C58B6C3F5C}" srcId="{2DD62E16-ED3C-4720-B114-0BBA5CB40273}" destId="{277C3A4F-8EC1-4FB0-A63C-051775C022EC}" srcOrd="1" destOrd="0" parTransId="{74343933-F29B-4CF4-92B4-1B05265028E7}" sibTransId="{3544763E-A632-4D8C-BB65-7BDBC1DCA769}"/>
    <dgm:cxn modelId="{4E786802-19F3-480E-9A0B-56F17F26BB36}" type="presOf" srcId="{17B4CD72-ECD4-47E1-91B5-E6193F312413}" destId="{F7EEDAC0-8649-4146-9B5B-F1D2240C74B1}" srcOrd="0" destOrd="0" presId="urn:microsoft.com/office/officeart/2005/8/layout/hProcess11"/>
    <dgm:cxn modelId="{8E6C0718-23DB-49C2-B6CE-FBD04D8C4599}" type="presOf" srcId="{2DD62E16-ED3C-4720-B114-0BBA5CB40273}" destId="{9A7A2C65-7085-4BFA-B5EE-8EFE77EB4246}" srcOrd="0" destOrd="0" presId="urn:microsoft.com/office/officeart/2005/8/layout/hProcess11"/>
    <dgm:cxn modelId="{CE02C839-2C36-46D6-8C8A-E3394A6F786A}" srcId="{2DD62E16-ED3C-4720-B114-0BBA5CB40273}" destId="{F6242B5A-8607-4149-8868-35F5D36272BC}" srcOrd="2" destOrd="0" parTransId="{546E7D6E-8433-4598-98C3-D4EC9D486B5B}" sibTransId="{F18060ED-28FD-44B5-9FAF-1112BE7E0774}"/>
    <dgm:cxn modelId="{F24CEAE7-54DC-469B-8A90-1368F30E0A7D}" type="presParOf" srcId="{9A7A2C65-7085-4BFA-B5EE-8EFE77EB4246}" destId="{B52965E1-EE1C-4018-AF06-8AFB4E6380D0}" srcOrd="0" destOrd="0" presId="urn:microsoft.com/office/officeart/2005/8/layout/hProcess11"/>
    <dgm:cxn modelId="{74ECE59B-BF51-4F51-AA06-7EC4698F7959}" type="presParOf" srcId="{9A7A2C65-7085-4BFA-B5EE-8EFE77EB4246}" destId="{C271C7E7-BDE2-44E2-B451-291F77B70061}" srcOrd="1" destOrd="0" presId="urn:microsoft.com/office/officeart/2005/8/layout/hProcess11"/>
    <dgm:cxn modelId="{1CF236CB-490C-47DF-8DBB-0F15CD504E4C}" type="presParOf" srcId="{C271C7E7-BDE2-44E2-B451-291F77B70061}" destId="{13382966-1982-4601-8D45-82CD9F07564B}" srcOrd="0" destOrd="0" presId="urn:microsoft.com/office/officeart/2005/8/layout/hProcess11"/>
    <dgm:cxn modelId="{495F51C6-62C0-40C8-864C-1EAE1C99E62C}" type="presParOf" srcId="{13382966-1982-4601-8D45-82CD9F07564B}" destId="{F7EEDAC0-8649-4146-9B5B-F1D2240C74B1}" srcOrd="0" destOrd="0" presId="urn:microsoft.com/office/officeart/2005/8/layout/hProcess11"/>
    <dgm:cxn modelId="{85EFA7B6-8660-4D4B-9FDA-DD0F8AABB884}" type="presParOf" srcId="{13382966-1982-4601-8D45-82CD9F07564B}" destId="{013B634A-BBF3-4CCD-B2F1-B2F5F71BFF4C}" srcOrd="1" destOrd="0" presId="urn:microsoft.com/office/officeart/2005/8/layout/hProcess11"/>
    <dgm:cxn modelId="{350FBE13-8674-4C65-A202-D24986AA490F}" type="presParOf" srcId="{13382966-1982-4601-8D45-82CD9F07564B}" destId="{DB81E08C-E04F-4CF5-BA02-3C953C994BDE}" srcOrd="2" destOrd="0" presId="urn:microsoft.com/office/officeart/2005/8/layout/hProcess11"/>
    <dgm:cxn modelId="{9BE70362-FC07-4059-80CE-38EFD543B274}" type="presParOf" srcId="{C271C7E7-BDE2-44E2-B451-291F77B70061}" destId="{70BBF5E9-25BA-42B5-B04E-6C76458B2D9E}" srcOrd="1" destOrd="0" presId="urn:microsoft.com/office/officeart/2005/8/layout/hProcess11"/>
    <dgm:cxn modelId="{6646B658-9442-4FFE-B9A9-EDE60A11CCAD}" type="presParOf" srcId="{C271C7E7-BDE2-44E2-B451-291F77B70061}" destId="{22DD745E-34FB-4D75-B260-F81662A5B3DD}" srcOrd="2" destOrd="0" presId="urn:microsoft.com/office/officeart/2005/8/layout/hProcess11"/>
    <dgm:cxn modelId="{56C2967F-BE87-41C8-946E-AD16083281C6}" type="presParOf" srcId="{22DD745E-34FB-4D75-B260-F81662A5B3DD}" destId="{E232C973-494C-4EA4-A8A6-700CDF4FEBB3}" srcOrd="0" destOrd="0" presId="urn:microsoft.com/office/officeart/2005/8/layout/hProcess11"/>
    <dgm:cxn modelId="{31AC2744-22C4-4DBD-A114-E758C63CC10E}" type="presParOf" srcId="{22DD745E-34FB-4D75-B260-F81662A5B3DD}" destId="{0998DFF4-510B-4941-B2AE-9122F13DE800}" srcOrd="1" destOrd="0" presId="urn:microsoft.com/office/officeart/2005/8/layout/hProcess11"/>
    <dgm:cxn modelId="{7C2183E3-D6FE-4854-8226-D8184C258AF7}" type="presParOf" srcId="{22DD745E-34FB-4D75-B260-F81662A5B3DD}" destId="{0DDCCF90-BBA3-4C6E-AF2F-17DCEF754BA8}" srcOrd="2" destOrd="0" presId="urn:microsoft.com/office/officeart/2005/8/layout/hProcess11"/>
    <dgm:cxn modelId="{1F6DC909-BF98-4E60-990E-BC8879FCF6D7}" type="presParOf" srcId="{C271C7E7-BDE2-44E2-B451-291F77B70061}" destId="{AD5D4071-0D1E-4F2B-BBAC-797E5ABC2F47}" srcOrd="3" destOrd="0" presId="urn:microsoft.com/office/officeart/2005/8/layout/hProcess11"/>
    <dgm:cxn modelId="{DC950429-6C2A-4384-B480-23D4149BAB68}" type="presParOf" srcId="{C271C7E7-BDE2-44E2-B451-291F77B70061}" destId="{9B1DAA7A-21D7-4011-AFD8-F9523E022BEF}" srcOrd="4" destOrd="0" presId="urn:microsoft.com/office/officeart/2005/8/layout/hProcess11"/>
    <dgm:cxn modelId="{F9EE32D2-3C95-4462-A01B-944B6CB4376E}" type="presParOf" srcId="{9B1DAA7A-21D7-4011-AFD8-F9523E022BEF}" destId="{FF826F3E-F8AC-4186-843E-F36158109452}" srcOrd="0" destOrd="0" presId="urn:microsoft.com/office/officeart/2005/8/layout/hProcess11"/>
    <dgm:cxn modelId="{C022F89A-9174-41F9-8644-964953E80D03}" type="presParOf" srcId="{9B1DAA7A-21D7-4011-AFD8-F9523E022BEF}" destId="{F4F67A9D-52ED-4D47-A896-705B9DC9C964}" srcOrd="1" destOrd="0" presId="urn:microsoft.com/office/officeart/2005/8/layout/hProcess11"/>
    <dgm:cxn modelId="{65739ABB-B348-4E3D-AFEE-68CFDD603B87}" type="presParOf" srcId="{9B1DAA7A-21D7-4011-AFD8-F9523E022BEF}" destId="{0CC23929-AD93-452D-8CBA-D900D1A91682}" srcOrd="2" destOrd="0" presId="urn:microsoft.com/office/officeart/2005/8/layout/hProcess11"/>
    <dgm:cxn modelId="{A10F8423-64C7-41CA-8B1C-F0DCA7488308}" type="presParOf" srcId="{C271C7E7-BDE2-44E2-B451-291F77B70061}" destId="{642B4C50-8AB8-46C5-8087-C1D3479BD384}" srcOrd="5" destOrd="0" presId="urn:microsoft.com/office/officeart/2005/8/layout/hProcess11"/>
    <dgm:cxn modelId="{7AA338C4-2FF5-465A-BD09-D6C60A3115E1}" type="presParOf" srcId="{C271C7E7-BDE2-44E2-B451-291F77B70061}" destId="{817E6F46-773A-4C2A-A704-5DE6D673CA7A}" srcOrd="6" destOrd="0" presId="urn:microsoft.com/office/officeart/2005/8/layout/hProcess11"/>
    <dgm:cxn modelId="{8212A9AF-0F70-4406-B434-3D006F1690CD}" type="presParOf" srcId="{817E6F46-773A-4C2A-A704-5DE6D673CA7A}" destId="{C5B61177-4808-4969-80E6-5A51BFE5727B}" srcOrd="0" destOrd="0" presId="urn:microsoft.com/office/officeart/2005/8/layout/hProcess11"/>
    <dgm:cxn modelId="{C3336D28-B539-411E-82C0-81EFD2270D38}" type="presParOf" srcId="{817E6F46-773A-4C2A-A704-5DE6D673CA7A}" destId="{87C24D4A-B81F-471C-BEE9-183DFB314FA5}" srcOrd="1" destOrd="0" presId="urn:microsoft.com/office/officeart/2005/8/layout/hProcess11"/>
    <dgm:cxn modelId="{0A2BFA7A-1004-4CB1-A5F1-65B6FD2A4329}" type="presParOf" srcId="{817E6F46-773A-4C2A-A704-5DE6D673CA7A}" destId="{C339FEAF-3C8B-4266-8698-78D6159F3F0C}" srcOrd="2" destOrd="0" presId="urn:microsoft.com/office/officeart/2005/8/layout/hProcess1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208962" cy="4248150"/>
        <a:chOff x="0" y="0"/>
        <a:chExt cx="8208962" cy="4248150"/>
      </a:xfrm>
    </dsp:grpSpPr>
    <dsp:sp modelId="{7A438D7B-D34F-4E84-A320-BA07928CA498}">
      <dsp:nvSpPr>
        <dsp:cNvPr id="3" name="圆角矩形 2"/>
        <dsp:cNvSpPr/>
      </dsp:nvSpPr>
      <dsp:spPr bwMode="white">
        <a:xfrm>
          <a:off x="0" y="28615"/>
          <a:ext cx="8208962" cy="633730"/>
        </a:xfrm>
        <a:prstGeom prst="roundRect">
          <a:avLst/>
        </a:prstGeom>
      </dsp:spPr>
      <dsp:style>
        <a:lnRef idx="2">
          <a:schemeClr val="lt1"/>
        </a:lnRef>
        <a:fillRef idx="1">
          <a:schemeClr val="accent1"/>
        </a:fillRef>
        <a:effectRef idx="0">
          <a:scrgbClr r="0" g="0" b="0"/>
        </a:effectRef>
        <a:fontRef idx="minor">
          <a:schemeClr val="lt1"/>
        </a:fontRef>
      </dsp:style>
      <dsp:txBody>
        <a:bodyPr lIns="95250" tIns="95250" rIns="95250" bIns="95250" anchor="ctr"/>
        <a:lstStyle>
          <a:lvl1pPr algn="l">
            <a:defRPr sz="25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lvl="0" rtl="0">
            <a:lnSpc>
              <a:spcPct val="100000"/>
            </a:lnSpc>
            <a:spcBef>
              <a:spcPct val="0"/>
            </a:spcBef>
            <a:spcAft>
              <a:spcPct val="35000"/>
            </a:spcAft>
          </a:pPr>
          <a:r>
            <a:rPr lang="zh-CN"/>
            <a:t>不断提高计算机资源利用率的需要</a:t>
          </a:r>
        </a:p>
      </dsp:txBody>
      <dsp:txXfrm>
        <a:off x="0" y="28615"/>
        <a:ext cx="8208962" cy="633730"/>
      </dsp:txXfrm>
    </dsp:sp>
    <dsp:sp modelId="{8357F6F5-5A06-4266-8DEC-C4D75E2BBEAA}">
      <dsp:nvSpPr>
        <dsp:cNvPr id="4" name="矩形 3"/>
        <dsp:cNvSpPr/>
      </dsp:nvSpPr>
      <dsp:spPr bwMode="white">
        <a:xfrm>
          <a:off x="0" y="662345"/>
          <a:ext cx="8208962" cy="41400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60634" tIns="31750" rIns="177800" bIns="31750" anchor="t"/>
        <a:lstStyle>
          <a:lvl1pPr algn="l">
            <a:defRPr sz="25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lvl="1" rtl="0">
            <a:lnSpc>
              <a:spcPct val="100000"/>
            </a:lnSpc>
            <a:spcBef>
              <a:spcPct val="0"/>
            </a:spcBef>
            <a:spcAft>
              <a:spcPct val="20000"/>
            </a:spcAft>
            <a:buChar char="•"/>
          </a:pPr>
          <a:r>
            <a:rPr lang="zh-CN">
              <a:solidFill>
                <a:schemeClr val="tx1"/>
              </a:solidFill>
            </a:rPr>
            <a:t>如批处理系统的出现</a:t>
          </a:r>
          <a:endParaRPr>
            <a:solidFill>
              <a:schemeClr val="tx1"/>
            </a:solidFill>
          </a:endParaRPr>
        </a:p>
      </dsp:txBody>
      <dsp:txXfrm>
        <a:off x="0" y="662345"/>
        <a:ext cx="8208962" cy="414000"/>
      </dsp:txXfrm>
    </dsp:sp>
    <dsp:sp modelId="{D154AFF0-DF85-4A52-B8C3-D1708AB6857F}">
      <dsp:nvSpPr>
        <dsp:cNvPr id="5" name="圆角矩形 4"/>
        <dsp:cNvSpPr/>
      </dsp:nvSpPr>
      <dsp:spPr bwMode="white">
        <a:xfrm>
          <a:off x="0" y="1076345"/>
          <a:ext cx="8208962" cy="633730"/>
        </a:xfrm>
        <a:prstGeom prst="roundRect">
          <a:avLst/>
        </a:prstGeom>
      </dsp:spPr>
      <dsp:style>
        <a:lnRef idx="2">
          <a:schemeClr val="lt1"/>
        </a:lnRef>
        <a:fillRef idx="1">
          <a:schemeClr val="accent1"/>
        </a:fillRef>
        <a:effectRef idx="0">
          <a:scrgbClr r="0" g="0" b="0"/>
        </a:effectRef>
        <a:fontRef idx="minor">
          <a:schemeClr val="lt1"/>
        </a:fontRef>
      </dsp:style>
      <dsp:txBody>
        <a:bodyPr lIns="95250" tIns="95250" rIns="95250" bIns="95250" anchor="ctr"/>
        <a:lstStyle>
          <a:lvl1pPr algn="l">
            <a:defRPr sz="25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lvl="0" rtl="0">
            <a:lnSpc>
              <a:spcPct val="100000"/>
            </a:lnSpc>
            <a:spcBef>
              <a:spcPct val="0"/>
            </a:spcBef>
            <a:spcAft>
              <a:spcPct val="35000"/>
            </a:spcAft>
          </a:pPr>
          <a:r>
            <a:rPr lang="zh-CN"/>
            <a:t>方便用户</a:t>
          </a:r>
        </a:p>
      </dsp:txBody>
      <dsp:txXfrm>
        <a:off x="0" y="1076345"/>
        <a:ext cx="8208962" cy="633730"/>
      </dsp:txXfrm>
    </dsp:sp>
    <dsp:sp modelId="{27B9B106-F406-46F8-AE31-9A2C0D9ADA40}">
      <dsp:nvSpPr>
        <dsp:cNvPr id="6" name="矩形 5"/>
        <dsp:cNvSpPr/>
      </dsp:nvSpPr>
      <dsp:spPr bwMode="white">
        <a:xfrm>
          <a:off x="0" y="1710075"/>
          <a:ext cx="8208962" cy="41400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60634" tIns="31750" rIns="177800" bIns="31750" anchor="t"/>
        <a:lstStyle>
          <a:lvl1pPr algn="l">
            <a:defRPr sz="25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lvl="1" rtl="0">
            <a:lnSpc>
              <a:spcPct val="100000"/>
            </a:lnSpc>
            <a:spcBef>
              <a:spcPct val="0"/>
            </a:spcBef>
            <a:spcAft>
              <a:spcPct val="20000"/>
            </a:spcAft>
            <a:buChar char="•"/>
          </a:pPr>
          <a:r>
            <a:rPr lang="zh-CN">
              <a:solidFill>
                <a:schemeClr val="tx1"/>
              </a:solidFill>
            </a:rPr>
            <a:t>如分时交互式系统的出现</a:t>
          </a:r>
          <a:endParaRPr>
            <a:solidFill>
              <a:schemeClr val="tx1"/>
            </a:solidFill>
          </a:endParaRPr>
        </a:p>
      </dsp:txBody>
      <dsp:txXfrm>
        <a:off x="0" y="1710075"/>
        <a:ext cx="8208962" cy="414000"/>
      </dsp:txXfrm>
    </dsp:sp>
    <dsp:sp modelId="{73E664AD-8D19-46DB-B31E-48593CA2E6BE}">
      <dsp:nvSpPr>
        <dsp:cNvPr id="7" name="圆角矩形 6"/>
        <dsp:cNvSpPr/>
      </dsp:nvSpPr>
      <dsp:spPr bwMode="white">
        <a:xfrm>
          <a:off x="0" y="2124075"/>
          <a:ext cx="8208962" cy="633730"/>
        </a:xfrm>
        <a:prstGeom prst="roundRect">
          <a:avLst/>
        </a:prstGeom>
      </dsp:spPr>
      <dsp:style>
        <a:lnRef idx="2">
          <a:schemeClr val="lt1"/>
        </a:lnRef>
        <a:fillRef idx="1">
          <a:schemeClr val="accent1"/>
        </a:fillRef>
        <a:effectRef idx="0">
          <a:scrgbClr r="0" g="0" b="0"/>
        </a:effectRef>
        <a:fontRef idx="minor">
          <a:schemeClr val="lt1"/>
        </a:fontRef>
      </dsp:style>
      <dsp:txBody>
        <a:bodyPr lIns="95250" tIns="95250" rIns="95250" bIns="95250" anchor="ctr"/>
        <a:lstStyle>
          <a:lvl1pPr algn="l">
            <a:defRPr sz="25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lvl="0" rtl="0">
            <a:lnSpc>
              <a:spcPct val="100000"/>
            </a:lnSpc>
            <a:spcBef>
              <a:spcPct val="0"/>
            </a:spcBef>
            <a:spcAft>
              <a:spcPct val="35000"/>
            </a:spcAft>
          </a:pPr>
          <a:r>
            <a:rPr lang="zh-CN"/>
            <a:t>器件的不断更新换代</a:t>
          </a:r>
        </a:p>
      </dsp:txBody>
      <dsp:txXfrm>
        <a:off x="0" y="2124075"/>
        <a:ext cx="8208962" cy="633730"/>
      </dsp:txXfrm>
    </dsp:sp>
    <dsp:sp modelId="{B8784C40-C87B-4FEB-B0D2-3B0844CB7167}">
      <dsp:nvSpPr>
        <dsp:cNvPr id="8" name="矩形 7"/>
        <dsp:cNvSpPr/>
      </dsp:nvSpPr>
      <dsp:spPr bwMode="white">
        <a:xfrm>
          <a:off x="0" y="2757805"/>
          <a:ext cx="8208962" cy="41400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60634" tIns="31750" rIns="177800" bIns="31750" anchor="t"/>
        <a:lstStyle>
          <a:lvl1pPr algn="l">
            <a:defRPr sz="25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lvl="1" rtl="0">
            <a:lnSpc>
              <a:spcPct val="100000"/>
            </a:lnSpc>
            <a:spcBef>
              <a:spcPct val="0"/>
            </a:spcBef>
            <a:spcAft>
              <a:spcPct val="20000"/>
            </a:spcAft>
            <a:buChar char="•"/>
          </a:pPr>
          <a:r>
            <a:rPr lang="en-US">
              <a:solidFill>
                <a:schemeClr val="tx1"/>
              </a:solidFill>
            </a:rPr>
            <a:t>8</a:t>
          </a:r>
          <a:r>
            <a:rPr lang="zh-CN">
              <a:solidFill>
                <a:schemeClr val="tx1"/>
              </a:solidFill>
            </a:rPr>
            <a:t>位－</a:t>
          </a:r>
          <a:r>
            <a:rPr lang="en-US">
              <a:solidFill>
                <a:schemeClr val="tx1"/>
              </a:solidFill>
            </a:rPr>
            <a:t>16</a:t>
          </a:r>
          <a:r>
            <a:rPr lang="zh-CN">
              <a:solidFill>
                <a:schemeClr val="tx1"/>
              </a:solidFill>
            </a:rPr>
            <a:t>－</a:t>
          </a:r>
          <a:r>
            <a:rPr lang="en-US">
              <a:solidFill>
                <a:schemeClr val="tx1"/>
              </a:solidFill>
            </a:rPr>
            <a:t>32</a:t>
          </a:r>
          <a:r>
            <a:rPr lang="zh-CN">
              <a:solidFill>
                <a:schemeClr val="tx1"/>
              </a:solidFill>
            </a:rPr>
            <a:t>－</a:t>
          </a:r>
          <a:r>
            <a:rPr lang="en-US">
              <a:solidFill>
                <a:schemeClr val="tx1"/>
              </a:solidFill>
            </a:rPr>
            <a:t>64</a:t>
          </a:r>
          <a:r>
            <a:rPr lang="zh-CN">
              <a:solidFill>
                <a:schemeClr val="tx1"/>
              </a:solidFill>
            </a:rPr>
            <a:t>－</a:t>
          </a:r>
          <a:r>
            <a:rPr lang="en-US">
              <a:solidFill>
                <a:schemeClr val="tx1"/>
              </a:solidFill>
            </a:rPr>
            <a:t>...</a:t>
          </a:r>
          <a:endParaRPr lang="zh-CN">
            <a:solidFill>
              <a:schemeClr val="tx1"/>
            </a:solidFill>
          </a:endParaRPr>
        </a:p>
      </dsp:txBody>
      <dsp:txXfrm>
        <a:off x="0" y="2757805"/>
        <a:ext cx="8208962" cy="414000"/>
      </dsp:txXfrm>
    </dsp:sp>
    <dsp:sp modelId="{E3B301D5-CCF0-47A4-981B-0977A7E9EB75}">
      <dsp:nvSpPr>
        <dsp:cNvPr id="9" name="圆角矩形 8"/>
        <dsp:cNvSpPr/>
      </dsp:nvSpPr>
      <dsp:spPr bwMode="white">
        <a:xfrm>
          <a:off x="0" y="3171805"/>
          <a:ext cx="8208962" cy="633730"/>
        </a:xfrm>
        <a:prstGeom prst="roundRect">
          <a:avLst/>
        </a:prstGeom>
      </dsp:spPr>
      <dsp:style>
        <a:lnRef idx="2">
          <a:schemeClr val="lt1"/>
        </a:lnRef>
        <a:fillRef idx="1">
          <a:schemeClr val="accent1"/>
        </a:fillRef>
        <a:effectRef idx="0">
          <a:scrgbClr r="0" g="0" b="0"/>
        </a:effectRef>
        <a:fontRef idx="minor">
          <a:schemeClr val="lt1"/>
        </a:fontRef>
      </dsp:style>
      <dsp:txBody>
        <a:bodyPr lIns="95250" tIns="95250" rIns="95250" bIns="95250" anchor="ctr"/>
        <a:lstStyle>
          <a:lvl1pPr algn="l">
            <a:defRPr sz="25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lvl="0" rtl="0">
            <a:lnSpc>
              <a:spcPct val="100000"/>
            </a:lnSpc>
            <a:spcBef>
              <a:spcPct val="0"/>
            </a:spcBef>
            <a:spcAft>
              <a:spcPct val="35000"/>
            </a:spcAft>
          </a:pPr>
          <a:r>
            <a:rPr lang="zh-CN" dirty="0"/>
            <a:t>计算机体系结构的不断发展</a:t>
          </a:r>
        </a:p>
      </dsp:txBody>
      <dsp:txXfrm>
        <a:off x="0" y="3171805"/>
        <a:ext cx="8208962" cy="633730"/>
      </dsp:txXfrm>
    </dsp:sp>
    <dsp:sp modelId="{BE2A6828-D2F2-4344-A0B2-DF7ED56A3480}">
      <dsp:nvSpPr>
        <dsp:cNvPr id="10" name="矩形 9"/>
        <dsp:cNvSpPr/>
      </dsp:nvSpPr>
      <dsp:spPr bwMode="white">
        <a:xfrm>
          <a:off x="0" y="3805535"/>
          <a:ext cx="8208962" cy="41400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60634" tIns="31750" rIns="177800" bIns="31750" anchor="t"/>
        <a:lstStyle>
          <a:lvl1pPr algn="l">
            <a:defRPr sz="25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lvl="1" rtl="0">
            <a:lnSpc>
              <a:spcPct val="100000"/>
            </a:lnSpc>
            <a:spcBef>
              <a:spcPct val="0"/>
            </a:spcBef>
            <a:spcAft>
              <a:spcPct val="20000"/>
            </a:spcAft>
            <a:buChar char="•"/>
          </a:pPr>
          <a:r>
            <a:rPr lang="zh-CN">
              <a:solidFill>
                <a:schemeClr val="tx1"/>
              </a:solidFill>
            </a:rPr>
            <a:t>单机</a:t>
          </a:r>
          <a:r>
            <a:rPr lang="en-US">
              <a:solidFill>
                <a:schemeClr val="tx1"/>
              </a:solidFill>
            </a:rPr>
            <a:t>OS</a:t>
          </a:r>
          <a:r>
            <a:rPr lang="zh-CN">
              <a:solidFill>
                <a:schemeClr val="tx1"/>
              </a:solidFill>
            </a:rPr>
            <a:t>－多机</a:t>
          </a:r>
          <a:r>
            <a:rPr lang="en-US">
              <a:solidFill>
                <a:schemeClr val="tx1"/>
              </a:solidFill>
            </a:rPr>
            <a:t>OS</a:t>
          </a:r>
          <a:r>
            <a:rPr lang="zh-CN">
              <a:solidFill>
                <a:schemeClr val="tx1"/>
              </a:solidFill>
            </a:rPr>
            <a:t>－网络</a:t>
          </a:r>
          <a:r>
            <a:rPr lang="en-US">
              <a:solidFill>
                <a:schemeClr val="tx1"/>
              </a:solidFill>
            </a:rPr>
            <a:t>OS</a:t>
          </a:r>
          <a:r>
            <a:rPr lang="zh-CN">
              <a:solidFill>
                <a:schemeClr val="tx1"/>
              </a:solidFill>
            </a:rPr>
            <a:t>－</a:t>
          </a:r>
          <a:r>
            <a:rPr lang="en-US">
              <a:solidFill>
                <a:schemeClr val="tx1"/>
              </a:solidFill>
            </a:rPr>
            <a:t>…</a:t>
          </a:r>
          <a:endParaRPr lang="zh-CN">
            <a:solidFill>
              <a:schemeClr val="tx1"/>
            </a:solidFill>
          </a:endParaRPr>
        </a:p>
      </dsp:txBody>
      <dsp:txXfrm>
        <a:off x="0" y="3805535"/>
        <a:ext cx="8208962" cy="414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221216" cy="3767185"/>
        <a:chOff x="0" y="0"/>
        <a:chExt cx="8221216" cy="3767185"/>
      </a:xfrm>
    </dsp:grpSpPr>
    <dsp:sp modelId="{E52A1F1E-4406-4375-8245-823AF293B2FF}">
      <dsp:nvSpPr>
        <dsp:cNvPr id="3" name="燕尾形箭头 2"/>
        <dsp:cNvSpPr/>
      </dsp:nvSpPr>
      <dsp:spPr bwMode="white">
        <a:xfrm>
          <a:off x="0" y="1130156"/>
          <a:ext cx="8221216" cy="1506874"/>
        </a:xfrm>
        <a:prstGeom prst="notchedRightArrow">
          <a:avLst/>
        </a:prstGeom>
      </dsp:spPr>
      <dsp:style>
        <a:lnRef idx="0">
          <a:schemeClr val="accent1"/>
        </a:lnRef>
        <a:fillRef idx="1">
          <a:schemeClr val="accent1">
            <a:tint val="40000"/>
          </a:schemeClr>
        </a:fillRef>
        <a:effectRef idx="0">
          <a:scrgbClr r="0" g="0" b="0"/>
        </a:effectRef>
        <a:fontRef idx="minor"/>
      </dsp:style>
      <dsp:txXfrm>
        <a:off x="0" y="1130156"/>
        <a:ext cx="8221216" cy="1506874"/>
      </dsp:txXfrm>
    </dsp:sp>
    <dsp:sp modelId="{DE241AC1-760A-42B8-881C-7E79F9AC2DB5}">
      <dsp:nvSpPr>
        <dsp:cNvPr id="4" name="矩形 3"/>
        <dsp:cNvSpPr/>
      </dsp:nvSpPr>
      <dsp:spPr bwMode="white">
        <a:xfrm>
          <a:off x="0" y="0"/>
          <a:ext cx="1782914" cy="1506874"/>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28016" tIns="128016" rIns="128016" bIns="128016" anchor="b"/>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rtl="0">
            <a:lnSpc>
              <a:spcPct val="100000"/>
            </a:lnSpc>
            <a:spcBef>
              <a:spcPct val="0"/>
            </a:spcBef>
            <a:spcAft>
              <a:spcPct val="35000"/>
            </a:spcAft>
          </a:pPr>
          <a:r>
            <a:rPr lang="zh-CN" altLang="en-US" sz="1800" b="1">
              <a:solidFill>
                <a:schemeClr val="tx1"/>
              </a:solidFill>
            </a:rPr>
            <a:t>第一代计算机：手工操作阶段（无操作系统）</a:t>
          </a:r>
          <a:endParaRPr lang="zh-CN" altLang="en-US" sz="1800">
            <a:solidFill>
              <a:schemeClr val="tx1"/>
            </a:solidFill>
          </a:endParaRPr>
        </a:p>
      </dsp:txBody>
      <dsp:txXfrm>
        <a:off x="0" y="0"/>
        <a:ext cx="1782914" cy="1506874"/>
      </dsp:txXfrm>
    </dsp:sp>
    <dsp:sp modelId="{26D70D25-D3DD-47CF-AD50-3920032D011B}">
      <dsp:nvSpPr>
        <dsp:cNvPr id="5" name="椭圆 4"/>
        <dsp:cNvSpPr/>
      </dsp:nvSpPr>
      <dsp:spPr bwMode="white">
        <a:xfrm>
          <a:off x="703098" y="1695233"/>
          <a:ext cx="376719" cy="376719"/>
        </a:xfrm>
        <a:prstGeom prst="ellipse">
          <a:avLst/>
        </a:prstGeom>
      </dsp:spPr>
      <dsp:style>
        <a:lnRef idx="2">
          <a:schemeClr val="lt1"/>
        </a:lnRef>
        <a:fillRef idx="1">
          <a:schemeClr val="accent1"/>
        </a:fillRef>
        <a:effectRef idx="0">
          <a:scrgbClr r="0" g="0" b="0"/>
        </a:effectRef>
        <a:fontRef idx="minor">
          <a:schemeClr val="lt1"/>
        </a:fontRef>
      </dsp:style>
      <dsp:txXfrm>
        <a:off x="703098" y="1695233"/>
        <a:ext cx="376719" cy="376719"/>
      </dsp:txXfrm>
    </dsp:sp>
    <dsp:sp modelId="{83E42464-D2FA-4118-8722-6D5BCFD1E992}">
      <dsp:nvSpPr>
        <dsp:cNvPr id="6" name="矩形 5"/>
        <dsp:cNvSpPr/>
      </dsp:nvSpPr>
      <dsp:spPr bwMode="white">
        <a:xfrm>
          <a:off x="1872060" y="2260311"/>
          <a:ext cx="1782914" cy="1506874"/>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28016" tIns="128016" rIns="128016" bIns="128016" anchor="t"/>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rtl="0">
            <a:lnSpc>
              <a:spcPct val="100000"/>
            </a:lnSpc>
            <a:spcBef>
              <a:spcPct val="0"/>
            </a:spcBef>
            <a:spcAft>
              <a:spcPct val="35000"/>
            </a:spcAft>
          </a:pPr>
          <a:r>
            <a:rPr lang="zh-CN" altLang="en-US" sz="1800" b="1" dirty="0">
              <a:solidFill>
                <a:schemeClr val="tx1"/>
              </a:solidFill>
            </a:rPr>
            <a:t>第二代计算机：批处理（早期）</a:t>
          </a:r>
          <a:endParaRPr lang="zh-CN" altLang="en-US" sz="1800" dirty="0">
            <a:solidFill>
              <a:schemeClr val="tx1"/>
            </a:solidFill>
          </a:endParaRPr>
        </a:p>
      </dsp:txBody>
      <dsp:txXfrm>
        <a:off x="1872060" y="2260311"/>
        <a:ext cx="1782914" cy="1506874"/>
      </dsp:txXfrm>
    </dsp:sp>
    <dsp:sp modelId="{CDD59F9B-C450-406C-B6D7-DC06E57EEB28}">
      <dsp:nvSpPr>
        <dsp:cNvPr id="7" name="椭圆 6"/>
        <dsp:cNvSpPr/>
      </dsp:nvSpPr>
      <dsp:spPr bwMode="white">
        <a:xfrm>
          <a:off x="2575158" y="1695233"/>
          <a:ext cx="376719" cy="376719"/>
        </a:xfrm>
        <a:prstGeom prst="ellipse">
          <a:avLst/>
        </a:prstGeom>
      </dsp:spPr>
      <dsp:style>
        <a:lnRef idx="2">
          <a:schemeClr val="lt1"/>
        </a:lnRef>
        <a:fillRef idx="1">
          <a:schemeClr val="accent1"/>
        </a:fillRef>
        <a:effectRef idx="0">
          <a:scrgbClr r="0" g="0" b="0"/>
        </a:effectRef>
        <a:fontRef idx="minor">
          <a:schemeClr val="lt1"/>
        </a:fontRef>
      </dsp:style>
      <dsp:txXfrm>
        <a:off x="2575158" y="1695233"/>
        <a:ext cx="376719" cy="376719"/>
      </dsp:txXfrm>
    </dsp:sp>
    <dsp:sp modelId="{93A55B39-088B-4F60-894C-FA3100D7C7D8}">
      <dsp:nvSpPr>
        <dsp:cNvPr id="8" name="矩形 7"/>
        <dsp:cNvSpPr/>
      </dsp:nvSpPr>
      <dsp:spPr bwMode="white">
        <a:xfrm>
          <a:off x="3744120" y="0"/>
          <a:ext cx="1782914" cy="1506874"/>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28016" tIns="128016" rIns="128016" bIns="128016" anchor="b"/>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rtl="0">
            <a:lnSpc>
              <a:spcPct val="100000"/>
            </a:lnSpc>
            <a:spcBef>
              <a:spcPct val="0"/>
            </a:spcBef>
            <a:spcAft>
              <a:spcPct val="35000"/>
            </a:spcAft>
          </a:pPr>
          <a:r>
            <a:rPr lang="zh-CN" sz="1800" b="1" dirty="0">
              <a:solidFill>
                <a:schemeClr val="tx1"/>
              </a:solidFill>
            </a:rPr>
            <a:t>第三代计算机：操作系统形成</a:t>
          </a:r>
          <a:r>
            <a:rPr lang="zh-CN" altLang="en-US" sz="1800" b="1" dirty="0">
              <a:solidFill>
                <a:schemeClr val="tx1"/>
              </a:solidFill>
            </a:rPr>
            <a:t>，</a:t>
          </a:r>
          <a:r>
            <a:rPr lang="zh-CN" sz="1800" b="1" dirty="0">
              <a:solidFill>
                <a:schemeClr val="tx1"/>
              </a:solidFill>
            </a:rPr>
            <a:t>批处理</a:t>
          </a:r>
          <a:r>
            <a:rPr lang="en-US" altLang="zh-CN" sz="1800" b="1" dirty="0">
              <a:solidFill>
                <a:schemeClr val="tx1"/>
              </a:solidFill>
            </a:rPr>
            <a:t>OS</a:t>
          </a:r>
          <a:r>
            <a:rPr lang="zh-CN" sz="1800" b="1" dirty="0">
              <a:solidFill>
                <a:schemeClr val="tx1"/>
              </a:solidFill>
            </a:rPr>
            <a:t>、分时</a:t>
          </a:r>
          <a:r>
            <a:rPr lang="en-US" altLang="zh-CN" sz="1800" b="1" dirty="0">
              <a:solidFill>
                <a:schemeClr val="tx1"/>
              </a:solidFill>
            </a:rPr>
            <a:t>OS</a:t>
          </a:r>
          <a:r>
            <a:rPr lang="zh-CN" sz="1800" b="1" dirty="0">
              <a:solidFill>
                <a:schemeClr val="tx1"/>
              </a:solidFill>
            </a:rPr>
            <a:t>（小型机的崛起）</a:t>
          </a:r>
          <a:endParaRPr lang="zh-CN" sz="1800" dirty="0">
            <a:solidFill>
              <a:schemeClr val="tx1"/>
            </a:solidFill>
          </a:endParaRPr>
        </a:p>
      </dsp:txBody>
      <dsp:txXfrm>
        <a:off x="3744120" y="0"/>
        <a:ext cx="1782914" cy="1506874"/>
      </dsp:txXfrm>
    </dsp:sp>
    <dsp:sp modelId="{7E4AFC5E-2EB1-4884-9791-AB7612773215}">
      <dsp:nvSpPr>
        <dsp:cNvPr id="9" name="椭圆 8"/>
        <dsp:cNvSpPr/>
      </dsp:nvSpPr>
      <dsp:spPr bwMode="white">
        <a:xfrm>
          <a:off x="4447218" y="1695233"/>
          <a:ext cx="376719" cy="376719"/>
        </a:xfrm>
        <a:prstGeom prst="ellipse">
          <a:avLst/>
        </a:prstGeom>
      </dsp:spPr>
      <dsp:style>
        <a:lnRef idx="2">
          <a:schemeClr val="lt1"/>
        </a:lnRef>
        <a:fillRef idx="1">
          <a:schemeClr val="accent1"/>
        </a:fillRef>
        <a:effectRef idx="0">
          <a:scrgbClr r="0" g="0" b="0"/>
        </a:effectRef>
        <a:fontRef idx="minor">
          <a:schemeClr val="lt1"/>
        </a:fontRef>
      </dsp:style>
      <dsp:txXfrm>
        <a:off x="4447218" y="1695233"/>
        <a:ext cx="376719" cy="376719"/>
      </dsp:txXfrm>
    </dsp:sp>
    <dsp:sp modelId="{12CD3020-B329-43C2-A95D-DCFBAC6BE845}">
      <dsp:nvSpPr>
        <dsp:cNvPr id="10" name="矩形 9"/>
        <dsp:cNvSpPr/>
      </dsp:nvSpPr>
      <dsp:spPr bwMode="white">
        <a:xfrm>
          <a:off x="5616180" y="2260311"/>
          <a:ext cx="1782914" cy="1506874"/>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28016" tIns="128016" rIns="128016" bIns="128016" anchor="t"/>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rtl="0">
            <a:lnSpc>
              <a:spcPct val="100000"/>
            </a:lnSpc>
            <a:spcBef>
              <a:spcPct val="0"/>
            </a:spcBef>
            <a:spcAft>
              <a:spcPct val="35000"/>
            </a:spcAft>
          </a:pPr>
          <a:r>
            <a:rPr lang="zh-CN" altLang="en-US" sz="1800" b="1" dirty="0">
              <a:solidFill>
                <a:schemeClr val="tx1"/>
              </a:solidFill>
            </a:rPr>
            <a:t>第四代计算机：个人计算机</a:t>
          </a:r>
          <a:r>
            <a:rPr lang="en-US" altLang="zh-CN" sz="1800" b="1" dirty="0">
              <a:solidFill>
                <a:schemeClr val="tx1"/>
              </a:solidFill>
            </a:rPr>
            <a:t>OS</a:t>
          </a:r>
          <a:r>
            <a:rPr lang="zh-CN" altLang="en-US" sz="1800" b="1" dirty="0">
              <a:solidFill>
                <a:schemeClr val="tx1"/>
              </a:solidFill>
            </a:rPr>
            <a:t>、网络</a:t>
          </a:r>
          <a:r>
            <a:rPr lang="en-US" altLang="zh-CN" sz="1800" b="1" dirty="0">
              <a:solidFill>
                <a:schemeClr val="tx1"/>
              </a:solidFill>
            </a:rPr>
            <a:t>OS</a:t>
          </a:r>
          <a:r>
            <a:rPr lang="zh-CN" altLang="en-US" sz="1800" b="1" dirty="0">
              <a:solidFill>
                <a:schemeClr val="tx1"/>
              </a:solidFill>
            </a:rPr>
            <a:t>、分布式</a:t>
          </a:r>
          <a:r>
            <a:rPr lang="en-US" altLang="zh-CN" sz="1800" b="1" dirty="0">
              <a:solidFill>
                <a:schemeClr val="tx1"/>
              </a:solidFill>
            </a:rPr>
            <a:t>OS</a:t>
          </a:r>
          <a:endParaRPr lang="zh-CN" altLang="en-US" sz="1800" dirty="0">
            <a:solidFill>
              <a:schemeClr val="tx1"/>
            </a:solidFill>
          </a:endParaRPr>
        </a:p>
      </dsp:txBody>
      <dsp:txXfrm>
        <a:off x="5616180" y="2260311"/>
        <a:ext cx="1782914" cy="1506874"/>
      </dsp:txXfrm>
    </dsp:sp>
    <dsp:sp modelId="{332A1FB0-96C0-4BE7-98AE-3812FB42A9BD}">
      <dsp:nvSpPr>
        <dsp:cNvPr id="11" name="椭圆 10"/>
        <dsp:cNvSpPr/>
      </dsp:nvSpPr>
      <dsp:spPr bwMode="white">
        <a:xfrm>
          <a:off x="6319278" y="1695233"/>
          <a:ext cx="376719" cy="376719"/>
        </a:xfrm>
        <a:prstGeom prst="ellipse">
          <a:avLst/>
        </a:prstGeom>
      </dsp:spPr>
      <dsp:style>
        <a:lnRef idx="2">
          <a:schemeClr val="lt1"/>
        </a:lnRef>
        <a:fillRef idx="1">
          <a:schemeClr val="accent1"/>
        </a:fillRef>
        <a:effectRef idx="0">
          <a:scrgbClr r="0" g="0" b="0"/>
        </a:effectRef>
        <a:fontRef idx="minor">
          <a:schemeClr val="lt1"/>
        </a:fontRef>
      </dsp:style>
      <dsp:txXfrm>
        <a:off x="6319278" y="1695233"/>
        <a:ext cx="376719" cy="376719"/>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7344816" cy="2308324"/>
        <a:chOff x="0" y="0"/>
        <a:chExt cx="7344816" cy="2308324"/>
      </a:xfrm>
    </dsp:grpSpPr>
    <dsp:sp modelId="{B52965E1-EE1C-4018-AF06-8AFB4E6380D0}">
      <dsp:nvSpPr>
        <dsp:cNvPr id="3" name="燕尾形箭头 2"/>
        <dsp:cNvSpPr/>
      </dsp:nvSpPr>
      <dsp:spPr bwMode="white">
        <a:xfrm>
          <a:off x="0" y="692497"/>
          <a:ext cx="7344816" cy="923330"/>
        </a:xfrm>
        <a:prstGeom prst="notchedRightArrow">
          <a:avLst/>
        </a:prstGeom>
      </dsp:spPr>
      <dsp:style>
        <a:lnRef idx="0">
          <a:schemeClr val="accent1"/>
        </a:lnRef>
        <a:fillRef idx="1">
          <a:schemeClr val="accent1">
            <a:tint val="40000"/>
          </a:schemeClr>
        </a:fillRef>
        <a:effectRef idx="0">
          <a:scrgbClr r="0" g="0" b="0"/>
        </a:effectRef>
        <a:fontRef idx="minor"/>
      </dsp:style>
      <dsp:txXfrm>
        <a:off x="0" y="692497"/>
        <a:ext cx="7344816" cy="923330"/>
      </dsp:txXfrm>
    </dsp:sp>
    <dsp:sp modelId="{F7EEDAC0-8649-4146-9B5B-F1D2240C74B1}">
      <dsp:nvSpPr>
        <dsp:cNvPr id="4" name="矩形 3"/>
        <dsp:cNvSpPr/>
      </dsp:nvSpPr>
      <dsp:spPr bwMode="white">
        <a:xfrm>
          <a:off x="0" y="0"/>
          <a:ext cx="1592852" cy="92333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28016" tIns="128016" rIns="128016" bIns="128016" anchor="b"/>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rtl="0">
            <a:lnSpc>
              <a:spcPct val="100000"/>
            </a:lnSpc>
            <a:spcBef>
              <a:spcPct val="0"/>
            </a:spcBef>
            <a:spcAft>
              <a:spcPct val="35000"/>
            </a:spcAft>
          </a:pPr>
          <a:r>
            <a:rPr lang="en-US" sz="1800" b="0" dirty="0">
              <a:solidFill>
                <a:schemeClr val="tx1"/>
              </a:solidFill>
              <a:latin typeface="黑体" panose="02010609060101010101" pitchFamily="2" charset="-122"/>
              <a:ea typeface="黑体" panose="02010609060101010101" pitchFamily="2" charset="-122"/>
            </a:rPr>
            <a:t>UNIX </a:t>
          </a:r>
          <a:r>
            <a:rPr lang="zh-CN" sz="1800" b="0" dirty="0">
              <a:solidFill>
                <a:schemeClr val="tx1"/>
              </a:solidFill>
              <a:latin typeface="黑体" panose="02010609060101010101" pitchFamily="2" charset="-122"/>
              <a:ea typeface="黑体" panose="02010609060101010101" pitchFamily="2" charset="-122"/>
            </a:rPr>
            <a:t>诞生于 </a:t>
          </a:r>
          <a:r>
            <a:rPr lang="en-US" sz="1800" b="0" dirty="0">
              <a:solidFill>
                <a:schemeClr val="tx1"/>
              </a:solidFill>
              <a:latin typeface="黑体" panose="02010609060101010101" pitchFamily="2" charset="-122"/>
              <a:ea typeface="黑体" panose="02010609060101010101" pitchFamily="2" charset="-122"/>
            </a:rPr>
            <a:t>20 </a:t>
          </a:r>
          <a:r>
            <a:rPr lang="zh-CN" sz="1800" b="0" dirty="0">
              <a:solidFill>
                <a:schemeClr val="tx1"/>
              </a:solidFill>
              <a:latin typeface="黑体" panose="02010609060101010101" pitchFamily="2" charset="-122"/>
              <a:ea typeface="黑体" panose="02010609060101010101" pitchFamily="2" charset="-122"/>
            </a:rPr>
            <a:t>世纪 </a:t>
          </a:r>
          <a:r>
            <a:rPr lang="en-US" sz="1800" b="0" dirty="0">
              <a:solidFill>
                <a:schemeClr val="tx1"/>
              </a:solidFill>
              <a:latin typeface="黑体" panose="02010609060101010101" pitchFamily="2" charset="-122"/>
              <a:ea typeface="黑体" panose="02010609060101010101" pitchFamily="2" charset="-122"/>
            </a:rPr>
            <a:t>60 </a:t>
          </a:r>
          <a:r>
            <a:rPr lang="zh-CN" sz="1800" b="0" dirty="0">
              <a:solidFill>
                <a:schemeClr val="tx1"/>
              </a:solidFill>
              <a:latin typeface="黑体" panose="02010609060101010101" pitchFamily="2" charset="-122"/>
              <a:ea typeface="黑体" panose="02010609060101010101" pitchFamily="2" charset="-122"/>
            </a:rPr>
            <a:t>年代末</a:t>
          </a:r>
          <a:endParaRPr>
            <a:solidFill>
              <a:schemeClr val="tx1"/>
            </a:solidFill>
          </a:endParaRPr>
        </a:p>
      </dsp:txBody>
      <dsp:txXfrm>
        <a:off x="0" y="0"/>
        <a:ext cx="1592852" cy="923330"/>
      </dsp:txXfrm>
    </dsp:sp>
    <dsp:sp modelId="{013B634A-BBF3-4CCD-B2F1-B2F5F71BFF4C}">
      <dsp:nvSpPr>
        <dsp:cNvPr id="5" name="椭圆 4"/>
        <dsp:cNvSpPr/>
      </dsp:nvSpPr>
      <dsp:spPr bwMode="white">
        <a:xfrm>
          <a:off x="681010" y="1038746"/>
          <a:ext cx="230832" cy="230832"/>
        </a:xfrm>
        <a:prstGeom prst="ellipse">
          <a:avLst/>
        </a:prstGeom>
      </dsp:spPr>
      <dsp:style>
        <a:lnRef idx="2">
          <a:schemeClr val="lt1"/>
        </a:lnRef>
        <a:fillRef idx="1">
          <a:schemeClr val="accent1"/>
        </a:fillRef>
        <a:effectRef idx="0">
          <a:scrgbClr r="0" g="0" b="0"/>
        </a:effectRef>
        <a:fontRef idx="minor">
          <a:schemeClr val="lt1"/>
        </a:fontRef>
      </dsp:style>
      <dsp:txXfrm>
        <a:off x="681010" y="1038746"/>
        <a:ext cx="230832" cy="230832"/>
      </dsp:txXfrm>
    </dsp:sp>
    <dsp:sp modelId="{E232C973-494C-4EA4-A8A6-700CDF4FEBB3}">
      <dsp:nvSpPr>
        <dsp:cNvPr id="6" name="矩形 5"/>
        <dsp:cNvSpPr/>
      </dsp:nvSpPr>
      <dsp:spPr bwMode="white">
        <a:xfrm>
          <a:off x="1672494" y="1384994"/>
          <a:ext cx="1592852" cy="92333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28016" tIns="128016" rIns="128016" bIns="128016" anchor="t"/>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rtl="0">
            <a:lnSpc>
              <a:spcPct val="100000"/>
            </a:lnSpc>
            <a:spcBef>
              <a:spcPct val="0"/>
            </a:spcBef>
            <a:spcAft>
              <a:spcPct val="35000"/>
            </a:spcAft>
          </a:pPr>
          <a:r>
            <a:rPr lang="en-US" altLang="zh-CN" sz="1800" b="0" dirty="0">
              <a:solidFill>
                <a:schemeClr val="tx1"/>
              </a:solidFill>
              <a:latin typeface="黑体" panose="02010609060101010101" pitchFamily="2" charset="-122"/>
              <a:ea typeface="黑体" panose="02010609060101010101" pitchFamily="2" charset="-122"/>
            </a:rPr>
            <a:t>DOS</a:t>
          </a:r>
          <a:r>
            <a:rPr lang="zh-CN" altLang="en-US" sz="1800" b="0" dirty="0">
              <a:solidFill>
                <a:schemeClr val="tx1"/>
              </a:solidFill>
              <a:latin typeface="黑体" panose="02010609060101010101" pitchFamily="2" charset="-122"/>
              <a:ea typeface="黑体" panose="02010609060101010101" pitchFamily="2" charset="-122"/>
            </a:rPr>
            <a:t>系统诞生于</a:t>
          </a:r>
          <a:r>
            <a:rPr lang="en-US" altLang="zh-CN" sz="1800" b="0" dirty="0">
              <a:solidFill>
                <a:schemeClr val="tx1"/>
              </a:solidFill>
              <a:latin typeface="黑体" panose="02010609060101010101" pitchFamily="2" charset="-122"/>
              <a:ea typeface="黑体" panose="02010609060101010101" pitchFamily="2" charset="-122"/>
            </a:rPr>
            <a:t>20</a:t>
          </a:r>
          <a:r>
            <a:rPr lang="zh-CN" altLang="en-US" sz="1800" b="0" dirty="0">
              <a:solidFill>
                <a:schemeClr val="tx1"/>
              </a:solidFill>
              <a:latin typeface="黑体" panose="02010609060101010101" pitchFamily="2" charset="-122"/>
              <a:ea typeface="黑体" panose="02010609060101010101" pitchFamily="2" charset="-122"/>
            </a:rPr>
            <a:t>世纪</a:t>
          </a:r>
          <a:r>
            <a:rPr lang="en-US" altLang="zh-CN" sz="1800" b="0" dirty="0">
              <a:solidFill>
                <a:schemeClr val="tx1"/>
              </a:solidFill>
              <a:latin typeface="黑体" panose="02010609060101010101" pitchFamily="2" charset="-122"/>
              <a:ea typeface="黑体" panose="02010609060101010101" pitchFamily="2" charset="-122"/>
            </a:rPr>
            <a:t>70</a:t>
          </a:r>
          <a:r>
            <a:rPr lang="zh-CN" altLang="en-US" sz="1800" b="0" dirty="0">
              <a:solidFill>
                <a:schemeClr val="tx1"/>
              </a:solidFill>
              <a:latin typeface="黑体" panose="02010609060101010101" pitchFamily="2" charset="-122"/>
              <a:ea typeface="黑体" panose="02010609060101010101" pitchFamily="2" charset="-122"/>
            </a:rPr>
            <a:t>年代中期</a:t>
          </a:r>
          <a:endParaRPr lang="zh-CN" sz="1800" b="0" dirty="0">
            <a:solidFill>
              <a:schemeClr val="tx1"/>
            </a:solidFill>
            <a:latin typeface="黑体" panose="02010609060101010101" pitchFamily="2" charset="-122"/>
            <a:ea typeface="黑体" panose="02010609060101010101" pitchFamily="2" charset="-122"/>
          </a:endParaRPr>
        </a:p>
      </dsp:txBody>
      <dsp:txXfrm>
        <a:off x="1672494" y="1384994"/>
        <a:ext cx="1592852" cy="923330"/>
      </dsp:txXfrm>
    </dsp:sp>
    <dsp:sp modelId="{0998DFF4-510B-4941-B2AE-9122F13DE800}">
      <dsp:nvSpPr>
        <dsp:cNvPr id="7" name="椭圆 6"/>
        <dsp:cNvSpPr/>
      </dsp:nvSpPr>
      <dsp:spPr bwMode="white">
        <a:xfrm>
          <a:off x="2353504" y="1038746"/>
          <a:ext cx="230832" cy="230832"/>
        </a:xfrm>
        <a:prstGeom prst="ellipse">
          <a:avLst/>
        </a:prstGeom>
      </dsp:spPr>
      <dsp:style>
        <a:lnRef idx="2">
          <a:schemeClr val="lt1"/>
        </a:lnRef>
        <a:fillRef idx="1">
          <a:schemeClr val="accent1"/>
        </a:fillRef>
        <a:effectRef idx="0">
          <a:scrgbClr r="0" g="0" b="0"/>
        </a:effectRef>
        <a:fontRef idx="minor">
          <a:schemeClr val="lt1"/>
        </a:fontRef>
      </dsp:style>
      <dsp:txXfrm>
        <a:off x="2353504" y="1038746"/>
        <a:ext cx="230832" cy="230832"/>
      </dsp:txXfrm>
    </dsp:sp>
    <dsp:sp modelId="{FF826F3E-F8AC-4186-843E-F36158109452}">
      <dsp:nvSpPr>
        <dsp:cNvPr id="8" name="矩形 7"/>
        <dsp:cNvSpPr/>
      </dsp:nvSpPr>
      <dsp:spPr bwMode="white">
        <a:xfrm>
          <a:off x="3344988" y="0"/>
          <a:ext cx="1592852" cy="92333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28016" tIns="128016" rIns="128016" bIns="128016" anchor="b"/>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rtl="0">
            <a:lnSpc>
              <a:spcPct val="100000"/>
            </a:lnSpc>
            <a:spcBef>
              <a:spcPct val="0"/>
            </a:spcBef>
            <a:spcAft>
              <a:spcPct val="35000"/>
            </a:spcAft>
          </a:pPr>
          <a:r>
            <a:rPr lang="en-US" sz="1800" b="0" dirty="0">
              <a:solidFill>
                <a:schemeClr val="tx1"/>
              </a:solidFill>
              <a:latin typeface="黑体" panose="02010609060101010101" pitchFamily="2" charset="-122"/>
              <a:ea typeface="黑体" panose="02010609060101010101" pitchFamily="2" charset="-122"/>
            </a:rPr>
            <a:t>Windows </a:t>
          </a:r>
          <a:r>
            <a:rPr lang="zh-CN" sz="1800" b="0" dirty="0">
              <a:solidFill>
                <a:schemeClr val="tx1"/>
              </a:solidFill>
              <a:latin typeface="黑体" panose="02010609060101010101" pitchFamily="2" charset="-122"/>
              <a:ea typeface="黑体" panose="02010609060101010101" pitchFamily="2" charset="-122"/>
            </a:rPr>
            <a:t>诞生于 </a:t>
          </a:r>
          <a:r>
            <a:rPr lang="en-US" sz="1800" b="0" dirty="0">
              <a:solidFill>
                <a:schemeClr val="tx1"/>
              </a:solidFill>
              <a:latin typeface="黑体" panose="02010609060101010101" pitchFamily="2" charset="-122"/>
              <a:ea typeface="黑体" panose="02010609060101010101" pitchFamily="2" charset="-122"/>
            </a:rPr>
            <a:t>20 </a:t>
          </a:r>
          <a:r>
            <a:rPr lang="zh-CN" sz="1800" b="0" dirty="0">
              <a:solidFill>
                <a:schemeClr val="tx1"/>
              </a:solidFill>
              <a:latin typeface="黑体" panose="02010609060101010101" pitchFamily="2" charset="-122"/>
              <a:ea typeface="黑体" panose="02010609060101010101" pitchFamily="2" charset="-122"/>
            </a:rPr>
            <a:t>世纪 </a:t>
          </a:r>
          <a:r>
            <a:rPr lang="en-US" sz="1800" b="0" dirty="0">
              <a:solidFill>
                <a:schemeClr val="tx1"/>
              </a:solidFill>
              <a:latin typeface="黑体" panose="02010609060101010101" pitchFamily="2" charset="-122"/>
              <a:ea typeface="黑体" panose="02010609060101010101" pitchFamily="2" charset="-122"/>
            </a:rPr>
            <a:t>80 </a:t>
          </a:r>
          <a:r>
            <a:rPr lang="zh-CN" sz="1800" b="0" dirty="0">
              <a:solidFill>
                <a:schemeClr val="tx1"/>
              </a:solidFill>
              <a:latin typeface="黑体" panose="02010609060101010101" pitchFamily="2" charset="-122"/>
              <a:ea typeface="黑体" panose="02010609060101010101" pitchFamily="2" charset="-122"/>
            </a:rPr>
            <a:t>年代中期</a:t>
          </a:r>
          <a:endParaRPr>
            <a:solidFill>
              <a:schemeClr val="tx1"/>
            </a:solidFill>
          </a:endParaRPr>
        </a:p>
      </dsp:txBody>
      <dsp:txXfrm>
        <a:off x="3344988" y="0"/>
        <a:ext cx="1592852" cy="923330"/>
      </dsp:txXfrm>
    </dsp:sp>
    <dsp:sp modelId="{F4F67A9D-52ED-4D47-A896-705B9DC9C964}">
      <dsp:nvSpPr>
        <dsp:cNvPr id="9" name="椭圆 8"/>
        <dsp:cNvSpPr/>
      </dsp:nvSpPr>
      <dsp:spPr bwMode="white">
        <a:xfrm>
          <a:off x="4025998" y="1038746"/>
          <a:ext cx="230832" cy="230832"/>
        </a:xfrm>
        <a:prstGeom prst="ellipse">
          <a:avLst/>
        </a:prstGeom>
      </dsp:spPr>
      <dsp:style>
        <a:lnRef idx="2">
          <a:schemeClr val="lt1"/>
        </a:lnRef>
        <a:fillRef idx="1">
          <a:schemeClr val="accent1"/>
        </a:fillRef>
        <a:effectRef idx="0">
          <a:scrgbClr r="0" g="0" b="0"/>
        </a:effectRef>
        <a:fontRef idx="minor">
          <a:schemeClr val="lt1"/>
        </a:fontRef>
      </dsp:style>
      <dsp:txXfrm>
        <a:off x="4025998" y="1038746"/>
        <a:ext cx="230832" cy="230832"/>
      </dsp:txXfrm>
    </dsp:sp>
    <dsp:sp modelId="{C5B61177-4808-4969-80E6-5A51BFE5727B}">
      <dsp:nvSpPr>
        <dsp:cNvPr id="10" name="矩形 9"/>
        <dsp:cNvSpPr/>
      </dsp:nvSpPr>
      <dsp:spPr bwMode="white">
        <a:xfrm>
          <a:off x="5017483" y="1384994"/>
          <a:ext cx="1592852" cy="92333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28016" tIns="128016" rIns="128016" bIns="128016" anchor="t"/>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rtl="0">
            <a:lnSpc>
              <a:spcPct val="100000"/>
            </a:lnSpc>
            <a:spcBef>
              <a:spcPct val="0"/>
            </a:spcBef>
            <a:spcAft>
              <a:spcPct val="35000"/>
            </a:spcAft>
          </a:pPr>
          <a:r>
            <a:rPr lang="en-US" sz="1800" b="0">
              <a:solidFill>
                <a:schemeClr val="tx1"/>
              </a:solidFill>
              <a:latin typeface="黑体" panose="02010609060101010101" pitchFamily="2" charset="-122"/>
              <a:ea typeface="黑体" panose="02010609060101010101" pitchFamily="2" charset="-122"/>
            </a:rPr>
            <a:t>Linux </a:t>
          </a:r>
          <a:r>
            <a:rPr lang="zh-CN" sz="1800" b="0">
              <a:solidFill>
                <a:schemeClr val="tx1"/>
              </a:solidFill>
              <a:latin typeface="黑体" panose="02010609060101010101" pitchFamily="2" charset="-122"/>
              <a:ea typeface="黑体" panose="02010609060101010101" pitchFamily="2" charset="-122"/>
            </a:rPr>
            <a:t>诞生于 </a:t>
          </a:r>
          <a:r>
            <a:rPr lang="en-US" sz="1800" b="0">
              <a:solidFill>
                <a:schemeClr val="tx1"/>
              </a:solidFill>
              <a:latin typeface="黑体" panose="02010609060101010101" pitchFamily="2" charset="-122"/>
              <a:ea typeface="黑体" panose="02010609060101010101" pitchFamily="2" charset="-122"/>
            </a:rPr>
            <a:t>20 </a:t>
          </a:r>
          <a:r>
            <a:rPr lang="zh-CN" sz="1800" b="0">
              <a:solidFill>
                <a:schemeClr val="tx1"/>
              </a:solidFill>
              <a:latin typeface="黑体" panose="02010609060101010101" pitchFamily="2" charset="-122"/>
              <a:ea typeface="黑体" panose="02010609060101010101" pitchFamily="2" charset="-122"/>
            </a:rPr>
            <a:t>世纪 </a:t>
          </a:r>
          <a:r>
            <a:rPr lang="en-US" sz="1800" b="0">
              <a:solidFill>
                <a:schemeClr val="tx1"/>
              </a:solidFill>
              <a:latin typeface="黑体" panose="02010609060101010101" pitchFamily="2" charset="-122"/>
              <a:ea typeface="黑体" panose="02010609060101010101" pitchFamily="2" charset="-122"/>
            </a:rPr>
            <a:t>90 </a:t>
          </a:r>
          <a:r>
            <a:rPr lang="zh-CN" sz="1800" b="0">
              <a:solidFill>
                <a:schemeClr val="tx1"/>
              </a:solidFill>
              <a:latin typeface="黑体" panose="02010609060101010101" pitchFamily="2" charset="-122"/>
              <a:ea typeface="黑体" panose="02010609060101010101" pitchFamily="2" charset="-122"/>
            </a:rPr>
            <a:t>年代初</a:t>
          </a:r>
          <a:endParaRPr>
            <a:solidFill>
              <a:schemeClr val="tx1"/>
            </a:solidFill>
          </a:endParaRPr>
        </a:p>
      </dsp:txBody>
      <dsp:txXfrm>
        <a:off x="5017483" y="1384994"/>
        <a:ext cx="1592852" cy="923330"/>
      </dsp:txXfrm>
    </dsp:sp>
    <dsp:sp modelId="{87C24D4A-B81F-471C-BEE9-183DFB314FA5}">
      <dsp:nvSpPr>
        <dsp:cNvPr id="11" name="椭圆 10"/>
        <dsp:cNvSpPr/>
      </dsp:nvSpPr>
      <dsp:spPr bwMode="white">
        <a:xfrm>
          <a:off x="5698492" y="1038746"/>
          <a:ext cx="230832" cy="230832"/>
        </a:xfrm>
        <a:prstGeom prst="ellipse">
          <a:avLst/>
        </a:prstGeom>
      </dsp:spPr>
      <dsp:style>
        <a:lnRef idx="2">
          <a:schemeClr val="lt1"/>
        </a:lnRef>
        <a:fillRef idx="1">
          <a:schemeClr val="accent1"/>
        </a:fillRef>
        <a:effectRef idx="0">
          <a:scrgbClr r="0" g="0" b="0"/>
        </a:effectRef>
        <a:fontRef idx="minor">
          <a:schemeClr val="lt1"/>
        </a:fontRef>
      </dsp:style>
      <dsp:txXfrm>
        <a:off x="5698492" y="1038746"/>
        <a:ext cx="230832" cy="23083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type="notchedRightArrow" r:blip="" rot="180">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HorzCh" val="ctr"/>
                  <dgm:param type="txAnchorVertCh" val="b"/>
                  <dgm:param type="txAnchorVert" val="b"/>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HorzCh" val="ctr"/>
                  <dgm:param type="txAnchorVertCh" val="t"/>
                  <dgm:param type="txAnchorVert" val="t"/>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type="notchedRightArrow" r:blip="" rot="180">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HorzCh" val="ctr"/>
                  <dgm:param type="txAnchorVertCh" val="b"/>
                  <dgm:param type="txAnchorVert" val="b"/>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HorzCh" val="ctr"/>
                  <dgm:param type="txAnchorVertCh" val="t"/>
                  <dgm:param type="txAnchorVert" val="t"/>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4866"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kumimoji="1" sz="1200">
                <a:latin typeface="Times New Roman" panose="02020603050405020304" pitchFamily="18" charset="0"/>
                <a:ea typeface="楷体_GB2312" pitchFamily="49" charset="-122"/>
              </a:defRPr>
            </a:lvl1pPr>
          </a:lstStyle>
          <a:p>
            <a:endParaRPr lang="en-US" altLang="zh-CN"/>
          </a:p>
        </p:txBody>
      </p:sp>
      <p:sp>
        <p:nvSpPr>
          <p:cNvPr id="164867" name="Rectangle 3"/>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kumimoji="1" sz="1200">
                <a:latin typeface="Times New Roman" panose="02020603050405020304" pitchFamily="18" charset="0"/>
                <a:ea typeface="楷体_GB2312" pitchFamily="49" charset="-122"/>
              </a:defRPr>
            </a:lvl1pPr>
          </a:lstStyle>
          <a:p>
            <a:endParaRPr lang="en-US" altLang="zh-CN"/>
          </a:p>
        </p:txBody>
      </p:sp>
      <p:sp>
        <p:nvSpPr>
          <p:cNvPr id="164868" name="Rectangle 4"/>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kumimoji="1" sz="1200">
                <a:latin typeface="Times New Roman" panose="02020603050405020304" pitchFamily="18" charset="0"/>
                <a:ea typeface="楷体_GB2312" pitchFamily="49" charset="-122"/>
              </a:defRPr>
            </a:lvl1pPr>
          </a:lstStyle>
          <a:p>
            <a:endParaRPr lang="en-US" altLang="zh-CN"/>
          </a:p>
        </p:txBody>
      </p:sp>
      <p:sp>
        <p:nvSpPr>
          <p:cNvPr id="164869" name="Rectangle 5"/>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kumimoji="1" sz="1200">
                <a:latin typeface="Times New Roman" panose="02020603050405020304" pitchFamily="18" charset="0"/>
                <a:ea typeface="楷体_GB2312" pitchFamily="49" charset="-122"/>
              </a:defRPr>
            </a:lvl1pPr>
          </a:lstStyle>
          <a:p>
            <a:fld id="{CD2F4535-9535-4A80-986B-F0A99464EFFD}" type="slidenum">
              <a:rPr lang="en-US" altLang="zh-CN"/>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040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endParaRPr lang="en-US" altLang="zh-CN"/>
          </a:p>
        </p:txBody>
      </p:sp>
      <p:sp>
        <p:nvSpPr>
          <p:cNvPr id="230403"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endParaRPr lang="en-US" altLang="zh-CN"/>
          </a:p>
        </p:txBody>
      </p:sp>
      <p:sp>
        <p:nvSpPr>
          <p:cNvPr id="23040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ffectLst/>
        </p:spPr>
      </p:sp>
      <p:sp>
        <p:nvSpPr>
          <p:cNvPr id="230405"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230406"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endParaRPr lang="en-US" altLang="zh-CN"/>
          </a:p>
        </p:txBody>
      </p:sp>
      <p:sp>
        <p:nvSpPr>
          <p:cNvPr id="230407"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18E084AF-2D56-4782-A76B-6C0D88DB3555}"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kernel.org/" TargetMode="External"/><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E084AF-2D56-4782-A76B-6C0D88DB3555}" type="slidenum">
              <a:rPr lang="en-US" altLang="zh-CN"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E084AF-2D56-4782-A76B-6C0D88DB3555}" type="slidenum">
              <a:rPr lang="en-US" altLang="zh-CN"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defRPr/>
            </a:pPr>
            <a:r>
              <a:rPr kumimoji="1" lang="zh-CN" altLang="en-US" sz="1200" dirty="0">
                <a:ea typeface="宋体" panose="02010600030101010101" pitchFamily="2" charset="-122"/>
              </a:rPr>
              <a:t>自动性：在磁带上的作业能自动地逐个地依次运行，而无需人工干预。</a:t>
            </a:r>
            <a:endParaRPr kumimoji="1" lang="en-US" altLang="zh-CN" sz="1200" dirty="0">
              <a:ea typeface="宋体" panose="02010600030101010101" pitchFamily="2" charset="-122"/>
            </a:endParaRPr>
          </a:p>
          <a:p>
            <a:pPr marL="0" marR="0" indent="0" algn="l" defTabSz="914400" rtl="0" eaLnBrk="1" fontAlgn="base" latinLnBrk="0" hangingPunct="1">
              <a:lnSpc>
                <a:spcPct val="100000"/>
              </a:lnSpc>
              <a:spcBef>
                <a:spcPct val="30000"/>
              </a:spcBef>
              <a:spcAft>
                <a:spcPct val="0"/>
              </a:spcAft>
              <a:buClrTx/>
              <a:buSzTx/>
              <a:buFontTx/>
              <a:buNone/>
              <a:defRPr/>
            </a:pPr>
            <a:endParaRPr kumimoji="1" lang="en-US" altLang="zh-CN" sz="1200" dirty="0">
              <a:ea typeface="宋体" panose="02010600030101010101" pitchFamily="2" charset="-122"/>
            </a:endParaRPr>
          </a:p>
          <a:p>
            <a:pPr marL="0" marR="0" indent="0" algn="l" defTabSz="914400" rtl="0" eaLnBrk="1" fontAlgn="base" latinLnBrk="0" hangingPunct="1">
              <a:lnSpc>
                <a:spcPct val="100000"/>
              </a:lnSpc>
              <a:spcBef>
                <a:spcPct val="30000"/>
              </a:spcBef>
              <a:spcAft>
                <a:spcPct val="0"/>
              </a:spcAft>
              <a:buClrTx/>
              <a:buSzTx/>
              <a:buFontTx/>
              <a:buNone/>
              <a:defRPr/>
            </a:pPr>
            <a:r>
              <a:rPr kumimoji="1" lang="zh-CN" altLang="en-US" sz="1200" dirty="0">
                <a:ea typeface="宋体" panose="02010600030101010101" pitchFamily="2" charset="-122"/>
              </a:rPr>
              <a:t>顺序性：磁带上的各道作业是顺序地进入内存，各道作业的完成顺序与它们进入内存的顺序相同，即先调入内存的作业先完成。</a:t>
            </a:r>
            <a:endParaRPr kumimoji="1" lang="zh-CN" altLang="en-US" sz="1200" dirty="0">
              <a:ea typeface="宋体" panose="02010600030101010101" pitchFamily="2" charset="-122"/>
            </a:endParaRPr>
          </a:p>
          <a:p>
            <a:pPr marL="0" marR="0" indent="0" algn="l" defTabSz="914400" rtl="0" eaLnBrk="1" fontAlgn="base" latinLnBrk="0" hangingPunct="1">
              <a:lnSpc>
                <a:spcPct val="100000"/>
              </a:lnSpc>
              <a:spcBef>
                <a:spcPct val="30000"/>
              </a:spcBef>
              <a:spcAft>
                <a:spcPct val="0"/>
              </a:spcAft>
              <a:buClrTx/>
              <a:buSzTx/>
              <a:buFontTx/>
              <a:buNone/>
              <a:defRPr/>
            </a:pPr>
            <a:endParaRPr kumimoji="1" lang="en-US" altLang="zh-CN" sz="1200" dirty="0">
              <a:ea typeface="宋体" panose="02010600030101010101" pitchFamily="2" charset="-122"/>
            </a:endParaRPr>
          </a:p>
          <a:p>
            <a:pPr marL="0" marR="0" indent="0" algn="l" defTabSz="914400" rtl="0" eaLnBrk="1" fontAlgn="base" latinLnBrk="0" hangingPunct="1">
              <a:lnSpc>
                <a:spcPct val="100000"/>
              </a:lnSpc>
              <a:spcBef>
                <a:spcPct val="30000"/>
              </a:spcBef>
              <a:spcAft>
                <a:spcPct val="0"/>
              </a:spcAft>
              <a:buClrTx/>
              <a:buSzTx/>
              <a:buFontTx/>
              <a:buNone/>
              <a:defRPr/>
            </a:pPr>
            <a:r>
              <a:rPr kumimoji="1" lang="zh-CN" altLang="en-US" sz="1200" dirty="0">
                <a:ea typeface="宋体" panose="02010600030101010101" pitchFamily="2" charset="-122"/>
              </a:rPr>
              <a:t>单道性：在内存中仅有一道程序运行，即监督程序每次从磁带上只调入一道程序进入内存，当该程序完成或发生异常情况时，才换入其后继程序进入内存运行。</a:t>
            </a:r>
            <a:endParaRPr kumimoji="1" lang="zh-CN" altLang="en-US" sz="1200" dirty="0">
              <a:ea typeface="宋体" panose="02010600030101010101" pitchFamily="2" charset="-122"/>
            </a:endParaRPr>
          </a:p>
          <a:p>
            <a:pPr marL="0" marR="0" indent="0" algn="l" defTabSz="914400" rtl="0" eaLnBrk="1" fontAlgn="base" latinLnBrk="0" hangingPunct="1">
              <a:lnSpc>
                <a:spcPct val="100000"/>
              </a:lnSpc>
              <a:spcBef>
                <a:spcPct val="30000"/>
              </a:spcBef>
              <a:spcAft>
                <a:spcPct val="0"/>
              </a:spcAft>
              <a:buClrTx/>
              <a:buSzTx/>
              <a:buFontTx/>
              <a:buNone/>
              <a:defRPr/>
            </a:pPr>
            <a:endParaRPr kumimoji="1" lang="zh-CN" altLang="en-US" sz="1200" dirty="0">
              <a:ea typeface="宋体" panose="0201060003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fld id="{18E084AF-2D56-4782-A76B-6C0D88DB3555}" type="slidenum">
              <a:rPr lang="en-US" altLang="zh-CN"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rPr>
              <a:t>说明：分时操作系统使一台计算机可以同时为多个用户服务，连接计算机的终端用户交互式发出命令，操作系统采用时间片轮转的方式处理用户的服务请求并在终端上显示结果（操作系统将</a:t>
            </a:r>
            <a:r>
              <a:rPr lang="en-US" altLang="zh-CN" sz="1200" b="0" i="0" u="none" strike="noStrike" kern="1200" dirty="0">
                <a:solidFill>
                  <a:schemeClr val="tx1"/>
                </a:solidFill>
                <a:effectLst/>
                <a:latin typeface="Times New Roman" panose="02020603050405020304" pitchFamily="18" charset="0"/>
                <a:ea typeface="宋体" panose="02010600030101010101" pitchFamily="2" charset="-122"/>
                <a:cs typeface="+mn-cs"/>
              </a:rPr>
              <a:t>CPU</a:t>
            </a:r>
            <a:r>
              <a:rPr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rPr>
              <a:t>的时间划分成若干个片段，称为时间片）。操作系统以时间片为单位，轮流为每个终端用户服务，每次服务一个时间片。</a:t>
            </a:r>
            <a:endParaRPr lang="zh-CN" altLang="en-US" dirty="0"/>
          </a:p>
        </p:txBody>
      </p:sp>
      <p:sp>
        <p:nvSpPr>
          <p:cNvPr id="4" name="灯片编号占位符 3"/>
          <p:cNvSpPr>
            <a:spLocks noGrp="1"/>
          </p:cNvSpPr>
          <p:nvPr>
            <p:ph type="sldNum" sz="quarter" idx="10"/>
          </p:nvPr>
        </p:nvSpPr>
        <p:spPr/>
        <p:txBody>
          <a:bodyPr/>
          <a:lstStyle/>
          <a:p>
            <a:fld id="{18E084AF-2D56-4782-A76B-6C0D88DB3555}" type="slidenum">
              <a:rPr lang="en-US" altLang="zh-CN" smtClean="0"/>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E084AF-2D56-4782-A76B-6C0D88DB3555}" type="slidenum">
              <a:rPr lang="en-US" altLang="zh-CN" smtClean="0"/>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defRPr/>
            </a:pPr>
            <a:r>
              <a:rPr lang="zh-CN" altLang="en-US" b="1" dirty="0">
                <a:solidFill>
                  <a:srgbClr val="FF0000"/>
                </a:solidFill>
              </a:rPr>
              <a:t>实际上，随着移动互联网的发展，操作系统主要从</a:t>
            </a:r>
            <a:r>
              <a:rPr lang="en-US" altLang="zh-CN" b="1" dirty="0">
                <a:solidFill>
                  <a:srgbClr val="FF0000"/>
                </a:solidFill>
              </a:rPr>
              <a:t>PC</a:t>
            </a:r>
            <a:r>
              <a:rPr lang="zh-CN" altLang="en-US" b="1" dirty="0">
                <a:solidFill>
                  <a:srgbClr val="FF0000"/>
                </a:solidFill>
              </a:rPr>
              <a:t>操作系统（</a:t>
            </a:r>
            <a:r>
              <a:rPr lang="en-US" altLang="zh-CN" b="1" dirty="0">
                <a:solidFill>
                  <a:srgbClr val="FF0000"/>
                </a:solidFill>
              </a:rPr>
              <a:t>windows</a:t>
            </a:r>
            <a:r>
              <a:rPr lang="zh-CN" altLang="en-US" b="1" dirty="0">
                <a:solidFill>
                  <a:srgbClr val="FF0000"/>
                </a:solidFill>
              </a:rPr>
              <a:t>）、网络操作系统（</a:t>
            </a:r>
            <a:r>
              <a:rPr lang="en-US" altLang="zh-CN" b="1" dirty="0">
                <a:solidFill>
                  <a:srgbClr val="FF0000"/>
                </a:solidFill>
              </a:rPr>
              <a:t>UNIX</a:t>
            </a:r>
            <a:r>
              <a:rPr lang="zh-CN" altLang="en-US" b="1" dirty="0">
                <a:solidFill>
                  <a:srgbClr val="FF0000"/>
                </a:solidFill>
              </a:rPr>
              <a:t>和</a:t>
            </a:r>
            <a:r>
              <a:rPr lang="en-US" altLang="zh-CN" b="1" dirty="0">
                <a:solidFill>
                  <a:srgbClr val="FF0000"/>
                </a:solidFill>
              </a:rPr>
              <a:t>Linux</a:t>
            </a:r>
            <a:r>
              <a:rPr lang="zh-CN" altLang="en-US" b="1" dirty="0">
                <a:solidFill>
                  <a:srgbClr val="FF0000"/>
                </a:solidFill>
              </a:rPr>
              <a:t>）和嵌入式（移动）（</a:t>
            </a:r>
            <a:r>
              <a:rPr lang="en-US" altLang="zh-CN" b="1" dirty="0">
                <a:solidFill>
                  <a:srgbClr val="FF0000"/>
                </a:solidFill>
              </a:rPr>
              <a:t>Linux</a:t>
            </a:r>
            <a:r>
              <a:rPr lang="zh-CN" altLang="en-US" b="1" dirty="0">
                <a:solidFill>
                  <a:srgbClr val="FF0000"/>
                </a:solidFill>
              </a:rPr>
              <a:t>、</a:t>
            </a:r>
            <a:r>
              <a:rPr lang="en-US" altLang="zh-CN" b="1" dirty="0">
                <a:solidFill>
                  <a:srgbClr val="FF0000"/>
                </a:solidFill>
              </a:rPr>
              <a:t>Android</a:t>
            </a:r>
            <a:r>
              <a:rPr lang="zh-CN" altLang="en-US" b="1" dirty="0">
                <a:solidFill>
                  <a:srgbClr val="FF0000"/>
                </a:solidFill>
              </a:rPr>
              <a:t>、</a:t>
            </a:r>
            <a:r>
              <a:rPr lang="en-US" altLang="zh-CN" b="1" dirty="0">
                <a:solidFill>
                  <a:srgbClr val="FF0000"/>
                </a:solidFill>
              </a:rPr>
              <a:t>IOS</a:t>
            </a:r>
            <a:r>
              <a:rPr lang="zh-CN" altLang="en-US" b="1" dirty="0">
                <a:solidFill>
                  <a:srgbClr val="FF0000"/>
                </a:solidFill>
              </a:rPr>
              <a:t>）操作系统三个领域快速发展。。。</a:t>
            </a:r>
            <a:endParaRPr lang="zh-CN" altLang="en-US" b="1" dirty="0">
              <a:solidFill>
                <a:srgbClr val="FF0000"/>
              </a:solidFill>
            </a:endParaRPr>
          </a:p>
          <a:p>
            <a:endParaRPr lang="zh-CN" altLang="en-US" dirty="0"/>
          </a:p>
        </p:txBody>
      </p:sp>
      <p:sp>
        <p:nvSpPr>
          <p:cNvPr id="4" name="灯片编号占位符 3"/>
          <p:cNvSpPr>
            <a:spLocks noGrp="1"/>
          </p:cNvSpPr>
          <p:nvPr>
            <p:ph type="sldNum" sz="quarter" idx="10"/>
          </p:nvPr>
        </p:nvSpPr>
        <p:spPr/>
        <p:txBody>
          <a:bodyPr/>
          <a:lstStyle/>
          <a:p>
            <a:fld id="{18E084AF-2D56-4782-A76B-6C0D88DB3555}" type="slidenum">
              <a:rPr lang="en-US" altLang="zh-CN" smtClean="0"/>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E084AF-2D56-4782-A76B-6C0D88DB3555}" type="slidenum">
              <a:rPr lang="en-US" altLang="zh-CN"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4BD184D-77FA-4BDE-A6DC-09377D88E501}" type="slidenum">
              <a:rPr lang="en-US" altLang="zh-CN"/>
            </a:fld>
            <a:endParaRPr lang="en-US" altLang="zh-CN"/>
          </a:p>
        </p:txBody>
      </p:sp>
      <p:sp>
        <p:nvSpPr>
          <p:cNvPr id="23142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ln>
        </p:spPr>
      </p:sp>
      <p:sp>
        <p:nvSpPr>
          <p:cNvPr id="23142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ln>
        </p:spPr>
        <p:txBody>
          <a:bodyPr/>
          <a:lstStyle/>
          <a:p>
            <a:r>
              <a:rPr lang="en-US" altLang="zh-CN"/>
              <a:t>1983</a:t>
            </a:r>
            <a:r>
              <a:rPr lang="zh-CN" altLang="en-US"/>
              <a:t>年到</a:t>
            </a:r>
            <a:r>
              <a:rPr lang="en-US" altLang="zh-CN"/>
              <a:t>1990</a:t>
            </a:r>
            <a:r>
              <a:rPr lang="zh-CN" altLang="en-US"/>
              <a:t>年，中间有</a:t>
            </a:r>
            <a:r>
              <a:rPr lang="en-US" altLang="zh-CN"/>
              <a:t>7</a:t>
            </a:r>
            <a:r>
              <a:rPr lang="zh-CN" altLang="en-US"/>
              <a:t>年的时间，微软在这上面也没少花功负。</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rPr>
              <a:t>为什么选择企鹅，而不是选择狮子、老虎或者小白兔？有人说因为李纳斯</a:t>
            </a:r>
            <a:r>
              <a:rPr lang="en-US" altLang="zh-CN" sz="1200" b="0" i="0" u="none" strike="noStrike" kern="1200" dirty="0">
                <a:solidFill>
                  <a:schemeClr val="tx1"/>
                </a:solidFill>
                <a:effectLst/>
                <a:latin typeface="Times New Roman" panose="02020603050405020304" pitchFamily="18" charset="0"/>
                <a:ea typeface="宋体" panose="02010600030101010101" pitchFamily="2" charset="-122"/>
                <a:cs typeface="+mn-cs"/>
              </a:rPr>
              <a:t>•</a:t>
            </a:r>
            <a:r>
              <a:rPr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rPr>
              <a:t>托瓦兹是芬兰人，所以选择企鹅，有人说因为其他动物图案都被用光了，李纳斯</a:t>
            </a:r>
            <a:r>
              <a:rPr lang="en-US" altLang="zh-CN" sz="1200" b="0" i="0" u="none" strike="noStrike" kern="1200" dirty="0">
                <a:solidFill>
                  <a:schemeClr val="tx1"/>
                </a:solidFill>
                <a:effectLst/>
                <a:latin typeface="Times New Roman" panose="02020603050405020304" pitchFamily="18" charset="0"/>
                <a:ea typeface="宋体" panose="02010600030101010101" pitchFamily="2" charset="-122"/>
                <a:cs typeface="+mn-cs"/>
              </a:rPr>
              <a:t>•</a:t>
            </a:r>
            <a:r>
              <a:rPr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rPr>
              <a:t>托瓦兹只好选择企鹅。</a:t>
            </a:r>
            <a:br>
              <a:rPr lang="zh-CN" altLang="en-US" dirty="0"/>
            </a:br>
            <a:br>
              <a:rPr lang="zh-CN" altLang="en-US" dirty="0"/>
            </a:br>
            <a:r>
              <a:rPr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rPr>
              <a:t>我更愿意相信以下说法，企鹅是南极洲的标志性动物，根据国际公约，南极洲为全人类共同所有，不属于世界上的任何国家，可国家都无权将南极洲纳入其版图。</a:t>
            </a:r>
            <a:r>
              <a:rPr lang="en-US" altLang="zh-CN" sz="1200" b="0" i="0" u="none" strike="noStrike" kern="1200" dirty="0">
                <a:solidFill>
                  <a:schemeClr val="tx1"/>
                </a:solidFill>
                <a:effectLst/>
                <a:latin typeface="Times New Roman" panose="02020603050405020304" pitchFamily="18" charset="0"/>
                <a:ea typeface="宋体" panose="02010600030101010101" pitchFamily="2" charset="-122"/>
                <a:cs typeface="+mn-cs"/>
              </a:rPr>
              <a:t>Linux </a:t>
            </a:r>
            <a:r>
              <a:rPr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rPr>
              <a:t>选择企鹅图案作为 </a:t>
            </a:r>
            <a:r>
              <a:rPr lang="en-US" altLang="zh-CN" sz="1200" b="0" i="0" u="none" strike="noStrike" kern="1200" dirty="0">
                <a:solidFill>
                  <a:schemeClr val="tx1"/>
                </a:solidFill>
                <a:effectLst/>
                <a:latin typeface="Times New Roman" panose="02020603050405020304" pitchFamily="18" charset="0"/>
                <a:ea typeface="宋体" panose="02010600030101010101" pitchFamily="2" charset="-122"/>
                <a:cs typeface="+mn-cs"/>
              </a:rPr>
              <a:t>Logo</a:t>
            </a:r>
            <a:r>
              <a:rPr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rPr>
              <a:t>，其含义是：开放源代码的 </a:t>
            </a:r>
            <a:r>
              <a:rPr lang="en-US" altLang="zh-CN" sz="1200" b="0" i="0" u="none" strike="noStrike" kern="1200" dirty="0">
                <a:solidFill>
                  <a:schemeClr val="tx1"/>
                </a:solidFill>
                <a:effectLst/>
                <a:latin typeface="Times New Roman" panose="02020603050405020304" pitchFamily="18" charset="0"/>
                <a:ea typeface="宋体" panose="02010600030101010101" pitchFamily="2" charset="-122"/>
                <a:cs typeface="+mn-cs"/>
              </a:rPr>
              <a:t>Linux </a:t>
            </a:r>
            <a:r>
              <a:rPr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rPr>
              <a:t>为全人类共同所有，可公司无权将其私有。</a:t>
            </a:r>
            <a:endParaRPr lang="zh-CN" altLang="en-US" dirty="0"/>
          </a:p>
        </p:txBody>
      </p:sp>
      <p:sp>
        <p:nvSpPr>
          <p:cNvPr id="4" name="灯片编号占位符 3"/>
          <p:cNvSpPr>
            <a:spLocks noGrp="1"/>
          </p:cNvSpPr>
          <p:nvPr>
            <p:ph type="sldNum" sz="quarter" idx="10"/>
          </p:nvPr>
        </p:nvSpPr>
        <p:spPr/>
        <p:txBody>
          <a:bodyPr/>
          <a:lstStyle/>
          <a:p>
            <a:fld id="{18E084AF-2D56-4782-A76B-6C0D88DB3555}" type="slidenum">
              <a:rPr lang="en-US" altLang="zh-CN" smtClean="0"/>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8E084AF-2D56-4782-A76B-6C0D88DB3555}" type="slidenum">
              <a:rPr lang="en-US" altLang="zh-CN" smtClean="0"/>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8E084AF-2D56-4782-A76B-6C0D88DB3555}"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E084AF-2D56-4782-A76B-6C0D88DB3555}" type="slidenum">
              <a:rPr lang="en-US" altLang="zh-CN" smtClean="0"/>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defTabSz="914400">
              <a:lnSpc>
                <a:spcPct val="200000"/>
              </a:lnSpc>
              <a:buFont typeface="Wingdings" panose="05000000000000000000" pitchFamily="2" charset="2"/>
              <a:buChar char="l"/>
            </a:pPr>
            <a:r>
              <a:rPr lang="en-US" altLang="zh-CN" sz="1200" kern="0" dirty="0">
                <a:solidFill>
                  <a:schemeClr val="tx1"/>
                </a:solidFill>
              </a:rPr>
              <a:t>openEuler</a:t>
            </a:r>
            <a:r>
              <a:rPr lang="zh-CN" altLang="en-US" sz="1200" kern="0" dirty="0">
                <a:solidFill>
                  <a:schemeClr val="tx1"/>
                </a:solidFill>
                <a:latin typeface="+mn-ea"/>
              </a:rPr>
              <a:t>与</a:t>
            </a:r>
            <a:r>
              <a:rPr lang="en-US" altLang="zh-CN" sz="1200" kern="0" dirty="0" err="1">
                <a:solidFill>
                  <a:schemeClr val="tx1"/>
                </a:solidFill>
              </a:rPr>
              <a:t>SuSE</a:t>
            </a:r>
            <a:r>
              <a:rPr lang="zh-CN" altLang="en-US" sz="1200" kern="0" dirty="0">
                <a:solidFill>
                  <a:schemeClr val="tx1"/>
                </a:solidFill>
                <a:latin typeface="+mn-ea"/>
              </a:rPr>
              <a:t>、</a:t>
            </a:r>
            <a:r>
              <a:rPr lang="en-US" altLang="zh-CN" sz="1200" kern="0" dirty="0">
                <a:solidFill>
                  <a:schemeClr val="tx1"/>
                </a:solidFill>
              </a:rPr>
              <a:t>Debian</a:t>
            </a:r>
            <a:r>
              <a:rPr lang="zh-CN" altLang="en-US" sz="1200" kern="0" dirty="0">
                <a:solidFill>
                  <a:schemeClr val="tx1"/>
                </a:solidFill>
                <a:latin typeface="+mn-ea"/>
              </a:rPr>
              <a:t>、</a:t>
            </a:r>
            <a:r>
              <a:rPr lang="en-US" altLang="zh-CN" sz="1200" kern="0" dirty="0">
                <a:solidFill>
                  <a:schemeClr val="tx1"/>
                </a:solidFill>
                <a:latin typeface="+mn-ea"/>
              </a:rPr>
              <a:t>RedHat</a:t>
            </a:r>
            <a:r>
              <a:rPr lang="zh-CN" altLang="en-US" sz="1200" kern="0" dirty="0">
                <a:solidFill>
                  <a:schemeClr val="tx1"/>
                </a:solidFill>
                <a:latin typeface="+mn-ea"/>
              </a:rPr>
              <a:t>的上游社区都是</a:t>
            </a:r>
            <a:r>
              <a:rPr lang="en-US" altLang="zh-CN" sz="1200" kern="0" dirty="0">
                <a:solidFill>
                  <a:schemeClr val="tx1"/>
                </a:solidFill>
                <a:latin typeface="+mn-ea"/>
              </a:rPr>
              <a:t>kernel</a:t>
            </a:r>
            <a:r>
              <a:rPr lang="zh-CN" altLang="en-US" sz="1200" kern="0" dirty="0">
                <a:solidFill>
                  <a:schemeClr val="tx1"/>
                </a:solidFill>
                <a:latin typeface="+mn-ea"/>
              </a:rPr>
              <a:t>社区</a:t>
            </a:r>
            <a:r>
              <a:rPr lang="en-US" altLang="zh-CN" sz="1200" kern="0" dirty="0">
                <a:solidFill>
                  <a:schemeClr val="tx1"/>
                </a:solidFill>
                <a:hlinkClick r:id="rId3"/>
              </a:rPr>
              <a:t>www.kernel.org</a:t>
            </a:r>
            <a:endParaRPr lang="en-US" altLang="zh-CN" sz="1200" kern="0" dirty="0">
              <a:solidFill>
                <a:schemeClr val="tx1"/>
              </a:solidFill>
            </a:endParaRPr>
          </a:p>
          <a:p>
            <a:pPr marL="285750" indent="-285750" defTabSz="914400">
              <a:lnSpc>
                <a:spcPct val="200000"/>
              </a:lnSpc>
              <a:buFont typeface="Wingdings" panose="05000000000000000000" pitchFamily="2" charset="2"/>
              <a:buChar char="l"/>
            </a:pPr>
            <a:r>
              <a:rPr lang="en-US" altLang="zh-CN" sz="1200" kern="0" dirty="0">
                <a:solidFill>
                  <a:schemeClr val="tx1"/>
                </a:solidFill>
                <a:latin typeface="+mn-ea"/>
              </a:rPr>
              <a:t> </a:t>
            </a:r>
            <a:r>
              <a:rPr lang="en-US" altLang="zh-CN" sz="1200" kern="0" dirty="0">
                <a:solidFill>
                  <a:schemeClr val="tx1"/>
                </a:solidFill>
              </a:rPr>
              <a:t>openEuler</a:t>
            </a:r>
            <a:r>
              <a:rPr lang="zh-CN" altLang="en-US" sz="1200" kern="0" dirty="0">
                <a:solidFill>
                  <a:schemeClr val="tx1"/>
                </a:solidFill>
                <a:latin typeface="+mn-ea"/>
              </a:rPr>
              <a:t>社区发行</a:t>
            </a:r>
            <a:r>
              <a:rPr lang="en-US" altLang="zh-CN" sz="1200" kern="0" dirty="0">
                <a:solidFill>
                  <a:schemeClr val="tx1"/>
                </a:solidFill>
              </a:rPr>
              <a:t>LTS</a:t>
            </a:r>
            <a:r>
              <a:rPr lang="zh-CN" altLang="en-US" sz="1200" kern="0" dirty="0">
                <a:solidFill>
                  <a:schemeClr val="tx1"/>
                </a:solidFill>
                <a:latin typeface="+mn-ea"/>
              </a:rPr>
              <a:t>免费版本，使能</a:t>
            </a:r>
            <a:r>
              <a:rPr lang="en-US" altLang="zh-CN" sz="1200" kern="0" dirty="0">
                <a:solidFill>
                  <a:schemeClr val="tx1"/>
                </a:solidFill>
              </a:rPr>
              <a:t>OSV</a:t>
            </a:r>
            <a:r>
              <a:rPr lang="zh-CN" altLang="en-US" sz="1200" kern="0" dirty="0">
                <a:solidFill>
                  <a:schemeClr val="tx1"/>
                </a:solidFill>
                <a:latin typeface="+mn-ea"/>
              </a:rPr>
              <a:t>发展商业发行版，如麒麟软件、普华、中科软、万里开源等</a:t>
            </a:r>
            <a:endParaRPr lang="en-US" altLang="zh-CN" sz="1200" kern="0" dirty="0">
              <a:solidFill>
                <a:schemeClr val="tx1"/>
              </a:solidFill>
              <a:latin typeface="+mn-ea"/>
            </a:endParaRP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18E084AF-2D56-4782-A76B-6C0D88DB3555}" type="slidenum">
              <a:rPr lang="en-US" altLang="zh-CN" smtClean="0"/>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defRPr/>
            </a:pPr>
            <a:r>
              <a:rPr kumimoji="1" lang="zh-CN" altLang="en-US" sz="1200" dirty="0">
                <a:solidFill>
                  <a:srgbClr val="0000FF"/>
                </a:solidFill>
                <a:ea typeface="黑体" panose="02010609060101010101" pitchFamily="2" charset="-122"/>
              </a:rPr>
              <a:t>并发</a:t>
            </a:r>
            <a:r>
              <a:rPr kumimoji="1" lang="zh-CN" altLang="en-US" sz="1200" dirty="0">
                <a:solidFill>
                  <a:srgbClr val="000066"/>
                </a:solidFill>
              </a:rPr>
              <a:t>和</a:t>
            </a:r>
            <a:r>
              <a:rPr kumimoji="1" lang="zh-CN" altLang="en-US" sz="1200" dirty="0">
                <a:solidFill>
                  <a:srgbClr val="0000FF"/>
                </a:solidFill>
                <a:ea typeface="黑体" panose="02010609060101010101" pitchFamily="2" charset="-122"/>
              </a:rPr>
              <a:t>共享</a:t>
            </a:r>
            <a:r>
              <a:rPr kumimoji="1" lang="zh-CN" altLang="en-US" sz="1200" dirty="0">
                <a:solidFill>
                  <a:srgbClr val="000066"/>
                </a:solidFill>
              </a:rPr>
              <a:t>是操作系统的两个最基本的特征，它们是互为存在条件的。</a:t>
            </a:r>
            <a:endParaRPr kumimoji="1" lang="en-US" altLang="zh-CN" sz="1200" dirty="0">
              <a:solidFill>
                <a:srgbClr val="000066"/>
              </a:solidFill>
            </a:endParaRPr>
          </a:p>
          <a:p>
            <a:pPr marL="0" marR="0" indent="0" algn="l" defTabSz="914400" rtl="0" eaLnBrk="1" fontAlgn="base" latinLnBrk="0" hangingPunct="1">
              <a:lnSpc>
                <a:spcPct val="100000"/>
              </a:lnSpc>
              <a:spcBef>
                <a:spcPct val="30000"/>
              </a:spcBef>
              <a:spcAft>
                <a:spcPct val="0"/>
              </a:spcAft>
              <a:buClrTx/>
              <a:buSzTx/>
              <a:buFontTx/>
              <a:buNone/>
              <a:defRPr/>
            </a:pPr>
            <a:endParaRPr kumimoji="1" lang="en-US" altLang="zh-CN" sz="1200" dirty="0">
              <a:solidFill>
                <a:srgbClr val="000066"/>
              </a:solidFill>
            </a:endParaRPr>
          </a:p>
          <a:p>
            <a:pPr>
              <a:spcBef>
                <a:spcPct val="50000"/>
              </a:spcBef>
              <a:buClr>
                <a:srgbClr val="0000FF"/>
              </a:buClr>
              <a:buFont typeface="Wingdings" panose="05000000000000000000" pitchFamily="2" charset="2"/>
              <a:buChar char="n"/>
            </a:pPr>
            <a:r>
              <a:rPr kumimoji="1" lang="zh-CN" altLang="en-US" sz="1200" dirty="0">
                <a:latin typeface="Times New Roman" panose="02020603050405020304" pitchFamily="18" charset="0"/>
              </a:rPr>
              <a:t>资源的共享是以进程的并发执行为条件的，若系统不允许程序并发执行，自然不存在资源共享问题；</a:t>
            </a:r>
            <a:endParaRPr kumimoji="1" lang="zh-CN" altLang="en-US" sz="1200" dirty="0">
              <a:latin typeface="Times New Roman" panose="02020603050405020304" pitchFamily="18" charset="0"/>
            </a:endParaRPr>
          </a:p>
          <a:p>
            <a:pPr>
              <a:spcBef>
                <a:spcPct val="50000"/>
              </a:spcBef>
              <a:buClr>
                <a:srgbClr val="0000FF"/>
              </a:buClr>
              <a:buFont typeface="Wingdings" panose="05000000000000000000" pitchFamily="2" charset="2"/>
              <a:buChar char="n"/>
            </a:pPr>
            <a:r>
              <a:rPr kumimoji="1" lang="zh-CN" altLang="en-US" sz="1200" dirty="0">
                <a:latin typeface="宋体" panose="02010600030101010101" pitchFamily="2" charset="-122"/>
              </a:rPr>
              <a:t>若系统不能对资源共享实施有效管理，协调好诸进程对共享资源的访问，也必然影响到程序并发执行的程度，甚至根本无法并发执行。</a:t>
            </a:r>
            <a:r>
              <a:rPr kumimoji="1" lang="zh-CN" altLang="en-US" dirty="0">
                <a:latin typeface="Times New Roman" panose="02020603050405020304" pitchFamily="18" charset="0"/>
              </a:rPr>
              <a:t> </a:t>
            </a:r>
            <a:endParaRPr kumimoji="1" lang="en-US" altLang="zh-CN" dirty="0">
              <a:latin typeface="Times New Roman" panose="02020603050405020304" pitchFamily="18" charset="0"/>
            </a:endParaRPr>
          </a:p>
          <a:p>
            <a:pPr>
              <a:spcBef>
                <a:spcPct val="50000"/>
              </a:spcBef>
              <a:buClr>
                <a:srgbClr val="0000FF"/>
              </a:buClr>
              <a:buFont typeface="Wingdings" panose="05000000000000000000" pitchFamily="2" charset="2"/>
              <a:buChar char="n"/>
            </a:pPr>
            <a:endParaRPr kumimoji="1" lang="en-US" altLang="zh-CN" dirty="0">
              <a:latin typeface="Times New Roman" panose="02020603050405020304" pitchFamily="18" charset="0"/>
            </a:endParaRPr>
          </a:p>
          <a:p>
            <a:pPr>
              <a:spcBef>
                <a:spcPct val="50000"/>
              </a:spcBef>
              <a:buClr>
                <a:srgbClr val="0000FF"/>
              </a:buClr>
              <a:buFont typeface="Wingdings" panose="05000000000000000000" pitchFamily="2" charset="2"/>
              <a:buChar char="n"/>
            </a:pPr>
            <a:r>
              <a:rPr kumimoji="1" lang="zh-CN" altLang="en-US" sz="1200" dirty="0">
                <a:latin typeface="宋体" panose="02010600030101010101" pitchFamily="2" charset="-122"/>
              </a:rPr>
              <a:t>由于资源等因素的限制，使进程的执行通常不是</a:t>
            </a:r>
            <a:r>
              <a:rPr kumimoji="1" lang="zh-CN" altLang="en-US" sz="1200" dirty="0">
                <a:latin typeface="Times New Roman" panose="02020603050405020304"/>
              </a:rPr>
              <a:t>“</a:t>
            </a:r>
            <a:r>
              <a:rPr kumimoji="1" lang="zh-CN" altLang="en-US" sz="1200" dirty="0">
                <a:latin typeface="宋体" panose="02010600030101010101" pitchFamily="2" charset="-122"/>
              </a:rPr>
              <a:t>一气呵成</a:t>
            </a:r>
            <a:r>
              <a:rPr kumimoji="1" lang="zh-CN" altLang="en-US" sz="1200" dirty="0">
                <a:latin typeface="Times New Roman" panose="02020603050405020304"/>
              </a:rPr>
              <a:t>”</a:t>
            </a:r>
            <a:r>
              <a:rPr kumimoji="1" lang="zh-CN" altLang="en-US" sz="1200" dirty="0">
                <a:latin typeface="宋体" panose="02010600030101010101" pitchFamily="2" charset="-122"/>
              </a:rPr>
              <a:t>，而是以</a:t>
            </a:r>
            <a:r>
              <a:rPr kumimoji="1" lang="zh-CN" altLang="en-US" sz="1200" dirty="0">
                <a:latin typeface="Times New Roman" panose="02020603050405020304"/>
              </a:rPr>
              <a:t>“</a:t>
            </a:r>
            <a:r>
              <a:rPr kumimoji="1" lang="zh-CN" altLang="en-US" sz="1200" dirty="0">
                <a:latin typeface="宋体" panose="02010600030101010101" pitchFamily="2" charset="-122"/>
              </a:rPr>
              <a:t>停停等等</a:t>
            </a:r>
            <a:r>
              <a:rPr kumimoji="1" lang="zh-CN" altLang="en-US" sz="1200" dirty="0">
                <a:latin typeface="Times New Roman" panose="02020603050405020304"/>
              </a:rPr>
              <a:t>”</a:t>
            </a:r>
            <a:r>
              <a:rPr kumimoji="1" lang="zh-CN" altLang="en-US" sz="1200" dirty="0">
                <a:latin typeface="宋体" panose="02010600030101010101" pitchFamily="2" charset="-122"/>
              </a:rPr>
              <a:t>的方式运行。</a:t>
            </a:r>
            <a:r>
              <a:rPr kumimoji="1" lang="zh-CN" altLang="en-US" sz="1200" dirty="0">
                <a:latin typeface="Times New Roman" panose="02020603050405020304" pitchFamily="18" charset="0"/>
              </a:rPr>
              <a:t> </a:t>
            </a:r>
            <a:endParaRPr kumimoji="1" lang="zh-CN" altLang="en-US" sz="1200" dirty="0">
              <a:latin typeface="Times New Roman" panose="02020603050405020304" pitchFamily="18" charset="0"/>
            </a:endParaRPr>
          </a:p>
          <a:p>
            <a:pPr>
              <a:spcBef>
                <a:spcPct val="50000"/>
              </a:spcBef>
              <a:buClr>
                <a:srgbClr val="0000FF"/>
              </a:buClr>
              <a:buFont typeface="Wingdings" panose="05000000000000000000" pitchFamily="2" charset="2"/>
              <a:buChar char="n"/>
            </a:pPr>
            <a:r>
              <a:rPr kumimoji="1" lang="zh-CN" altLang="en-US" sz="1200" dirty="0">
                <a:latin typeface="宋体" panose="02010600030101010101" pitchFamily="2" charset="-122"/>
              </a:rPr>
              <a:t>内存中的每个进程在何时能获得处理机运行，何时又因提出某种资源请求而暂停，以及进程以怎样的速度向前推进，每道程序总共需要多少时间才能完成等等，都是不可预知的。很可能是先进入内存的作业后完成，而后进入内存的作业先完成，或者说，进程是以人们不可预知的速度向前推进，此即进程的异步性。</a:t>
            </a:r>
            <a:r>
              <a:rPr kumimoji="1" lang="zh-CN" altLang="en-US" sz="1200" dirty="0">
                <a:solidFill>
                  <a:srgbClr val="FFFF00"/>
                </a:solidFill>
                <a:latin typeface="Times New Roman" panose="02020603050405020304" pitchFamily="18" charset="0"/>
              </a:rPr>
              <a:t> </a:t>
            </a:r>
            <a:endParaRPr kumimoji="1" lang="zh-CN" altLang="en-US" sz="1200" dirty="0">
              <a:solidFill>
                <a:srgbClr val="FFFF00"/>
              </a:solidFill>
              <a:latin typeface="Times New Roman" panose="02020603050405020304" pitchFamily="18" charset="0"/>
            </a:endParaRPr>
          </a:p>
          <a:p>
            <a:pPr>
              <a:spcBef>
                <a:spcPct val="50000"/>
              </a:spcBef>
              <a:buClr>
                <a:srgbClr val="0000FF"/>
              </a:buClr>
              <a:buFont typeface="Wingdings" panose="05000000000000000000" pitchFamily="2" charset="2"/>
              <a:buChar char="n"/>
            </a:pPr>
            <a:endParaRPr kumimoji="1" lang="zh-CN" altLang="en-US" dirty="0">
              <a:latin typeface="Times New Roman" panose="02020603050405020304" pitchFamily="18" charset="0"/>
            </a:endParaRPr>
          </a:p>
          <a:p>
            <a:pPr marL="0" marR="0" indent="0" algn="l" defTabSz="914400" rtl="0" eaLnBrk="1" fontAlgn="base" latinLnBrk="0" hangingPunct="1">
              <a:lnSpc>
                <a:spcPct val="100000"/>
              </a:lnSpc>
              <a:spcBef>
                <a:spcPct val="30000"/>
              </a:spcBef>
              <a:spcAft>
                <a:spcPct val="0"/>
              </a:spcAft>
              <a:buClrTx/>
              <a:buSzTx/>
              <a:buFontTx/>
              <a:buNone/>
              <a:defRPr/>
            </a:pPr>
            <a:endParaRPr kumimoji="1" lang="zh-CN" altLang="en-US" sz="1200" dirty="0">
              <a:solidFill>
                <a:srgbClr val="000066"/>
              </a:solidFill>
            </a:endParaRPr>
          </a:p>
          <a:p>
            <a:endParaRPr lang="zh-CN" altLang="en-US" dirty="0"/>
          </a:p>
        </p:txBody>
      </p:sp>
      <p:sp>
        <p:nvSpPr>
          <p:cNvPr id="4" name="灯片编号占位符 3"/>
          <p:cNvSpPr>
            <a:spLocks noGrp="1"/>
          </p:cNvSpPr>
          <p:nvPr>
            <p:ph type="sldNum" sz="quarter" idx="10"/>
          </p:nvPr>
        </p:nvSpPr>
        <p:spPr/>
        <p:txBody>
          <a:bodyPr/>
          <a:lstStyle/>
          <a:p>
            <a:fld id="{18E084AF-2D56-4782-A76B-6C0D88DB3555}" type="slidenum">
              <a:rPr lang="en-US" altLang="zh-CN" smtClean="0"/>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defRPr/>
            </a:pPr>
            <a:r>
              <a:rPr kumimoji="1" lang="zh-CN" altLang="en-US" sz="1200" dirty="0">
                <a:solidFill>
                  <a:srgbClr val="0000FF"/>
                </a:solidFill>
                <a:ea typeface="黑体" panose="02010609060101010101" pitchFamily="2" charset="-122"/>
              </a:rPr>
              <a:t>并发</a:t>
            </a:r>
            <a:r>
              <a:rPr kumimoji="1" lang="zh-CN" altLang="en-US" sz="1200" dirty="0">
                <a:solidFill>
                  <a:srgbClr val="000066"/>
                </a:solidFill>
              </a:rPr>
              <a:t>和</a:t>
            </a:r>
            <a:r>
              <a:rPr kumimoji="1" lang="zh-CN" altLang="en-US" sz="1200" dirty="0">
                <a:solidFill>
                  <a:srgbClr val="0000FF"/>
                </a:solidFill>
                <a:ea typeface="黑体" panose="02010609060101010101" pitchFamily="2" charset="-122"/>
              </a:rPr>
              <a:t>共享</a:t>
            </a:r>
            <a:r>
              <a:rPr kumimoji="1" lang="zh-CN" altLang="en-US" sz="1200" dirty="0">
                <a:solidFill>
                  <a:srgbClr val="000066"/>
                </a:solidFill>
              </a:rPr>
              <a:t>是操作系统的两个最基本的特征，它们是互为存在条件的。</a:t>
            </a:r>
            <a:endParaRPr kumimoji="1" lang="en-US" altLang="zh-CN" sz="1200" dirty="0">
              <a:solidFill>
                <a:srgbClr val="000066"/>
              </a:solidFill>
            </a:endParaRPr>
          </a:p>
          <a:p>
            <a:pPr marL="0" marR="0" indent="0" algn="l" defTabSz="914400" rtl="0" eaLnBrk="1" fontAlgn="base" latinLnBrk="0" hangingPunct="1">
              <a:lnSpc>
                <a:spcPct val="100000"/>
              </a:lnSpc>
              <a:spcBef>
                <a:spcPct val="30000"/>
              </a:spcBef>
              <a:spcAft>
                <a:spcPct val="0"/>
              </a:spcAft>
              <a:buClrTx/>
              <a:buSzTx/>
              <a:buFontTx/>
              <a:buNone/>
              <a:defRPr/>
            </a:pPr>
            <a:endParaRPr kumimoji="1" lang="en-US" altLang="zh-CN" sz="1200" dirty="0">
              <a:solidFill>
                <a:srgbClr val="000066"/>
              </a:solidFill>
            </a:endParaRPr>
          </a:p>
          <a:p>
            <a:pPr>
              <a:spcBef>
                <a:spcPct val="50000"/>
              </a:spcBef>
              <a:buClr>
                <a:srgbClr val="0000FF"/>
              </a:buClr>
              <a:buFont typeface="Wingdings" panose="05000000000000000000" pitchFamily="2" charset="2"/>
              <a:buChar char="n"/>
            </a:pPr>
            <a:r>
              <a:rPr kumimoji="1" lang="zh-CN" altLang="en-US" sz="1200" dirty="0">
                <a:latin typeface="Times New Roman" panose="02020603050405020304" pitchFamily="18" charset="0"/>
              </a:rPr>
              <a:t>资源的共享是以进程的并发执行为条件的，若系统不允许程序并发执行，自然不存在资源共享问题；</a:t>
            </a:r>
            <a:endParaRPr kumimoji="1" lang="zh-CN" altLang="en-US" sz="1200" dirty="0">
              <a:latin typeface="Times New Roman" panose="02020603050405020304" pitchFamily="18" charset="0"/>
            </a:endParaRPr>
          </a:p>
          <a:p>
            <a:pPr>
              <a:spcBef>
                <a:spcPct val="50000"/>
              </a:spcBef>
              <a:buClr>
                <a:srgbClr val="0000FF"/>
              </a:buClr>
              <a:buFont typeface="Wingdings" panose="05000000000000000000" pitchFamily="2" charset="2"/>
              <a:buChar char="n"/>
            </a:pPr>
            <a:r>
              <a:rPr kumimoji="1" lang="zh-CN" altLang="en-US" sz="1200" dirty="0">
                <a:latin typeface="宋体" panose="02010600030101010101" pitchFamily="2" charset="-122"/>
              </a:rPr>
              <a:t>若系统不能对资源共享实施有效管理，协调好诸进程对共享资源的访问，也必然影响到程序并发执行的程度，甚至根本无法并发执行。</a:t>
            </a:r>
            <a:r>
              <a:rPr kumimoji="1" lang="zh-CN" altLang="en-US" dirty="0">
                <a:latin typeface="Times New Roman" panose="02020603050405020304" pitchFamily="18" charset="0"/>
              </a:rPr>
              <a:t> </a:t>
            </a:r>
            <a:endParaRPr kumimoji="1" lang="en-US" altLang="zh-CN" dirty="0">
              <a:latin typeface="Times New Roman" panose="02020603050405020304" pitchFamily="18" charset="0"/>
            </a:endParaRPr>
          </a:p>
          <a:p>
            <a:pPr>
              <a:spcBef>
                <a:spcPct val="50000"/>
              </a:spcBef>
              <a:buClr>
                <a:srgbClr val="0000FF"/>
              </a:buClr>
              <a:buFont typeface="Wingdings" panose="05000000000000000000" pitchFamily="2" charset="2"/>
              <a:buChar char="n"/>
            </a:pPr>
            <a:endParaRPr kumimoji="1" lang="en-US" altLang="zh-CN" dirty="0">
              <a:latin typeface="Times New Roman" panose="02020603050405020304" pitchFamily="18" charset="0"/>
            </a:endParaRPr>
          </a:p>
          <a:p>
            <a:pPr>
              <a:spcBef>
                <a:spcPct val="50000"/>
              </a:spcBef>
              <a:buClr>
                <a:srgbClr val="0000FF"/>
              </a:buClr>
              <a:buFont typeface="Wingdings" panose="05000000000000000000" pitchFamily="2" charset="2"/>
              <a:buChar char="n"/>
            </a:pPr>
            <a:r>
              <a:rPr kumimoji="1" lang="zh-CN" altLang="en-US" sz="1200" dirty="0">
                <a:latin typeface="宋体" panose="02010600030101010101" pitchFamily="2" charset="-122"/>
              </a:rPr>
              <a:t>由于资源等因素的限制，使进程的执行通常不是</a:t>
            </a:r>
            <a:r>
              <a:rPr kumimoji="1" lang="zh-CN" altLang="en-US" sz="1200" dirty="0">
                <a:latin typeface="Times New Roman" panose="02020603050405020304"/>
              </a:rPr>
              <a:t>“</a:t>
            </a:r>
            <a:r>
              <a:rPr kumimoji="1" lang="zh-CN" altLang="en-US" sz="1200" dirty="0">
                <a:latin typeface="宋体" panose="02010600030101010101" pitchFamily="2" charset="-122"/>
              </a:rPr>
              <a:t>一气呵成</a:t>
            </a:r>
            <a:r>
              <a:rPr kumimoji="1" lang="zh-CN" altLang="en-US" sz="1200" dirty="0">
                <a:latin typeface="Times New Roman" panose="02020603050405020304"/>
              </a:rPr>
              <a:t>”</a:t>
            </a:r>
            <a:r>
              <a:rPr kumimoji="1" lang="zh-CN" altLang="en-US" sz="1200" dirty="0">
                <a:latin typeface="宋体" panose="02010600030101010101" pitchFamily="2" charset="-122"/>
              </a:rPr>
              <a:t>，而是以</a:t>
            </a:r>
            <a:r>
              <a:rPr kumimoji="1" lang="zh-CN" altLang="en-US" sz="1200" dirty="0">
                <a:latin typeface="Times New Roman" panose="02020603050405020304"/>
              </a:rPr>
              <a:t>“</a:t>
            </a:r>
            <a:r>
              <a:rPr kumimoji="1" lang="zh-CN" altLang="en-US" sz="1200" dirty="0">
                <a:latin typeface="宋体" panose="02010600030101010101" pitchFamily="2" charset="-122"/>
              </a:rPr>
              <a:t>停停等等</a:t>
            </a:r>
            <a:r>
              <a:rPr kumimoji="1" lang="zh-CN" altLang="en-US" sz="1200" dirty="0">
                <a:latin typeface="Times New Roman" panose="02020603050405020304"/>
              </a:rPr>
              <a:t>”</a:t>
            </a:r>
            <a:r>
              <a:rPr kumimoji="1" lang="zh-CN" altLang="en-US" sz="1200" dirty="0">
                <a:latin typeface="宋体" panose="02010600030101010101" pitchFamily="2" charset="-122"/>
              </a:rPr>
              <a:t>的方式运行。</a:t>
            </a:r>
            <a:r>
              <a:rPr kumimoji="1" lang="zh-CN" altLang="en-US" sz="1200" dirty="0">
                <a:latin typeface="Times New Roman" panose="02020603050405020304" pitchFamily="18" charset="0"/>
              </a:rPr>
              <a:t> </a:t>
            </a:r>
            <a:endParaRPr kumimoji="1" lang="zh-CN" altLang="en-US" sz="1200" dirty="0">
              <a:latin typeface="Times New Roman" panose="02020603050405020304" pitchFamily="18" charset="0"/>
            </a:endParaRPr>
          </a:p>
          <a:p>
            <a:pPr>
              <a:spcBef>
                <a:spcPct val="50000"/>
              </a:spcBef>
              <a:buClr>
                <a:srgbClr val="0000FF"/>
              </a:buClr>
              <a:buFont typeface="Wingdings" panose="05000000000000000000" pitchFamily="2" charset="2"/>
              <a:buChar char="n"/>
            </a:pPr>
            <a:r>
              <a:rPr kumimoji="1" lang="zh-CN" altLang="en-US" sz="1200" dirty="0">
                <a:latin typeface="宋体" panose="02010600030101010101" pitchFamily="2" charset="-122"/>
              </a:rPr>
              <a:t>内存中的每个进程在何时能获得处理机运行，何时又因提出某种资源请求而暂停，以及进程以怎样的速度向前推进，每道程序总共需要多少时间才能完成等等，都是不可预知的。很可能是先进入内存的作业后完成，而后进入内存的作业先完成，或者说，进程是以人们不可预知的速度向前推进，此即进程的异步性。</a:t>
            </a:r>
            <a:r>
              <a:rPr kumimoji="1" lang="zh-CN" altLang="en-US" sz="1200" dirty="0">
                <a:solidFill>
                  <a:srgbClr val="FFFF00"/>
                </a:solidFill>
                <a:latin typeface="Times New Roman" panose="02020603050405020304" pitchFamily="18" charset="0"/>
              </a:rPr>
              <a:t> </a:t>
            </a:r>
            <a:endParaRPr kumimoji="1" lang="zh-CN" altLang="en-US" sz="1200" dirty="0">
              <a:solidFill>
                <a:srgbClr val="FFFF00"/>
              </a:solidFill>
              <a:latin typeface="Times New Roman" panose="02020603050405020304" pitchFamily="18" charset="0"/>
            </a:endParaRPr>
          </a:p>
          <a:p>
            <a:pPr>
              <a:spcBef>
                <a:spcPct val="50000"/>
              </a:spcBef>
              <a:buClr>
                <a:srgbClr val="0000FF"/>
              </a:buClr>
              <a:buFont typeface="Wingdings" panose="05000000000000000000" pitchFamily="2" charset="2"/>
              <a:buChar char="n"/>
            </a:pPr>
            <a:endParaRPr kumimoji="1" lang="zh-CN" altLang="en-US" dirty="0">
              <a:latin typeface="Times New Roman" panose="02020603050405020304" pitchFamily="18" charset="0"/>
            </a:endParaRPr>
          </a:p>
          <a:p>
            <a:pPr marL="0" marR="0" indent="0" algn="l" defTabSz="914400" rtl="0" eaLnBrk="1" fontAlgn="base" latinLnBrk="0" hangingPunct="1">
              <a:lnSpc>
                <a:spcPct val="100000"/>
              </a:lnSpc>
              <a:spcBef>
                <a:spcPct val="30000"/>
              </a:spcBef>
              <a:spcAft>
                <a:spcPct val="0"/>
              </a:spcAft>
              <a:buClrTx/>
              <a:buSzTx/>
              <a:buFontTx/>
              <a:buNone/>
              <a:defRPr/>
            </a:pPr>
            <a:endParaRPr kumimoji="1" lang="zh-CN" altLang="en-US" sz="1200" dirty="0">
              <a:solidFill>
                <a:srgbClr val="000066"/>
              </a:solidFill>
            </a:endParaRPr>
          </a:p>
          <a:p>
            <a:endParaRPr lang="zh-CN" altLang="en-US" dirty="0"/>
          </a:p>
        </p:txBody>
      </p:sp>
      <p:sp>
        <p:nvSpPr>
          <p:cNvPr id="4" name="灯片编号占位符 3"/>
          <p:cNvSpPr>
            <a:spLocks noGrp="1"/>
          </p:cNvSpPr>
          <p:nvPr>
            <p:ph type="sldNum" sz="quarter" idx="10"/>
          </p:nvPr>
        </p:nvSpPr>
        <p:spPr/>
        <p:txBody>
          <a:bodyPr/>
          <a:lstStyle/>
          <a:p>
            <a:fld id="{18E084AF-2D56-4782-A76B-6C0D88DB3555}" type="slidenum">
              <a:rPr lang="en-US" altLang="zh-CN" smtClean="0"/>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defRPr/>
            </a:pPr>
            <a:r>
              <a:rPr kumimoji="1" lang="zh-CN" altLang="en-US" sz="1200" dirty="0">
                <a:solidFill>
                  <a:srgbClr val="0000FF"/>
                </a:solidFill>
                <a:ea typeface="黑体" panose="02010609060101010101" pitchFamily="2" charset="-122"/>
              </a:rPr>
              <a:t>并发</a:t>
            </a:r>
            <a:r>
              <a:rPr kumimoji="1" lang="zh-CN" altLang="en-US" sz="1200" dirty="0">
                <a:solidFill>
                  <a:srgbClr val="000066"/>
                </a:solidFill>
              </a:rPr>
              <a:t>和</a:t>
            </a:r>
            <a:r>
              <a:rPr kumimoji="1" lang="zh-CN" altLang="en-US" sz="1200" dirty="0">
                <a:solidFill>
                  <a:srgbClr val="0000FF"/>
                </a:solidFill>
                <a:ea typeface="黑体" panose="02010609060101010101" pitchFamily="2" charset="-122"/>
              </a:rPr>
              <a:t>共享</a:t>
            </a:r>
            <a:r>
              <a:rPr kumimoji="1" lang="zh-CN" altLang="en-US" sz="1200" dirty="0">
                <a:solidFill>
                  <a:srgbClr val="000066"/>
                </a:solidFill>
              </a:rPr>
              <a:t>是操作系统的两个最基本的特征，它们是互为存在条件的。</a:t>
            </a:r>
            <a:endParaRPr kumimoji="1" lang="en-US" altLang="zh-CN" sz="1200" dirty="0">
              <a:solidFill>
                <a:srgbClr val="000066"/>
              </a:solidFill>
            </a:endParaRPr>
          </a:p>
          <a:p>
            <a:pPr marL="0" marR="0" indent="0" algn="l" defTabSz="914400" rtl="0" eaLnBrk="1" fontAlgn="base" latinLnBrk="0" hangingPunct="1">
              <a:lnSpc>
                <a:spcPct val="100000"/>
              </a:lnSpc>
              <a:spcBef>
                <a:spcPct val="30000"/>
              </a:spcBef>
              <a:spcAft>
                <a:spcPct val="0"/>
              </a:spcAft>
              <a:buClrTx/>
              <a:buSzTx/>
              <a:buFontTx/>
              <a:buNone/>
              <a:defRPr/>
            </a:pPr>
            <a:endParaRPr kumimoji="1" lang="en-US" altLang="zh-CN" sz="1200" dirty="0">
              <a:solidFill>
                <a:srgbClr val="000066"/>
              </a:solidFill>
            </a:endParaRPr>
          </a:p>
          <a:p>
            <a:pPr>
              <a:spcBef>
                <a:spcPct val="50000"/>
              </a:spcBef>
              <a:buClr>
                <a:srgbClr val="0000FF"/>
              </a:buClr>
              <a:buFont typeface="Wingdings" panose="05000000000000000000" pitchFamily="2" charset="2"/>
              <a:buChar char="n"/>
            </a:pPr>
            <a:r>
              <a:rPr kumimoji="1" lang="zh-CN" altLang="en-US" sz="1200" dirty="0">
                <a:latin typeface="Times New Roman" panose="02020603050405020304" pitchFamily="18" charset="0"/>
              </a:rPr>
              <a:t>资源的共享是以进程的并发执行为条件的，若系统不允许程序并发执行，自然不存在资源共享问题；</a:t>
            </a:r>
            <a:endParaRPr kumimoji="1" lang="zh-CN" altLang="en-US" sz="1200" dirty="0">
              <a:latin typeface="Times New Roman" panose="02020603050405020304" pitchFamily="18" charset="0"/>
            </a:endParaRPr>
          </a:p>
          <a:p>
            <a:pPr>
              <a:spcBef>
                <a:spcPct val="50000"/>
              </a:spcBef>
              <a:buClr>
                <a:srgbClr val="0000FF"/>
              </a:buClr>
              <a:buFont typeface="Wingdings" panose="05000000000000000000" pitchFamily="2" charset="2"/>
              <a:buChar char="n"/>
            </a:pPr>
            <a:r>
              <a:rPr kumimoji="1" lang="zh-CN" altLang="en-US" sz="1200" dirty="0">
                <a:latin typeface="宋体" panose="02010600030101010101" pitchFamily="2" charset="-122"/>
              </a:rPr>
              <a:t>若系统不能对资源共享实施有效管理，协调好诸进程对共享资源的访问，也必然影响到程序并发执行的程度，甚至根本无法并发执行。</a:t>
            </a:r>
            <a:r>
              <a:rPr kumimoji="1" lang="zh-CN" altLang="en-US" dirty="0">
                <a:latin typeface="Times New Roman" panose="02020603050405020304" pitchFamily="18" charset="0"/>
              </a:rPr>
              <a:t> </a:t>
            </a:r>
            <a:endParaRPr kumimoji="1" lang="en-US" altLang="zh-CN" dirty="0">
              <a:latin typeface="Times New Roman" panose="02020603050405020304" pitchFamily="18" charset="0"/>
            </a:endParaRPr>
          </a:p>
          <a:p>
            <a:pPr>
              <a:spcBef>
                <a:spcPct val="50000"/>
              </a:spcBef>
              <a:buClr>
                <a:srgbClr val="0000FF"/>
              </a:buClr>
              <a:buFont typeface="Wingdings" panose="05000000000000000000" pitchFamily="2" charset="2"/>
              <a:buChar char="n"/>
            </a:pPr>
            <a:endParaRPr kumimoji="1" lang="en-US" altLang="zh-CN" dirty="0">
              <a:latin typeface="Times New Roman" panose="02020603050405020304" pitchFamily="18" charset="0"/>
            </a:endParaRPr>
          </a:p>
          <a:p>
            <a:pPr>
              <a:spcBef>
                <a:spcPct val="50000"/>
              </a:spcBef>
              <a:buClr>
                <a:srgbClr val="0000FF"/>
              </a:buClr>
              <a:buFont typeface="Wingdings" panose="05000000000000000000" pitchFamily="2" charset="2"/>
              <a:buChar char="n"/>
            </a:pPr>
            <a:r>
              <a:rPr kumimoji="1" lang="zh-CN" altLang="en-US" sz="1200" dirty="0">
                <a:latin typeface="宋体" panose="02010600030101010101" pitchFamily="2" charset="-122"/>
              </a:rPr>
              <a:t>由于资源等因素的限制，使进程的执行通常不是</a:t>
            </a:r>
            <a:r>
              <a:rPr kumimoji="1" lang="zh-CN" altLang="en-US" sz="1200" dirty="0">
                <a:latin typeface="Times New Roman" panose="02020603050405020304"/>
              </a:rPr>
              <a:t>“</a:t>
            </a:r>
            <a:r>
              <a:rPr kumimoji="1" lang="zh-CN" altLang="en-US" sz="1200" dirty="0">
                <a:latin typeface="宋体" panose="02010600030101010101" pitchFamily="2" charset="-122"/>
              </a:rPr>
              <a:t>一气呵成</a:t>
            </a:r>
            <a:r>
              <a:rPr kumimoji="1" lang="zh-CN" altLang="en-US" sz="1200" dirty="0">
                <a:latin typeface="Times New Roman" panose="02020603050405020304"/>
              </a:rPr>
              <a:t>”</a:t>
            </a:r>
            <a:r>
              <a:rPr kumimoji="1" lang="zh-CN" altLang="en-US" sz="1200" dirty="0">
                <a:latin typeface="宋体" panose="02010600030101010101" pitchFamily="2" charset="-122"/>
              </a:rPr>
              <a:t>，而是以</a:t>
            </a:r>
            <a:r>
              <a:rPr kumimoji="1" lang="zh-CN" altLang="en-US" sz="1200" dirty="0">
                <a:latin typeface="Times New Roman" panose="02020603050405020304"/>
              </a:rPr>
              <a:t>“</a:t>
            </a:r>
            <a:r>
              <a:rPr kumimoji="1" lang="zh-CN" altLang="en-US" sz="1200" dirty="0">
                <a:latin typeface="宋体" panose="02010600030101010101" pitchFamily="2" charset="-122"/>
              </a:rPr>
              <a:t>停停等等</a:t>
            </a:r>
            <a:r>
              <a:rPr kumimoji="1" lang="zh-CN" altLang="en-US" sz="1200" dirty="0">
                <a:latin typeface="Times New Roman" panose="02020603050405020304"/>
              </a:rPr>
              <a:t>”</a:t>
            </a:r>
            <a:r>
              <a:rPr kumimoji="1" lang="zh-CN" altLang="en-US" sz="1200" dirty="0">
                <a:latin typeface="宋体" panose="02010600030101010101" pitchFamily="2" charset="-122"/>
              </a:rPr>
              <a:t>的方式运行。</a:t>
            </a:r>
            <a:r>
              <a:rPr kumimoji="1" lang="zh-CN" altLang="en-US" sz="1200" dirty="0">
                <a:latin typeface="Times New Roman" panose="02020603050405020304" pitchFamily="18" charset="0"/>
              </a:rPr>
              <a:t> </a:t>
            </a:r>
            <a:endParaRPr kumimoji="1" lang="zh-CN" altLang="en-US" sz="1200" dirty="0">
              <a:latin typeface="Times New Roman" panose="02020603050405020304" pitchFamily="18" charset="0"/>
            </a:endParaRPr>
          </a:p>
          <a:p>
            <a:pPr>
              <a:spcBef>
                <a:spcPct val="50000"/>
              </a:spcBef>
              <a:buClr>
                <a:srgbClr val="0000FF"/>
              </a:buClr>
              <a:buFont typeface="Wingdings" panose="05000000000000000000" pitchFamily="2" charset="2"/>
              <a:buChar char="n"/>
            </a:pPr>
            <a:r>
              <a:rPr kumimoji="1" lang="zh-CN" altLang="en-US" sz="1200" dirty="0">
                <a:latin typeface="宋体" panose="02010600030101010101" pitchFamily="2" charset="-122"/>
              </a:rPr>
              <a:t>内存中的每个进程在何时能获得处理机运行，何时又因提出某种资源请求而暂停，以及进程以怎样的速度向前推进，每道程序总共需要多少时间才能完成等等，都是不可预知的。很可能是先进入内存的作业后完成，而后进入内存的作业先完成，或者说，进程是以人们不可预知的速度向前推进，此即进程的异步性。</a:t>
            </a:r>
            <a:r>
              <a:rPr kumimoji="1" lang="zh-CN" altLang="en-US" sz="1200" dirty="0">
                <a:solidFill>
                  <a:srgbClr val="FFFF00"/>
                </a:solidFill>
                <a:latin typeface="Times New Roman" panose="02020603050405020304" pitchFamily="18" charset="0"/>
              </a:rPr>
              <a:t> </a:t>
            </a:r>
            <a:endParaRPr kumimoji="1" lang="zh-CN" altLang="en-US" sz="1200" dirty="0">
              <a:solidFill>
                <a:srgbClr val="FFFF00"/>
              </a:solidFill>
              <a:latin typeface="Times New Roman" panose="02020603050405020304" pitchFamily="18" charset="0"/>
            </a:endParaRPr>
          </a:p>
          <a:p>
            <a:pPr>
              <a:spcBef>
                <a:spcPct val="50000"/>
              </a:spcBef>
              <a:buClr>
                <a:srgbClr val="0000FF"/>
              </a:buClr>
              <a:buFont typeface="Wingdings" panose="05000000000000000000" pitchFamily="2" charset="2"/>
              <a:buChar char="n"/>
            </a:pPr>
            <a:endParaRPr kumimoji="1" lang="zh-CN" altLang="en-US" dirty="0">
              <a:latin typeface="Times New Roman" panose="02020603050405020304" pitchFamily="18" charset="0"/>
            </a:endParaRPr>
          </a:p>
          <a:p>
            <a:pPr marL="0" marR="0" indent="0" algn="l" defTabSz="914400" rtl="0" eaLnBrk="1" fontAlgn="base" latinLnBrk="0" hangingPunct="1">
              <a:lnSpc>
                <a:spcPct val="100000"/>
              </a:lnSpc>
              <a:spcBef>
                <a:spcPct val="30000"/>
              </a:spcBef>
              <a:spcAft>
                <a:spcPct val="0"/>
              </a:spcAft>
              <a:buClrTx/>
              <a:buSzTx/>
              <a:buFontTx/>
              <a:buNone/>
              <a:defRPr/>
            </a:pPr>
            <a:endParaRPr kumimoji="1" lang="zh-CN" altLang="en-US" sz="1200" dirty="0">
              <a:solidFill>
                <a:srgbClr val="000066"/>
              </a:solidFill>
            </a:endParaRPr>
          </a:p>
          <a:p>
            <a:endParaRPr lang="zh-CN" altLang="en-US" dirty="0"/>
          </a:p>
        </p:txBody>
      </p:sp>
      <p:sp>
        <p:nvSpPr>
          <p:cNvPr id="4" name="灯片编号占位符 3"/>
          <p:cNvSpPr>
            <a:spLocks noGrp="1"/>
          </p:cNvSpPr>
          <p:nvPr>
            <p:ph type="sldNum" sz="quarter" idx="10"/>
          </p:nvPr>
        </p:nvSpPr>
        <p:spPr/>
        <p:txBody>
          <a:bodyPr/>
          <a:lstStyle/>
          <a:p>
            <a:fld id="{18E084AF-2D56-4782-A76B-6C0D88DB3555}" type="slidenum">
              <a:rPr lang="en-US" altLang="zh-CN" smtClean="0"/>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defRPr/>
            </a:pPr>
            <a:r>
              <a:rPr kumimoji="1" lang="zh-CN" altLang="en-US" sz="1200" dirty="0">
                <a:solidFill>
                  <a:srgbClr val="0000FF"/>
                </a:solidFill>
                <a:ea typeface="黑体" panose="02010609060101010101" pitchFamily="2" charset="-122"/>
              </a:rPr>
              <a:t>并发</a:t>
            </a:r>
            <a:r>
              <a:rPr kumimoji="1" lang="zh-CN" altLang="en-US" sz="1200" dirty="0">
                <a:solidFill>
                  <a:srgbClr val="000066"/>
                </a:solidFill>
              </a:rPr>
              <a:t>和</a:t>
            </a:r>
            <a:r>
              <a:rPr kumimoji="1" lang="zh-CN" altLang="en-US" sz="1200" dirty="0">
                <a:solidFill>
                  <a:srgbClr val="0000FF"/>
                </a:solidFill>
                <a:ea typeface="黑体" panose="02010609060101010101" pitchFamily="2" charset="-122"/>
              </a:rPr>
              <a:t>共享</a:t>
            </a:r>
            <a:r>
              <a:rPr kumimoji="1" lang="zh-CN" altLang="en-US" sz="1200" dirty="0">
                <a:solidFill>
                  <a:srgbClr val="000066"/>
                </a:solidFill>
              </a:rPr>
              <a:t>是操作系统的两个最基本的特征，它们是互为存在条件的。</a:t>
            </a:r>
            <a:endParaRPr kumimoji="1" lang="en-US" altLang="zh-CN" sz="1200" dirty="0">
              <a:solidFill>
                <a:srgbClr val="000066"/>
              </a:solidFill>
            </a:endParaRPr>
          </a:p>
          <a:p>
            <a:pPr marL="0" marR="0" indent="0" algn="l" defTabSz="914400" rtl="0" eaLnBrk="1" fontAlgn="base" latinLnBrk="0" hangingPunct="1">
              <a:lnSpc>
                <a:spcPct val="100000"/>
              </a:lnSpc>
              <a:spcBef>
                <a:spcPct val="30000"/>
              </a:spcBef>
              <a:spcAft>
                <a:spcPct val="0"/>
              </a:spcAft>
              <a:buClrTx/>
              <a:buSzTx/>
              <a:buFontTx/>
              <a:buNone/>
              <a:defRPr/>
            </a:pPr>
            <a:endParaRPr kumimoji="1" lang="en-US" altLang="zh-CN" sz="1200" dirty="0">
              <a:solidFill>
                <a:srgbClr val="000066"/>
              </a:solidFill>
            </a:endParaRPr>
          </a:p>
          <a:p>
            <a:pPr>
              <a:spcBef>
                <a:spcPct val="50000"/>
              </a:spcBef>
              <a:buClr>
                <a:srgbClr val="0000FF"/>
              </a:buClr>
              <a:buFont typeface="Wingdings" panose="05000000000000000000" pitchFamily="2" charset="2"/>
              <a:buChar char="n"/>
            </a:pPr>
            <a:r>
              <a:rPr kumimoji="1" lang="zh-CN" altLang="en-US" sz="1200" dirty="0">
                <a:latin typeface="Times New Roman" panose="02020603050405020304" pitchFamily="18" charset="0"/>
              </a:rPr>
              <a:t>资源的共享是以进程的并发执行为条件的，若系统不允许程序并发执行，自然不存在资源共享问题；</a:t>
            </a:r>
            <a:endParaRPr kumimoji="1" lang="zh-CN" altLang="en-US" sz="1200" dirty="0">
              <a:latin typeface="Times New Roman" panose="02020603050405020304" pitchFamily="18" charset="0"/>
            </a:endParaRPr>
          </a:p>
          <a:p>
            <a:pPr>
              <a:spcBef>
                <a:spcPct val="50000"/>
              </a:spcBef>
              <a:buClr>
                <a:srgbClr val="0000FF"/>
              </a:buClr>
              <a:buFont typeface="Wingdings" panose="05000000000000000000" pitchFamily="2" charset="2"/>
              <a:buChar char="n"/>
            </a:pPr>
            <a:r>
              <a:rPr kumimoji="1" lang="zh-CN" altLang="en-US" sz="1200" dirty="0">
                <a:latin typeface="宋体" panose="02010600030101010101" pitchFamily="2" charset="-122"/>
              </a:rPr>
              <a:t>若系统不能对资源共享实施有效管理，协调好诸进程对共享资源的访问，也必然影响到程序并发执行的程度，甚至根本无法并发执行。</a:t>
            </a:r>
            <a:r>
              <a:rPr kumimoji="1" lang="zh-CN" altLang="en-US" dirty="0">
                <a:latin typeface="Times New Roman" panose="02020603050405020304" pitchFamily="18" charset="0"/>
              </a:rPr>
              <a:t> </a:t>
            </a:r>
            <a:endParaRPr kumimoji="1" lang="en-US" altLang="zh-CN" dirty="0">
              <a:latin typeface="Times New Roman" panose="02020603050405020304" pitchFamily="18" charset="0"/>
            </a:endParaRPr>
          </a:p>
          <a:p>
            <a:pPr>
              <a:spcBef>
                <a:spcPct val="50000"/>
              </a:spcBef>
              <a:buClr>
                <a:srgbClr val="0000FF"/>
              </a:buClr>
              <a:buFont typeface="Wingdings" panose="05000000000000000000" pitchFamily="2" charset="2"/>
              <a:buChar char="n"/>
            </a:pPr>
            <a:endParaRPr kumimoji="1" lang="en-US" altLang="zh-CN" dirty="0">
              <a:latin typeface="Times New Roman" panose="02020603050405020304" pitchFamily="18" charset="0"/>
            </a:endParaRPr>
          </a:p>
          <a:p>
            <a:pPr>
              <a:spcBef>
                <a:spcPct val="50000"/>
              </a:spcBef>
              <a:buClr>
                <a:srgbClr val="0000FF"/>
              </a:buClr>
              <a:buFont typeface="Wingdings" panose="05000000000000000000" pitchFamily="2" charset="2"/>
              <a:buChar char="n"/>
            </a:pPr>
            <a:r>
              <a:rPr kumimoji="1" lang="zh-CN" altLang="en-US" sz="1200" dirty="0">
                <a:latin typeface="宋体" panose="02010600030101010101" pitchFamily="2" charset="-122"/>
              </a:rPr>
              <a:t>由于资源等因素的限制，使进程的执行通常不是</a:t>
            </a:r>
            <a:r>
              <a:rPr kumimoji="1" lang="zh-CN" altLang="en-US" sz="1200" dirty="0">
                <a:latin typeface="Times New Roman" panose="02020603050405020304"/>
              </a:rPr>
              <a:t>“</a:t>
            </a:r>
            <a:r>
              <a:rPr kumimoji="1" lang="zh-CN" altLang="en-US" sz="1200" dirty="0">
                <a:latin typeface="宋体" panose="02010600030101010101" pitchFamily="2" charset="-122"/>
              </a:rPr>
              <a:t>一气呵成</a:t>
            </a:r>
            <a:r>
              <a:rPr kumimoji="1" lang="zh-CN" altLang="en-US" sz="1200" dirty="0">
                <a:latin typeface="Times New Roman" panose="02020603050405020304"/>
              </a:rPr>
              <a:t>”</a:t>
            </a:r>
            <a:r>
              <a:rPr kumimoji="1" lang="zh-CN" altLang="en-US" sz="1200" dirty="0">
                <a:latin typeface="宋体" panose="02010600030101010101" pitchFamily="2" charset="-122"/>
              </a:rPr>
              <a:t>，而是以</a:t>
            </a:r>
            <a:r>
              <a:rPr kumimoji="1" lang="zh-CN" altLang="en-US" sz="1200" dirty="0">
                <a:latin typeface="Times New Roman" panose="02020603050405020304"/>
              </a:rPr>
              <a:t>“</a:t>
            </a:r>
            <a:r>
              <a:rPr kumimoji="1" lang="zh-CN" altLang="en-US" sz="1200" dirty="0">
                <a:latin typeface="宋体" panose="02010600030101010101" pitchFamily="2" charset="-122"/>
              </a:rPr>
              <a:t>停停等等</a:t>
            </a:r>
            <a:r>
              <a:rPr kumimoji="1" lang="zh-CN" altLang="en-US" sz="1200" dirty="0">
                <a:latin typeface="Times New Roman" panose="02020603050405020304"/>
              </a:rPr>
              <a:t>”</a:t>
            </a:r>
            <a:r>
              <a:rPr kumimoji="1" lang="zh-CN" altLang="en-US" sz="1200" dirty="0">
                <a:latin typeface="宋体" panose="02010600030101010101" pitchFamily="2" charset="-122"/>
              </a:rPr>
              <a:t>的方式运行。</a:t>
            </a:r>
            <a:r>
              <a:rPr kumimoji="1" lang="zh-CN" altLang="en-US" sz="1200" dirty="0">
                <a:latin typeface="Times New Roman" panose="02020603050405020304" pitchFamily="18" charset="0"/>
              </a:rPr>
              <a:t> </a:t>
            </a:r>
            <a:endParaRPr kumimoji="1" lang="zh-CN" altLang="en-US" sz="1200" dirty="0">
              <a:latin typeface="Times New Roman" panose="02020603050405020304" pitchFamily="18" charset="0"/>
            </a:endParaRPr>
          </a:p>
          <a:p>
            <a:pPr>
              <a:spcBef>
                <a:spcPct val="50000"/>
              </a:spcBef>
              <a:buClr>
                <a:srgbClr val="0000FF"/>
              </a:buClr>
              <a:buFont typeface="Wingdings" panose="05000000000000000000" pitchFamily="2" charset="2"/>
              <a:buChar char="n"/>
            </a:pPr>
            <a:r>
              <a:rPr kumimoji="1" lang="zh-CN" altLang="en-US" sz="1200" dirty="0">
                <a:latin typeface="宋体" panose="02010600030101010101" pitchFamily="2" charset="-122"/>
              </a:rPr>
              <a:t>内存中的每个进程在何时能获得处理机运行，何时又因提出某种资源请求而暂停，以及进程以怎样的速度向前推进，每道程序总共需要多少时间才能完成等等，都是不可预知的。很可能是先进入内存的作业后完成，而后进入内存的作业先完成，或者说，进程是以人们不可预知的速度向前推进，此即进程的异步性。</a:t>
            </a:r>
            <a:r>
              <a:rPr kumimoji="1" lang="zh-CN" altLang="en-US" sz="1200" dirty="0">
                <a:solidFill>
                  <a:srgbClr val="FFFF00"/>
                </a:solidFill>
                <a:latin typeface="Times New Roman" panose="02020603050405020304" pitchFamily="18" charset="0"/>
              </a:rPr>
              <a:t> </a:t>
            </a:r>
            <a:endParaRPr kumimoji="1" lang="zh-CN" altLang="en-US" sz="1200" dirty="0">
              <a:solidFill>
                <a:srgbClr val="FFFF00"/>
              </a:solidFill>
              <a:latin typeface="Times New Roman" panose="02020603050405020304" pitchFamily="18" charset="0"/>
            </a:endParaRPr>
          </a:p>
          <a:p>
            <a:pPr>
              <a:spcBef>
                <a:spcPct val="50000"/>
              </a:spcBef>
              <a:buClr>
                <a:srgbClr val="0000FF"/>
              </a:buClr>
              <a:buFont typeface="Wingdings" panose="05000000000000000000" pitchFamily="2" charset="2"/>
              <a:buChar char="n"/>
            </a:pPr>
            <a:endParaRPr kumimoji="1" lang="zh-CN" altLang="en-US" dirty="0">
              <a:latin typeface="Times New Roman" panose="02020603050405020304" pitchFamily="18" charset="0"/>
            </a:endParaRPr>
          </a:p>
          <a:p>
            <a:pPr marL="0" marR="0" indent="0" algn="l" defTabSz="914400" rtl="0" eaLnBrk="1" fontAlgn="base" latinLnBrk="0" hangingPunct="1">
              <a:lnSpc>
                <a:spcPct val="100000"/>
              </a:lnSpc>
              <a:spcBef>
                <a:spcPct val="30000"/>
              </a:spcBef>
              <a:spcAft>
                <a:spcPct val="0"/>
              </a:spcAft>
              <a:buClrTx/>
              <a:buSzTx/>
              <a:buFontTx/>
              <a:buNone/>
              <a:defRPr/>
            </a:pPr>
            <a:endParaRPr kumimoji="1" lang="zh-CN" altLang="en-US" sz="1200" dirty="0">
              <a:solidFill>
                <a:srgbClr val="000066"/>
              </a:solidFill>
            </a:endParaRPr>
          </a:p>
          <a:p>
            <a:endParaRPr lang="zh-CN" altLang="en-US" dirty="0"/>
          </a:p>
        </p:txBody>
      </p:sp>
      <p:sp>
        <p:nvSpPr>
          <p:cNvPr id="4" name="灯片编号占位符 3"/>
          <p:cNvSpPr>
            <a:spLocks noGrp="1"/>
          </p:cNvSpPr>
          <p:nvPr>
            <p:ph type="sldNum" sz="quarter" idx="10"/>
          </p:nvPr>
        </p:nvSpPr>
        <p:spPr/>
        <p:txBody>
          <a:bodyPr/>
          <a:lstStyle/>
          <a:p>
            <a:fld id="{18E084AF-2D56-4782-A76B-6C0D88DB3555}" type="slidenum">
              <a:rPr lang="en-US" altLang="zh-CN" smtClean="0"/>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defRPr/>
            </a:pPr>
            <a:r>
              <a:rPr kumimoji="1" lang="zh-CN" altLang="en-US" sz="1200" dirty="0">
                <a:solidFill>
                  <a:srgbClr val="0000FF"/>
                </a:solidFill>
                <a:ea typeface="黑体" panose="02010609060101010101" pitchFamily="2" charset="-122"/>
              </a:rPr>
              <a:t>并发</a:t>
            </a:r>
            <a:r>
              <a:rPr kumimoji="1" lang="zh-CN" altLang="en-US" sz="1200" dirty="0">
                <a:solidFill>
                  <a:srgbClr val="000066"/>
                </a:solidFill>
              </a:rPr>
              <a:t>和</a:t>
            </a:r>
            <a:r>
              <a:rPr kumimoji="1" lang="zh-CN" altLang="en-US" sz="1200" dirty="0">
                <a:solidFill>
                  <a:srgbClr val="0000FF"/>
                </a:solidFill>
                <a:ea typeface="黑体" panose="02010609060101010101" pitchFamily="2" charset="-122"/>
              </a:rPr>
              <a:t>共享</a:t>
            </a:r>
            <a:r>
              <a:rPr kumimoji="1" lang="zh-CN" altLang="en-US" sz="1200" dirty="0">
                <a:solidFill>
                  <a:srgbClr val="000066"/>
                </a:solidFill>
              </a:rPr>
              <a:t>是操作系统的两个最基本的特征，它们是互为存在条件的。</a:t>
            </a:r>
            <a:endParaRPr kumimoji="1" lang="en-US" altLang="zh-CN" sz="1200" dirty="0">
              <a:solidFill>
                <a:srgbClr val="000066"/>
              </a:solidFill>
            </a:endParaRPr>
          </a:p>
          <a:p>
            <a:pPr marL="0" marR="0" indent="0" algn="l" defTabSz="914400" rtl="0" eaLnBrk="1" fontAlgn="base" latinLnBrk="0" hangingPunct="1">
              <a:lnSpc>
                <a:spcPct val="100000"/>
              </a:lnSpc>
              <a:spcBef>
                <a:spcPct val="30000"/>
              </a:spcBef>
              <a:spcAft>
                <a:spcPct val="0"/>
              </a:spcAft>
              <a:buClrTx/>
              <a:buSzTx/>
              <a:buFontTx/>
              <a:buNone/>
              <a:defRPr/>
            </a:pPr>
            <a:endParaRPr kumimoji="1" lang="en-US" altLang="zh-CN" sz="1200" dirty="0">
              <a:solidFill>
                <a:srgbClr val="000066"/>
              </a:solidFill>
            </a:endParaRPr>
          </a:p>
          <a:p>
            <a:pPr>
              <a:spcBef>
                <a:spcPct val="50000"/>
              </a:spcBef>
              <a:buClr>
                <a:srgbClr val="0000FF"/>
              </a:buClr>
              <a:buFont typeface="Wingdings" panose="05000000000000000000" pitchFamily="2" charset="2"/>
              <a:buChar char="n"/>
            </a:pPr>
            <a:r>
              <a:rPr kumimoji="1" lang="zh-CN" altLang="en-US" sz="1200" dirty="0">
                <a:latin typeface="Times New Roman" panose="02020603050405020304" pitchFamily="18" charset="0"/>
              </a:rPr>
              <a:t>资源的共享是以进程的并发执行为条件的，若系统不允许程序并发执行，自然不存在资源共享问题；</a:t>
            </a:r>
            <a:endParaRPr kumimoji="1" lang="zh-CN" altLang="en-US" sz="1200" dirty="0">
              <a:latin typeface="Times New Roman" panose="02020603050405020304" pitchFamily="18" charset="0"/>
            </a:endParaRPr>
          </a:p>
          <a:p>
            <a:pPr>
              <a:spcBef>
                <a:spcPct val="50000"/>
              </a:spcBef>
              <a:buClr>
                <a:srgbClr val="0000FF"/>
              </a:buClr>
              <a:buFont typeface="Wingdings" panose="05000000000000000000" pitchFamily="2" charset="2"/>
              <a:buChar char="n"/>
            </a:pPr>
            <a:r>
              <a:rPr kumimoji="1" lang="zh-CN" altLang="en-US" sz="1200" dirty="0">
                <a:latin typeface="宋体" panose="02010600030101010101" pitchFamily="2" charset="-122"/>
              </a:rPr>
              <a:t>若系统不能对资源共享实施有效管理，协调好诸进程对共享资源的访问，也必然影响到程序并发执行的程度，甚至根本无法并发执行。</a:t>
            </a:r>
            <a:r>
              <a:rPr kumimoji="1" lang="zh-CN" altLang="en-US" dirty="0">
                <a:latin typeface="Times New Roman" panose="02020603050405020304" pitchFamily="18" charset="0"/>
              </a:rPr>
              <a:t> </a:t>
            </a:r>
            <a:endParaRPr kumimoji="1" lang="en-US" altLang="zh-CN" dirty="0">
              <a:latin typeface="Times New Roman" panose="02020603050405020304" pitchFamily="18" charset="0"/>
            </a:endParaRPr>
          </a:p>
          <a:p>
            <a:pPr>
              <a:spcBef>
                <a:spcPct val="50000"/>
              </a:spcBef>
              <a:buClr>
                <a:srgbClr val="0000FF"/>
              </a:buClr>
              <a:buFont typeface="Wingdings" panose="05000000000000000000" pitchFamily="2" charset="2"/>
              <a:buChar char="n"/>
            </a:pPr>
            <a:endParaRPr kumimoji="1" lang="en-US" altLang="zh-CN" dirty="0">
              <a:latin typeface="Times New Roman" panose="02020603050405020304" pitchFamily="18" charset="0"/>
            </a:endParaRPr>
          </a:p>
          <a:p>
            <a:pPr>
              <a:spcBef>
                <a:spcPct val="50000"/>
              </a:spcBef>
              <a:buClr>
                <a:srgbClr val="0000FF"/>
              </a:buClr>
              <a:buFont typeface="Wingdings" panose="05000000000000000000" pitchFamily="2" charset="2"/>
              <a:buChar char="n"/>
            </a:pPr>
            <a:r>
              <a:rPr kumimoji="1" lang="zh-CN" altLang="en-US" sz="1200" dirty="0">
                <a:latin typeface="宋体" panose="02010600030101010101" pitchFamily="2" charset="-122"/>
              </a:rPr>
              <a:t>由于资源等因素的限制，使进程的执行通常不是</a:t>
            </a:r>
            <a:r>
              <a:rPr kumimoji="1" lang="zh-CN" altLang="en-US" sz="1200" dirty="0">
                <a:latin typeface="Times New Roman" panose="02020603050405020304"/>
              </a:rPr>
              <a:t>“</a:t>
            </a:r>
            <a:r>
              <a:rPr kumimoji="1" lang="zh-CN" altLang="en-US" sz="1200" dirty="0">
                <a:latin typeface="宋体" panose="02010600030101010101" pitchFamily="2" charset="-122"/>
              </a:rPr>
              <a:t>一气呵成</a:t>
            </a:r>
            <a:r>
              <a:rPr kumimoji="1" lang="zh-CN" altLang="en-US" sz="1200" dirty="0">
                <a:latin typeface="Times New Roman" panose="02020603050405020304"/>
              </a:rPr>
              <a:t>”</a:t>
            </a:r>
            <a:r>
              <a:rPr kumimoji="1" lang="zh-CN" altLang="en-US" sz="1200" dirty="0">
                <a:latin typeface="宋体" panose="02010600030101010101" pitchFamily="2" charset="-122"/>
              </a:rPr>
              <a:t>，而是以</a:t>
            </a:r>
            <a:r>
              <a:rPr kumimoji="1" lang="zh-CN" altLang="en-US" sz="1200" dirty="0">
                <a:latin typeface="Times New Roman" panose="02020603050405020304"/>
              </a:rPr>
              <a:t>“</a:t>
            </a:r>
            <a:r>
              <a:rPr kumimoji="1" lang="zh-CN" altLang="en-US" sz="1200" dirty="0">
                <a:latin typeface="宋体" panose="02010600030101010101" pitchFamily="2" charset="-122"/>
              </a:rPr>
              <a:t>停停等等</a:t>
            </a:r>
            <a:r>
              <a:rPr kumimoji="1" lang="zh-CN" altLang="en-US" sz="1200" dirty="0">
                <a:latin typeface="Times New Roman" panose="02020603050405020304"/>
              </a:rPr>
              <a:t>”</a:t>
            </a:r>
            <a:r>
              <a:rPr kumimoji="1" lang="zh-CN" altLang="en-US" sz="1200" dirty="0">
                <a:latin typeface="宋体" panose="02010600030101010101" pitchFamily="2" charset="-122"/>
              </a:rPr>
              <a:t>的方式运行。</a:t>
            </a:r>
            <a:r>
              <a:rPr kumimoji="1" lang="zh-CN" altLang="en-US" sz="1200" dirty="0">
                <a:latin typeface="Times New Roman" panose="02020603050405020304" pitchFamily="18" charset="0"/>
              </a:rPr>
              <a:t> </a:t>
            </a:r>
            <a:endParaRPr kumimoji="1" lang="zh-CN" altLang="en-US" sz="1200" dirty="0">
              <a:latin typeface="Times New Roman" panose="02020603050405020304" pitchFamily="18" charset="0"/>
            </a:endParaRPr>
          </a:p>
          <a:p>
            <a:pPr>
              <a:spcBef>
                <a:spcPct val="50000"/>
              </a:spcBef>
              <a:buClr>
                <a:srgbClr val="0000FF"/>
              </a:buClr>
              <a:buFont typeface="Wingdings" panose="05000000000000000000" pitchFamily="2" charset="2"/>
              <a:buChar char="n"/>
            </a:pPr>
            <a:r>
              <a:rPr kumimoji="1" lang="zh-CN" altLang="en-US" sz="1200" dirty="0">
                <a:latin typeface="宋体" panose="02010600030101010101" pitchFamily="2" charset="-122"/>
              </a:rPr>
              <a:t>内存中的每个进程在何时能获得处理机运行，何时又因提出某种资源请求而暂停，以及进程以怎样的速度向前推进，每道程序总共需要多少时间才能完成等等，都是不可预知的。很可能是先进入内存的作业后完成，而后进入内存的作业先完成，或者说，进程是以人们不可预知的速度向前推进，此即进程的异步性。</a:t>
            </a:r>
            <a:r>
              <a:rPr kumimoji="1" lang="zh-CN" altLang="en-US" sz="1200" dirty="0">
                <a:solidFill>
                  <a:srgbClr val="FFFF00"/>
                </a:solidFill>
                <a:latin typeface="Times New Roman" panose="02020603050405020304" pitchFamily="18" charset="0"/>
              </a:rPr>
              <a:t> </a:t>
            </a:r>
            <a:endParaRPr kumimoji="1" lang="zh-CN" altLang="en-US" sz="1200" dirty="0">
              <a:solidFill>
                <a:srgbClr val="FFFF00"/>
              </a:solidFill>
              <a:latin typeface="Times New Roman" panose="02020603050405020304" pitchFamily="18" charset="0"/>
            </a:endParaRPr>
          </a:p>
          <a:p>
            <a:pPr>
              <a:spcBef>
                <a:spcPct val="50000"/>
              </a:spcBef>
              <a:buClr>
                <a:srgbClr val="0000FF"/>
              </a:buClr>
              <a:buFont typeface="Wingdings" panose="05000000000000000000" pitchFamily="2" charset="2"/>
              <a:buChar char="n"/>
            </a:pPr>
            <a:endParaRPr kumimoji="1" lang="zh-CN" altLang="en-US" dirty="0">
              <a:latin typeface="Times New Roman" panose="02020603050405020304" pitchFamily="18" charset="0"/>
            </a:endParaRPr>
          </a:p>
          <a:p>
            <a:pPr marL="0" marR="0" indent="0" algn="l" defTabSz="914400" rtl="0" eaLnBrk="1" fontAlgn="base" latinLnBrk="0" hangingPunct="1">
              <a:lnSpc>
                <a:spcPct val="100000"/>
              </a:lnSpc>
              <a:spcBef>
                <a:spcPct val="30000"/>
              </a:spcBef>
              <a:spcAft>
                <a:spcPct val="0"/>
              </a:spcAft>
              <a:buClrTx/>
              <a:buSzTx/>
              <a:buFontTx/>
              <a:buNone/>
              <a:defRPr/>
            </a:pPr>
            <a:endParaRPr kumimoji="1" lang="zh-CN" altLang="en-US" sz="1200" dirty="0">
              <a:solidFill>
                <a:srgbClr val="000066"/>
              </a:solidFill>
            </a:endParaRPr>
          </a:p>
          <a:p>
            <a:endParaRPr lang="zh-CN" altLang="en-US" dirty="0"/>
          </a:p>
        </p:txBody>
      </p:sp>
      <p:sp>
        <p:nvSpPr>
          <p:cNvPr id="4" name="灯片编号占位符 3"/>
          <p:cNvSpPr>
            <a:spLocks noGrp="1"/>
          </p:cNvSpPr>
          <p:nvPr>
            <p:ph type="sldNum" sz="quarter" idx="10"/>
          </p:nvPr>
        </p:nvSpPr>
        <p:spPr/>
        <p:txBody>
          <a:bodyPr/>
          <a:lstStyle/>
          <a:p>
            <a:fld id="{18E084AF-2D56-4782-A76B-6C0D88DB3555}" type="slidenum">
              <a:rPr lang="en-US" altLang="zh-CN" smtClean="0"/>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defRPr/>
            </a:pPr>
            <a:r>
              <a:rPr kumimoji="1" lang="zh-CN" altLang="en-US" sz="1200" dirty="0">
                <a:solidFill>
                  <a:srgbClr val="0000FF"/>
                </a:solidFill>
                <a:ea typeface="黑体" panose="02010609060101010101" pitchFamily="2" charset="-122"/>
              </a:rPr>
              <a:t>并发</a:t>
            </a:r>
            <a:r>
              <a:rPr kumimoji="1" lang="zh-CN" altLang="en-US" sz="1200" dirty="0">
                <a:solidFill>
                  <a:srgbClr val="000066"/>
                </a:solidFill>
              </a:rPr>
              <a:t>和</a:t>
            </a:r>
            <a:r>
              <a:rPr kumimoji="1" lang="zh-CN" altLang="en-US" sz="1200" dirty="0">
                <a:solidFill>
                  <a:srgbClr val="0000FF"/>
                </a:solidFill>
                <a:ea typeface="黑体" panose="02010609060101010101" pitchFamily="2" charset="-122"/>
              </a:rPr>
              <a:t>共享</a:t>
            </a:r>
            <a:r>
              <a:rPr kumimoji="1" lang="zh-CN" altLang="en-US" sz="1200" dirty="0">
                <a:solidFill>
                  <a:srgbClr val="000066"/>
                </a:solidFill>
              </a:rPr>
              <a:t>是操作系统的两个最基本的特征，它们是互为存在条件的。</a:t>
            </a:r>
            <a:endParaRPr kumimoji="1" lang="en-US" altLang="zh-CN" sz="1200" dirty="0">
              <a:solidFill>
                <a:srgbClr val="000066"/>
              </a:solidFill>
            </a:endParaRPr>
          </a:p>
          <a:p>
            <a:pPr marL="0" marR="0" indent="0" algn="l" defTabSz="914400" rtl="0" eaLnBrk="1" fontAlgn="base" latinLnBrk="0" hangingPunct="1">
              <a:lnSpc>
                <a:spcPct val="100000"/>
              </a:lnSpc>
              <a:spcBef>
                <a:spcPct val="30000"/>
              </a:spcBef>
              <a:spcAft>
                <a:spcPct val="0"/>
              </a:spcAft>
              <a:buClrTx/>
              <a:buSzTx/>
              <a:buFontTx/>
              <a:buNone/>
              <a:defRPr/>
            </a:pPr>
            <a:endParaRPr kumimoji="1" lang="en-US" altLang="zh-CN" sz="1200" dirty="0">
              <a:solidFill>
                <a:srgbClr val="000066"/>
              </a:solidFill>
            </a:endParaRPr>
          </a:p>
          <a:p>
            <a:pPr>
              <a:spcBef>
                <a:spcPct val="50000"/>
              </a:spcBef>
              <a:buClr>
                <a:srgbClr val="0000FF"/>
              </a:buClr>
              <a:buFont typeface="Wingdings" panose="05000000000000000000" pitchFamily="2" charset="2"/>
              <a:buChar char="n"/>
            </a:pPr>
            <a:r>
              <a:rPr kumimoji="1" lang="zh-CN" altLang="en-US" sz="1200" dirty="0">
                <a:latin typeface="Times New Roman" panose="02020603050405020304" pitchFamily="18" charset="0"/>
              </a:rPr>
              <a:t>资源的共享是以进程的并发执行为条件的，若系统不允许程序并发执行，自然不存在资源共享问题；</a:t>
            </a:r>
            <a:endParaRPr kumimoji="1" lang="zh-CN" altLang="en-US" sz="1200" dirty="0">
              <a:latin typeface="Times New Roman" panose="02020603050405020304" pitchFamily="18" charset="0"/>
            </a:endParaRPr>
          </a:p>
          <a:p>
            <a:pPr>
              <a:spcBef>
                <a:spcPct val="50000"/>
              </a:spcBef>
              <a:buClr>
                <a:srgbClr val="0000FF"/>
              </a:buClr>
              <a:buFont typeface="Wingdings" panose="05000000000000000000" pitchFamily="2" charset="2"/>
              <a:buChar char="n"/>
            </a:pPr>
            <a:r>
              <a:rPr kumimoji="1" lang="zh-CN" altLang="en-US" sz="1200" dirty="0">
                <a:latin typeface="宋体" panose="02010600030101010101" pitchFamily="2" charset="-122"/>
              </a:rPr>
              <a:t>若系统不能对资源共享实施有效管理，协调好诸进程对共享资源的访问，也必然影响到程序并发执行的程度，甚至根本无法并发执行。</a:t>
            </a:r>
            <a:r>
              <a:rPr kumimoji="1" lang="zh-CN" altLang="en-US" dirty="0">
                <a:latin typeface="Times New Roman" panose="02020603050405020304" pitchFamily="18" charset="0"/>
              </a:rPr>
              <a:t> </a:t>
            </a:r>
            <a:endParaRPr kumimoji="1" lang="en-US" altLang="zh-CN" dirty="0">
              <a:latin typeface="Times New Roman" panose="02020603050405020304" pitchFamily="18" charset="0"/>
            </a:endParaRPr>
          </a:p>
          <a:p>
            <a:pPr>
              <a:spcBef>
                <a:spcPct val="50000"/>
              </a:spcBef>
              <a:buClr>
                <a:srgbClr val="0000FF"/>
              </a:buClr>
              <a:buFont typeface="Wingdings" panose="05000000000000000000" pitchFamily="2" charset="2"/>
              <a:buChar char="n"/>
            </a:pPr>
            <a:endParaRPr kumimoji="1" lang="en-US" altLang="zh-CN" dirty="0">
              <a:latin typeface="Times New Roman" panose="02020603050405020304" pitchFamily="18" charset="0"/>
            </a:endParaRPr>
          </a:p>
          <a:p>
            <a:pPr>
              <a:spcBef>
                <a:spcPct val="50000"/>
              </a:spcBef>
              <a:buClr>
                <a:srgbClr val="0000FF"/>
              </a:buClr>
              <a:buFont typeface="Wingdings" panose="05000000000000000000" pitchFamily="2" charset="2"/>
              <a:buChar char="n"/>
            </a:pPr>
            <a:r>
              <a:rPr kumimoji="1" lang="zh-CN" altLang="en-US" sz="1200" dirty="0">
                <a:latin typeface="宋体" panose="02010600030101010101" pitchFamily="2" charset="-122"/>
              </a:rPr>
              <a:t>由于资源等因素的限制，使进程的执行通常不是</a:t>
            </a:r>
            <a:r>
              <a:rPr kumimoji="1" lang="zh-CN" altLang="en-US" sz="1200" dirty="0">
                <a:latin typeface="Times New Roman" panose="02020603050405020304"/>
              </a:rPr>
              <a:t>“</a:t>
            </a:r>
            <a:r>
              <a:rPr kumimoji="1" lang="zh-CN" altLang="en-US" sz="1200" dirty="0">
                <a:latin typeface="宋体" panose="02010600030101010101" pitchFamily="2" charset="-122"/>
              </a:rPr>
              <a:t>一气呵成</a:t>
            </a:r>
            <a:r>
              <a:rPr kumimoji="1" lang="zh-CN" altLang="en-US" sz="1200" dirty="0">
                <a:latin typeface="Times New Roman" panose="02020603050405020304"/>
              </a:rPr>
              <a:t>”</a:t>
            </a:r>
            <a:r>
              <a:rPr kumimoji="1" lang="zh-CN" altLang="en-US" sz="1200" dirty="0">
                <a:latin typeface="宋体" panose="02010600030101010101" pitchFamily="2" charset="-122"/>
              </a:rPr>
              <a:t>，而是以</a:t>
            </a:r>
            <a:r>
              <a:rPr kumimoji="1" lang="zh-CN" altLang="en-US" sz="1200" dirty="0">
                <a:latin typeface="Times New Roman" panose="02020603050405020304"/>
              </a:rPr>
              <a:t>“</a:t>
            </a:r>
            <a:r>
              <a:rPr kumimoji="1" lang="zh-CN" altLang="en-US" sz="1200" dirty="0">
                <a:latin typeface="宋体" panose="02010600030101010101" pitchFamily="2" charset="-122"/>
              </a:rPr>
              <a:t>停停等等</a:t>
            </a:r>
            <a:r>
              <a:rPr kumimoji="1" lang="zh-CN" altLang="en-US" sz="1200" dirty="0">
                <a:latin typeface="Times New Roman" panose="02020603050405020304"/>
              </a:rPr>
              <a:t>”</a:t>
            </a:r>
            <a:r>
              <a:rPr kumimoji="1" lang="zh-CN" altLang="en-US" sz="1200" dirty="0">
                <a:latin typeface="宋体" panose="02010600030101010101" pitchFamily="2" charset="-122"/>
              </a:rPr>
              <a:t>的方式运行。</a:t>
            </a:r>
            <a:r>
              <a:rPr kumimoji="1" lang="zh-CN" altLang="en-US" sz="1200" dirty="0">
                <a:latin typeface="Times New Roman" panose="02020603050405020304" pitchFamily="18" charset="0"/>
              </a:rPr>
              <a:t> </a:t>
            </a:r>
            <a:endParaRPr kumimoji="1" lang="zh-CN" altLang="en-US" sz="1200" dirty="0">
              <a:latin typeface="Times New Roman" panose="02020603050405020304" pitchFamily="18" charset="0"/>
            </a:endParaRPr>
          </a:p>
          <a:p>
            <a:pPr>
              <a:spcBef>
                <a:spcPct val="50000"/>
              </a:spcBef>
              <a:buClr>
                <a:srgbClr val="0000FF"/>
              </a:buClr>
              <a:buFont typeface="Wingdings" panose="05000000000000000000" pitchFamily="2" charset="2"/>
              <a:buChar char="n"/>
            </a:pPr>
            <a:r>
              <a:rPr kumimoji="1" lang="zh-CN" altLang="en-US" sz="1200" dirty="0">
                <a:latin typeface="宋体" panose="02010600030101010101" pitchFamily="2" charset="-122"/>
              </a:rPr>
              <a:t>内存中的每个进程在何时能获得处理机运行，何时又因提出某种资源请求而暂停，以及进程以怎样的速度向前推进，每道程序总共需要多少时间才能完成等等，都是不可预知的。很可能是先进入内存的作业后完成，而后进入内存的作业先完成，或者说，进程是以人们不可预知的速度向前推进，此即进程的异步性。</a:t>
            </a:r>
            <a:r>
              <a:rPr kumimoji="1" lang="zh-CN" altLang="en-US" sz="1200" dirty="0">
                <a:solidFill>
                  <a:srgbClr val="FFFF00"/>
                </a:solidFill>
                <a:latin typeface="Times New Roman" panose="02020603050405020304" pitchFamily="18" charset="0"/>
              </a:rPr>
              <a:t> </a:t>
            </a:r>
            <a:endParaRPr kumimoji="1" lang="zh-CN" altLang="en-US" sz="1200" dirty="0">
              <a:solidFill>
                <a:srgbClr val="FFFF00"/>
              </a:solidFill>
              <a:latin typeface="Times New Roman" panose="02020603050405020304" pitchFamily="18" charset="0"/>
            </a:endParaRPr>
          </a:p>
          <a:p>
            <a:pPr>
              <a:spcBef>
                <a:spcPct val="50000"/>
              </a:spcBef>
              <a:buClr>
                <a:srgbClr val="0000FF"/>
              </a:buClr>
              <a:buFont typeface="Wingdings" panose="05000000000000000000" pitchFamily="2" charset="2"/>
              <a:buChar char="n"/>
            </a:pPr>
            <a:endParaRPr kumimoji="1" lang="zh-CN" altLang="en-US" dirty="0">
              <a:latin typeface="Times New Roman" panose="02020603050405020304" pitchFamily="18" charset="0"/>
            </a:endParaRPr>
          </a:p>
          <a:p>
            <a:pPr marL="0" marR="0" indent="0" algn="l" defTabSz="914400" rtl="0" eaLnBrk="1" fontAlgn="base" latinLnBrk="0" hangingPunct="1">
              <a:lnSpc>
                <a:spcPct val="100000"/>
              </a:lnSpc>
              <a:spcBef>
                <a:spcPct val="30000"/>
              </a:spcBef>
              <a:spcAft>
                <a:spcPct val="0"/>
              </a:spcAft>
              <a:buClrTx/>
              <a:buSzTx/>
              <a:buFontTx/>
              <a:buNone/>
              <a:defRPr/>
            </a:pPr>
            <a:endParaRPr kumimoji="1" lang="zh-CN" altLang="en-US" sz="1200" dirty="0">
              <a:solidFill>
                <a:srgbClr val="000066"/>
              </a:solidFill>
            </a:endParaRPr>
          </a:p>
          <a:p>
            <a:endParaRPr lang="zh-CN" altLang="en-US" dirty="0"/>
          </a:p>
        </p:txBody>
      </p:sp>
      <p:sp>
        <p:nvSpPr>
          <p:cNvPr id="4" name="灯片编号占位符 3"/>
          <p:cNvSpPr>
            <a:spLocks noGrp="1"/>
          </p:cNvSpPr>
          <p:nvPr>
            <p:ph type="sldNum" sz="quarter" idx="10"/>
          </p:nvPr>
        </p:nvSpPr>
        <p:spPr/>
        <p:txBody>
          <a:bodyPr/>
          <a:lstStyle/>
          <a:p>
            <a:fld id="{18E084AF-2D56-4782-A76B-6C0D88DB3555}" type="slidenum">
              <a:rPr lang="en-US" altLang="zh-CN" smtClean="0"/>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defRPr/>
            </a:pPr>
            <a:r>
              <a:rPr kumimoji="1" lang="zh-CN" altLang="en-US" sz="1200" dirty="0">
                <a:solidFill>
                  <a:srgbClr val="0000FF"/>
                </a:solidFill>
                <a:ea typeface="黑体" panose="02010609060101010101" pitchFamily="2" charset="-122"/>
              </a:rPr>
              <a:t>并发</a:t>
            </a:r>
            <a:r>
              <a:rPr kumimoji="1" lang="zh-CN" altLang="en-US" sz="1200" dirty="0">
                <a:solidFill>
                  <a:srgbClr val="000066"/>
                </a:solidFill>
              </a:rPr>
              <a:t>和</a:t>
            </a:r>
            <a:r>
              <a:rPr kumimoji="1" lang="zh-CN" altLang="en-US" sz="1200" dirty="0">
                <a:solidFill>
                  <a:srgbClr val="0000FF"/>
                </a:solidFill>
                <a:ea typeface="黑体" panose="02010609060101010101" pitchFamily="2" charset="-122"/>
              </a:rPr>
              <a:t>共享</a:t>
            </a:r>
            <a:r>
              <a:rPr kumimoji="1" lang="zh-CN" altLang="en-US" sz="1200" dirty="0">
                <a:solidFill>
                  <a:srgbClr val="000066"/>
                </a:solidFill>
              </a:rPr>
              <a:t>是操作系统的两个最基本的特征，它们是互为存在条件的。</a:t>
            </a:r>
            <a:endParaRPr kumimoji="1" lang="en-US" altLang="zh-CN" sz="1200" dirty="0">
              <a:solidFill>
                <a:srgbClr val="000066"/>
              </a:solidFill>
            </a:endParaRPr>
          </a:p>
          <a:p>
            <a:pPr marL="0" marR="0" indent="0" algn="l" defTabSz="914400" rtl="0" eaLnBrk="1" fontAlgn="base" latinLnBrk="0" hangingPunct="1">
              <a:lnSpc>
                <a:spcPct val="100000"/>
              </a:lnSpc>
              <a:spcBef>
                <a:spcPct val="30000"/>
              </a:spcBef>
              <a:spcAft>
                <a:spcPct val="0"/>
              </a:spcAft>
              <a:buClrTx/>
              <a:buSzTx/>
              <a:buFontTx/>
              <a:buNone/>
              <a:defRPr/>
            </a:pPr>
            <a:endParaRPr kumimoji="1" lang="en-US" altLang="zh-CN" sz="1200" dirty="0">
              <a:solidFill>
                <a:srgbClr val="000066"/>
              </a:solidFill>
            </a:endParaRPr>
          </a:p>
          <a:p>
            <a:pPr>
              <a:spcBef>
                <a:spcPct val="50000"/>
              </a:spcBef>
              <a:buClr>
                <a:srgbClr val="0000FF"/>
              </a:buClr>
              <a:buFont typeface="Wingdings" panose="05000000000000000000" pitchFamily="2" charset="2"/>
              <a:buChar char="n"/>
            </a:pPr>
            <a:r>
              <a:rPr kumimoji="1" lang="zh-CN" altLang="en-US" sz="1200" dirty="0">
                <a:latin typeface="Times New Roman" panose="02020603050405020304" pitchFamily="18" charset="0"/>
              </a:rPr>
              <a:t>资源的共享是以进程的并发执行为条件的，若系统不允许程序并发执行，自然不存在资源共享问题；</a:t>
            </a:r>
            <a:endParaRPr kumimoji="1" lang="zh-CN" altLang="en-US" sz="1200" dirty="0">
              <a:latin typeface="Times New Roman" panose="02020603050405020304" pitchFamily="18" charset="0"/>
            </a:endParaRPr>
          </a:p>
          <a:p>
            <a:pPr>
              <a:spcBef>
                <a:spcPct val="50000"/>
              </a:spcBef>
              <a:buClr>
                <a:srgbClr val="0000FF"/>
              </a:buClr>
              <a:buFont typeface="Wingdings" panose="05000000000000000000" pitchFamily="2" charset="2"/>
              <a:buChar char="n"/>
            </a:pPr>
            <a:r>
              <a:rPr kumimoji="1" lang="zh-CN" altLang="en-US" sz="1200" dirty="0">
                <a:latin typeface="宋体" panose="02010600030101010101" pitchFamily="2" charset="-122"/>
              </a:rPr>
              <a:t>若系统不能对资源共享实施有效管理，协调好诸进程对共享资源的访问，也必然影响到程序并发执行的程度，甚至根本无法并发执行。</a:t>
            </a:r>
            <a:r>
              <a:rPr kumimoji="1" lang="zh-CN" altLang="en-US" dirty="0">
                <a:latin typeface="Times New Roman" panose="02020603050405020304" pitchFamily="18" charset="0"/>
              </a:rPr>
              <a:t> </a:t>
            </a:r>
            <a:endParaRPr kumimoji="1" lang="en-US" altLang="zh-CN" dirty="0">
              <a:latin typeface="Times New Roman" panose="02020603050405020304" pitchFamily="18" charset="0"/>
            </a:endParaRPr>
          </a:p>
          <a:p>
            <a:pPr>
              <a:spcBef>
                <a:spcPct val="50000"/>
              </a:spcBef>
              <a:buClr>
                <a:srgbClr val="0000FF"/>
              </a:buClr>
              <a:buFont typeface="Wingdings" panose="05000000000000000000" pitchFamily="2" charset="2"/>
              <a:buChar char="n"/>
            </a:pPr>
            <a:endParaRPr kumimoji="1" lang="en-US" altLang="zh-CN" dirty="0">
              <a:latin typeface="Times New Roman" panose="02020603050405020304" pitchFamily="18" charset="0"/>
            </a:endParaRPr>
          </a:p>
          <a:p>
            <a:pPr>
              <a:spcBef>
                <a:spcPct val="50000"/>
              </a:spcBef>
              <a:buClr>
                <a:srgbClr val="0000FF"/>
              </a:buClr>
              <a:buFont typeface="Wingdings" panose="05000000000000000000" pitchFamily="2" charset="2"/>
              <a:buChar char="n"/>
            </a:pPr>
            <a:r>
              <a:rPr kumimoji="1" lang="zh-CN" altLang="en-US" sz="1200" dirty="0">
                <a:latin typeface="宋体" panose="02010600030101010101" pitchFamily="2" charset="-122"/>
              </a:rPr>
              <a:t>由于资源等因素的限制，使进程的执行通常不是</a:t>
            </a:r>
            <a:r>
              <a:rPr kumimoji="1" lang="zh-CN" altLang="en-US" sz="1200" dirty="0">
                <a:latin typeface="Times New Roman" panose="02020603050405020304"/>
              </a:rPr>
              <a:t>“</a:t>
            </a:r>
            <a:r>
              <a:rPr kumimoji="1" lang="zh-CN" altLang="en-US" sz="1200" dirty="0">
                <a:latin typeface="宋体" panose="02010600030101010101" pitchFamily="2" charset="-122"/>
              </a:rPr>
              <a:t>一气呵成</a:t>
            </a:r>
            <a:r>
              <a:rPr kumimoji="1" lang="zh-CN" altLang="en-US" sz="1200" dirty="0">
                <a:latin typeface="Times New Roman" panose="02020603050405020304"/>
              </a:rPr>
              <a:t>”</a:t>
            </a:r>
            <a:r>
              <a:rPr kumimoji="1" lang="zh-CN" altLang="en-US" sz="1200" dirty="0">
                <a:latin typeface="宋体" panose="02010600030101010101" pitchFamily="2" charset="-122"/>
              </a:rPr>
              <a:t>，而是以</a:t>
            </a:r>
            <a:r>
              <a:rPr kumimoji="1" lang="zh-CN" altLang="en-US" sz="1200" dirty="0">
                <a:latin typeface="Times New Roman" panose="02020603050405020304"/>
              </a:rPr>
              <a:t>“</a:t>
            </a:r>
            <a:r>
              <a:rPr kumimoji="1" lang="zh-CN" altLang="en-US" sz="1200" dirty="0">
                <a:latin typeface="宋体" panose="02010600030101010101" pitchFamily="2" charset="-122"/>
              </a:rPr>
              <a:t>停停等等</a:t>
            </a:r>
            <a:r>
              <a:rPr kumimoji="1" lang="zh-CN" altLang="en-US" sz="1200" dirty="0">
                <a:latin typeface="Times New Roman" panose="02020603050405020304"/>
              </a:rPr>
              <a:t>”</a:t>
            </a:r>
            <a:r>
              <a:rPr kumimoji="1" lang="zh-CN" altLang="en-US" sz="1200" dirty="0">
                <a:latin typeface="宋体" panose="02010600030101010101" pitchFamily="2" charset="-122"/>
              </a:rPr>
              <a:t>的方式运行。</a:t>
            </a:r>
            <a:r>
              <a:rPr kumimoji="1" lang="zh-CN" altLang="en-US" sz="1200" dirty="0">
                <a:latin typeface="Times New Roman" panose="02020603050405020304" pitchFamily="18" charset="0"/>
              </a:rPr>
              <a:t> </a:t>
            </a:r>
            <a:endParaRPr kumimoji="1" lang="zh-CN" altLang="en-US" sz="1200" dirty="0">
              <a:latin typeface="Times New Roman" panose="02020603050405020304" pitchFamily="18" charset="0"/>
            </a:endParaRPr>
          </a:p>
          <a:p>
            <a:pPr>
              <a:spcBef>
                <a:spcPct val="50000"/>
              </a:spcBef>
              <a:buClr>
                <a:srgbClr val="0000FF"/>
              </a:buClr>
              <a:buFont typeface="Wingdings" panose="05000000000000000000" pitchFamily="2" charset="2"/>
              <a:buChar char="n"/>
            </a:pPr>
            <a:r>
              <a:rPr kumimoji="1" lang="zh-CN" altLang="en-US" sz="1200" dirty="0">
                <a:latin typeface="宋体" panose="02010600030101010101" pitchFamily="2" charset="-122"/>
              </a:rPr>
              <a:t>内存中的每个进程在何时能获得处理机运行，何时又因提出某种资源请求而暂停，以及进程以怎样的速度向前推进，每道程序总共需要多少时间才能完成等等，都是不可预知的。很可能是先进入内存的作业后完成，而后进入内存的作业先完成，或者说，进程是以人们不可预知的速度向前推进，此即进程的异步性。</a:t>
            </a:r>
            <a:r>
              <a:rPr kumimoji="1" lang="zh-CN" altLang="en-US" sz="1200" dirty="0">
                <a:solidFill>
                  <a:srgbClr val="FFFF00"/>
                </a:solidFill>
                <a:latin typeface="Times New Roman" panose="02020603050405020304" pitchFamily="18" charset="0"/>
              </a:rPr>
              <a:t> </a:t>
            </a:r>
            <a:endParaRPr kumimoji="1" lang="zh-CN" altLang="en-US" sz="1200" dirty="0">
              <a:solidFill>
                <a:srgbClr val="FFFF00"/>
              </a:solidFill>
              <a:latin typeface="Times New Roman" panose="02020603050405020304" pitchFamily="18" charset="0"/>
            </a:endParaRPr>
          </a:p>
          <a:p>
            <a:pPr>
              <a:spcBef>
                <a:spcPct val="50000"/>
              </a:spcBef>
              <a:buClr>
                <a:srgbClr val="0000FF"/>
              </a:buClr>
              <a:buFont typeface="Wingdings" panose="05000000000000000000" pitchFamily="2" charset="2"/>
              <a:buChar char="n"/>
            </a:pPr>
            <a:endParaRPr kumimoji="1" lang="zh-CN" altLang="en-US" dirty="0">
              <a:latin typeface="Times New Roman" panose="02020603050405020304" pitchFamily="18" charset="0"/>
            </a:endParaRPr>
          </a:p>
          <a:p>
            <a:pPr marL="0" marR="0" indent="0" algn="l" defTabSz="914400" rtl="0" eaLnBrk="1" fontAlgn="base" latinLnBrk="0" hangingPunct="1">
              <a:lnSpc>
                <a:spcPct val="100000"/>
              </a:lnSpc>
              <a:spcBef>
                <a:spcPct val="30000"/>
              </a:spcBef>
              <a:spcAft>
                <a:spcPct val="0"/>
              </a:spcAft>
              <a:buClrTx/>
              <a:buSzTx/>
              <a:buFontTx/>
              <a:buNone/>
              <a:defRPr/>
            </a:pPr>
            <a:endParaRPr kumimoji="1" lang="zh-CN" altLang="en-US" sz="1200" dirty="0">
              <a:solidFill>
                <a:srgbClr val="000066"/>
              </a:solidFill>
            </a:endParaRPr>
          </a:p>
          <a:p>
            <a:endParaRPr lang="zh-CN" altLang="en-US" dirty="0"/>
          </a:p>
        </p:txBody>
      </p:sp>
      <p:sp>
        <p:nvSpPr>
          <p:cNvPr id="4" name="灯片编号占位符 3"/>
          <p:cNvSpPr>
            <a:spLocks noGrp="1"/>
          </p:cNvSpPr>
          <p:nvPr>
            <p:ph type="sldNum" sz="quarter" idx="10"/>
          </p:nvPr>
        </p:nvSpPr>
        <p:spPr/>
        <p:txBody>
          <a:bodyPr/>
          <a:lstStyle/>
          <a:p>
            <a:fld id="{18E084AF-2D56-4782-A76B-6C0D88DB3555}" type="slidenum">
              <a:rPr lang="en-US" altLang="zh-CN" smtClean="0"/>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E084AF-2D56-4782-A76B-6C0D88DB3555}" type="slidenum">
              <a:rPr lang="en-US" altLang="zh-CN"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E084AF-2D56-4782-A76B-6C0D88DB3555}"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讲讲裸机、虚拟机</a:t>
            </a:r>
            <a:endParaRPr lang="zh-CN" altLang="en-US" dirty="0"/>
          </a:p>
        </p:txBody>
      </p:sp>
      <p:sp>
        <p:nvSpPr>
          <p:cNvPr id="4" name="灯片编号占位符 3"/>
          <p:cNvSpPr>
            <a:spLocks noGrp="1"/>
          </p:cNvSpPr>
          <p:nvPr>
            <p:ph type="sldNum" sz="quarter" idx="10"/>
          </p:nvPr>
        </p:nvSpPr>
        <p:spPr/>
        <p:txBody>
          <a:bodyPr/>
          <a:lstStyle/>
          <a:p>
            <a:fld id="{18E084AF-2D56-4782-A76B-6C0D88DB3555}" type="slidenum">
              <a:rPr lang="en-US" altLang="zh-CN"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讲讲裸机、虚拟机</a:t>
            </a:r>
            <a:endParaRPr lang="zh-CN" altLang="en-US" dirty="0"/>
          </a:p>
        </p:txBody>
      </p:sp>
      <p:sp>
        <p:nvSpPr>
          <p:cNvPr id="4" name="灯片编号占位符 3"/>
          <p:cNvSpPr>
            <a:spLocks noGrp="1"/>
          </p:cNvSpPr>
          <p:nvPr>
            <p:ph type="sldNum" sz="quarter" idx="10"/>
          </p:nvPr>
        </p:nvSpPr>
        <p:spPr/>
        <p:txBody>
          <a:bodyPr/>
          <a:lstStyle/>
          <a:p>
            <a:fld id="{18E084AF-2D56-4782-A76B-6C0D88DB3555}" type="slidenum">
              <a:rPr lang="en-US" altLang="zh-CN"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8E084AF-2D56-4782-A76B-6C0D88DB3555}" type="slidenum">
              <a:rPr lang="en-US" altLang="zh-CN"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8E084AF-2D56-4782-A76B-6C0D88DB3555}" type="slidenum">
              <a:rPr lang="en-US" altLang="zh-CN"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E084AF-2D56-4782-A76B-6C0D88DB3555}" type="slidenum">
              <a:rPr lang="en-US" altLang="zh-CN"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spcBef>
                <a:spcPct val="20000"/>
              </a:spcBef>
              <a:buClr>
                <a:schemeClr val="tx2"/>
              </a:buClr>
              <a:buFont typeface="Wingdings" panose="05000000000000000000" pitchFamily="2" charset="2"/>
              <a:buChar char="l"/>
            </a:pPr>
            <a:r>
              <a:rPr kumimoji="1" lang="zh-CN" altLang="en-US" sz="2800" dirty="0">
                <a:ea typeface="宋体" panose="02010600030101010101" pitchFamily="2" charset="-122"/>
              </a:rPr>
              <a:t>把一批作业以脱机方式输入到磁带上； </a:t>
            </a:r>
            <a:endParaRPr kumimoji="1" lang="zh-CN" altLang="en-US" sz="2800" dirty="0">
              <a:ea typeface="宋体" panose="02010600030101010101" pitchFamily="2" charset="-122"/>
            </a:endParaRPr>
          </a:p>
          <a:p>
            <a:pPr lvl="1">
              <a:spcBef>
                <a:spcPct val="20000"/>
              </a:spcBef>
              <a:buClr>
                <a:schemeClr val="tx2"/>
              </a:buClr>
              <a:buFont typeface="Wingdings" panose="05000000000000000000" pitchFamily="2" charset="2"/>
              <a:buChar char="l"/>
            </a:pPr>
            <a:r>
              <a:rPr kumimoji="1" lang="zh-CN" altLang="en-US" sz="2800" dirty="0">
                <a:solidFill>
                  <a:srgbClr val="0000FF"/>
                </a:solidFill>
                <a:ea typeface="宋体" panose="02010600030101010101" pitchFamily="2" charset="-122"/>
              </a:rPr>
              <a:t>在监督程序</a:t>
            </a:r>
            <a:r>
              <a:rPr kumimoji="1" lang="zh-CN" altLang="en-US" sz="2800" dirty="0">
                <a:ea typeface="宋体" panose="02010600030101010101" pitchFamily="2" charset="-122"/>
              </a:rPr>
              <a:t>（</a:t>
            </a:r>
            <a:r>
              <a:rPr kumimoji="1" lang="en-US" altLang="zh-CN" sz="2800" dirty="0">
                <a:ea typeface="宋体" panose="02010600030101010101" pitchFamily="2" charset="-122"/>
              </a:rPr>
              <a:t>Monitor</a:t>
            </a:r>
            <a:r>
              <a:rPr kumimoji="1" lang="zh-CN" altLang="en-US" sz="2800" dirty="0">
                <a:ea typeface="宋体" panose="02010600030101010101" pitchFamily="2" charset="-122"/>
              </a:rPr>
              <a:t>）控制下使这批作业</a:t>
            </a:r>
            <a:endParaRPr kumimoji="1" lang="zh-CN" altLang="en-US" sz="2800" dirty="0">
              <a:ea typeface="宋体" panose="02010600030101010101" pitchFamily="2" charset="-122"/>
            </a:endParaRPr>
          </a:p>
          <a:p>
            <a:pPr lvl="1">
              <a:spcBef>
                <a:spcPct val="20000"/>
              </a:spcBef>
              <a:buClr>
                <a:schemeClr val="tx2"/>
              </a:buClr>
              <a:buFont typeface="Wingdings" panose="05000000000000000000" pitchFamily="2" charset="2"/>
              <a:buNone/>
            </a:pPr>
            <a:r>
              <a:rPr kumimoji="1" lang="zh-CN" altLang="en-US" sz="2800" dirty="0">
                <a:ea typeface="宋体" panose="02010600030101010101" pitchFamily="2" charset="-122"/>
              </a:rPr>
              <a:t>   一个接一个地连续处理。</a:t>
            </a:r>
            <a:endParaRPr kumimoji="1" lang="zh-CN" altLang="en-US" sz="2800" dirty="0">
              <a:ea typeface="宋体" panose="02010600030101010101" pitchFamily="2" charset="-122"/>
            </a:endParaRPr>
          </a:p>
        </p:txBody>
      </p:sp>
      <p:sp>
        <p:nvSpPr>
          <p:cNvPr id="4" name="灯片编号占位符 3"/>
          <p:cNvSpPr>
            <a:spLocks noGrp="1"/>
          </p:cNvSpPr>
          <p:nvPr>
            <p:ph type="sldNum" sz="quarter" idx="10"/>
          </p:nvPr>
        </p:nvSpPr>
        <p:spPr/>
        <p:txBody>
          <a:bodyPr/>
          <a:lstStyle/>
          <a:p>
            <a:fld id="{18E084AF-2D56-4782-A76B-6C0D88DB3555}"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69100" y="274638"/>
            <a:ext cx="2124075" cy="5818187"/>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395288" y="274638"/>
            <a:ext cx="6221412" cy="5818187"/>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395288" y="1196975"/>
            <a:ext cx="4171950" cy="489585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719638" y="1196975"/>
            <a:ext cx="4173537" cy="489585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395288" y="1196975"/>
            <a:ext cx="4171950" cy="489585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719638" y="1196975"/>
            <a:ext cx="4173537" cy="237172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719638" y="3721100"/>
            <a:ext cx="4173537" cy="237172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BE7B8A86-8C64-4477-A330-60922CBE1C6F}" type="slidenum">
              <a:rPr lang="zh-CN" altLang="en-US" smtClean="0"/>
            </a:fld>
            <a:endParaRPr lang="zh-CN" altLang="en-US"/>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BE7B8A86-8C64-4477-A330-60922CBE1C6F}" type="slidenum">
              <a:rPr lang="zh-CN" altLang="en-US" smtClean="0"/>
            </a:fld>
            <a:endParaRPr lang="zh-CN" alt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CEBCB7F0-287A-416E-988D-993D7CB5215C}" type="slidenum">
              <a:rPr lang="en-US" altLang="zh-CN"/>
            </a:fld>
            <a:endParaRPr lang="en-US" altLang="zh-CN"/>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90ED20-2E13-41EF-B258-C9123D4AAE32}"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90ED20-2E13-41EF-B258-C9123D4AAE32}"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90ED20-2E13-41EF-B258-C9123D4AAE32}"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590ED20-2E13-41EF-B258-C9123D4AAE32}"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590ED20-2E13-41EF-B258-C9123D4AAE32}"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590ED20-2E13-41EF-B258-C9123D4AAE32}"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590ED20-2E13-41EF-B258-C9123D4AAE32}"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590ED20-2E13-41EF-B258-C9123D4AAE32}"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590ED20-2E13-41EF-B258-C9123D4AAE32}"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90ED20-2E13-41EF-B258-C9123D4AAE32}"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90ED20-2E13-41EF-B258-C9123D4AAE32}"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林穗">
    <p:spTree>
      <p:nvGrpSpPr>
        <p:cNvPr id="1" name=""/>
        <p:cNvGrpSpPr/>
        <p:nvPr/>
      </p:nvGrpSpPr>
      <p:grpSpPr>
        <a:xfrm>
          <a:off x="0" y="0"/>
          <a:ext cx="0" cy="0"/>
          <a:chOff x="0" y="0"/>
          <a:chExt cx="0" cy="0"/>
        </a:xfrm>
      </p:grpSpPr>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395288" y="1196975"/>
            <a:ext cx="4171950" cy="489585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719638" y="1196975"/>
            <a:ext cx="4173537" cy="489585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F2D93308-FF69-47C8-8CF3-AE4E5672E2B3}"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2D93308-FF69-47C8-8CF3-AE4E5672E2B3}"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2D93308-FF69-47C8-8CF3-AE4E5672E2B3}"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2D93308-FF69-47C8-8CF3-AE4E5672E2B3}"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2D93308-FF69-47C8-8CF3-AE4E5672E2B3}"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F2D93308-FF69-47C8-8CF3-AE4E5672E2B3}"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2D93308-FF69-47C8-8CF3-AE4E5672E2B3}"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2D93308-FF69-47C8-8CF3-AE4E5672E2B3}"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2D93308-FF69-47C8-8CF3-AE4E5672E2B3}"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2D93308-FF69-47C8-8CF3-AE4E5672E2B3}"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395288" y="1196975"/>
            <a:ext cx="4171950" cy="4895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719638" y="1196975"/>
            <a:ext cx="4173537" cy="4895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2D93308-FF69-47C8-8CF3-AE4E5672E2B3}" type="slidenum">
              <a:rPr lang="zh-CN" altLang="en-US" smtClean="0"/>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林穗">
    <p:spTree>
      <p:nvGrpSpPr>
        <p:cNvPr id="1" name=""/>
        <p:cNvGrpSpPr/>
        <p:nvPr/>
      </p:nvGrpSpPr>
      <p:grpSpPr>
        <a:xfrm>
          <a:off x="0" y="0"/>
          <a:ext cx="0" cy="0"/>
          <a:chOff x="0" y="0"/>
          <a:chExt cx="0" cy="0"/>
        </a:xfrm>
      </p:grpSpPr>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395288" y="1196975"/>
            <a:ext cx="4171950" cy="489585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719638" y="1196975"/>
            <a:ext cx="4173537" cy="489585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8*#仅标题（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548879" y="447469"/>
            <a:ext cx="8046244" cy="497095"/>
          </a:xfrm>
          <a:prstGeom prst="rect">
            <a:avLst/>
          </a:prstGeom>
        </p:spPr>
        <p:txBody>
          <a:bodyPr lIns="0" tIns="0" rIns="0" bIns="0" anchor="t">
            <a:normAutofit/>
          </a:bodyPr>
          <a:lstStyle>
            <a:lvl1pPr>
              <a:defRPr lang="zh-CN" altLang="en-US" baseline="0" dirty="0"/>
            </a:lvl1pPr>
          </a:lstStyle>
          <a:p>
            <a:pPr marL="0" lvl="0" indent="0" defTabSz="890905">
              <a:lnSpc>
                <a:spcPts val="2575"/>
              </a:lnSpc>
              <a:spcBef>
                <a:spcPts val="0"/>
              </a:spcBef>
              <a:buFont typeface="Arial" panose="020B0604020202020204" pitchFamily="34" charset="0"/>
            </a:pPr>
            <a:r>
              <a:rPr lang="zh-CN" altLang="en-US" dirty="0"/>
              <a:t>单击此处编辑母版标题样式</a:t>
            </a:r>
            <a:endParaRPr lang="zh-CN" alt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7*#标题和内容（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341710" y="447468"/>
            <a:ext cx="8470106" cy="485982"/>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890905">
              <a:lnSpc>
                <a:spcPts val="2575"/>
              </a:lnSpc>
              <a:spcBef>
                <a:spcPts val="0"/>
              </a:spcBef>
              <a:buFont typeface="Arial" panose="020B0604020202020204" pitchFamily="34" charset="0"/>
            </a:pPr>
            <a:r>
              <a:rPr lang="zh-CN" altLang="en-US" dirty="0"/>
              <a:t>单击此处编辑母版标题样式</a:t>
            </a:r>
            <a:endParaRPr lang="zh-CN" altLang="en-US" dirty="0"/>
          </a:p>
        </p:txBody>
      </p:sp>
      <p:sp>
        <p:nvSpPr>
          <p:cNvPr id="9" name="文本占位符 6"/>
          <p:cNvSpPr>
            <a:spLocks noGrp="1"/>
          </p:cNvSpPr>
          <p:nvPr>
            <p:ph type="body" sz="quarter" idx="10" hasCustomPrompt="1"/>
          </p:nvPr>
        </p:nvSpPr>
        <p:spPr>
          <a:xfrm>
            <a:off x="341710" y="1047751"/>
            <a:ext cx="8470106" cy="4879805"/>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林穗">
    <p:spTree>
      <p:nvGrpSpPr>
        <p:cNvPr id="1" name=""/>
        <p:cNvGrpSpPr/>
        <p:nvPr/>
      </p:nvGrpSpPr>
      <p:grpSpPr>
        <a:xfrm>
          <a:off x="0" y="0"/>
          <a:ext cx="0" cy="0"/>
          <a:chOff x="0" y="0"/>
          <a:chExt cx="0" cy="0"/>
        </a:xfrm>
      </p:grpSpPr>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image" Target="../media/image3.jpeg"/><Relationship Id="rId18" Type="http://schemas.openxmlformats.org/officeDocument/2006/relationships/image" Target="../media/image2.jpeg"/><Relationship Id="rId17" Type="http://schemas.openxmlformats.org/officeDocument/2006/relationships/image" Target="../media/image1.jpeg"/><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5.xml"/><Relationship Id="rId8" Type="http://schemas.openxmlformats.org/officeDocument/2006/relationships/slideLayout" Target="../slideLayouts/slideLayout24.xml"/><Relationship Id="rId7" Type="http://schemas.openxmlformats.org/officeDocument/2006/relationships/slideLayout" Target="../slideLayouts/slideLayout23.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 Id="rId3" Type="http://schemas.openxmlformats.org/officeDocument/2006/relationships/slideLayout" Target="../slideLayouts/slideLayout19.xml"/><Relationship Id="rId2" Type="http://schemas.openxmlformats.org/officeDocument/2006/relationships/slideLayout" Target="../slideLayouts/slideLayout18.xml"/><Relationship Id="rId14" Type="http://schemas.openxmlformats.org/officeDocument/2006/relationships/theme" Target="../theme/theme2.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1" Type="http://schemas.openxmlformats.org/officeDocument/2006/relationships/slideLayout" Target="../slideLayouts/slideLayout27.xml"/><Relationship Id="rId10" Type="http://schemas.openxmlformats.org/officeDocument/2006/relationships/slideLayout" Target="../slideLayouts/slideLayout26.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8.xml"/><Relationship Id="rId8" Type="http://schemas.openxmlformats.org/officeDocument/2006/relationships/slideLayout" Target="../slideLayouts/slideLayout37.xml"/><Relationship Id="rId7" Type="http://schemas.openxmlformats.org/officeDocument/2006/relationships/slideLayout" Target="../slideLayouts/slideLayout36.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3" Type="http://schemas.openxmlformats.org/officeDocument/2006/relationships/slideLayout" Target="../slideLayouts/slideLayout32.xml"/><Relationship Id="rId2" Type="http://schemas.openxmlformats.org/officeDocument/2006/relationships/slideLayout" Target="../slideLayouts/slideLayout31.xml"/><Relationship Id="rId16" Type="http://schemas.openxmlformats.org/officeDocument/2006/relationships/theme" Target="../theme/theme3.xml"/><Relationship Id="rId15" Type="http://schemas.openxmlformats.org/officeDocument/2006/relationships/slideLayout" Target="../slideLayouts/slideLayout44.xml"/><Relationship Id="rId14" Type="http://schemas.openxmlformats.org/officeDocument/2006/relationships/slideLayout" Target="../slideLayouts/slideLayout43.xml"/><Relationship Id="rId13" Type="http://schemas.openxmlformats.org/officeDocument/2006/relationships/slideLayout" Target="../slideLayouts/slideLayout42.xml"/><Relationship Id="rId12" Type="http://schemas.openxmlformats.org/officeDocument/2006/relationships/slideLayout" Target="../slideLayouts/slideLayout41.xml"/><Relationship Id="rId11" Type="http://schemas.openxmlformats.org/officeDocument/2006/relationships/slideLayout" Target="../slideLayouts/slideLayout40.xml"/><Relationship Id="rId10" Type="http://schemas.openxmlformats.org/officeDocument/2006/relationships/slideLayout" Target="../slideLayouts/slideLayout39.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8723" name="Rectangle 3"/>
          <p:cNvSpPr>
            <a:spLocks noGrp="1" noChangeArrowheads="1"/>
          </p:cNvSpPr>
          <p:nvPr>
            <p:ph type="body" idx="1"/>
          </p:nvPr>
        </p:nvSpPr>
        <p:spPr bwMode="auto">
          <a:xfrm>
            <a:off x="395288" y="1196975"/>
            <a:ext cx="8497887" cy="4895850"/>
          </a:xfrm>
          <a:prstGeom prst="rect">
            <a:avLst/>
          </a:prstGeom>
          <a:noFill/>
          <a:ln w="9525">
            <a:noFill/>
            <a:miter lim="800000"/>
          </a:ln>
          <a:effectLst/>
        </p:spPr>
        <p:txBody>
          <a:bodyPr vert="horz" wrap="square" lIns="91440" tIns="45720" rIns="91440" bIns="45720" numCol="1" anchor="t" anchorCtr="0" compatLnSpc="1"/>
          <a:lstStyle/>
          <a:p>
            <a:pPr lvl="0"/>
            <a:r>
              <a:rPr lang="en-US" altLang="zh-CN" dirty="0"/>
              <a:t> </a:t>
            </a:r>
            <a:r>
              <a:rPr lang="zh-CN" altLang="en-US" dirty="0"/>
              <a:t>单击此处编辑母版文本样式</a:t>
            </a:r>
            <a:endParaRPr lang="zh-CN" altLang="en-US" dirty="0"/>
          </a:p>
          <a:p>
            <a:pPr lvl="1"/>
            <a:r>
              <a:rPr lang="zh-CN" altLang="en-US" dirty="0"/>
              <a:t> 第二级</a:t>
            </a:r>
            <a:endParaRPr lang="zh-CN" altLang="en-US" dirty="0"/>
          </a:p>
          <a:p>
            <a:pPr lvl="2"/>
            <a:r>
              <a:rPr lang="zh-CN" altLang="en-US" dirty="0"/>
              <a:t> 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58729" name="Text Box 9"/>
          <p:cNvSpPr txBox="1">
            <a:spLocks noChangeArrowheads="1"/>
          </p:cNvSpPr>
          <p:nvPr userDrawn="1"/>
        </p:nvSpPr>
        <p:spPr bwMode="auto">
          <a:xfrm>
            <a:off x="6011863" y="6491288"/>
            <a:ext cx="184150" cy="366712"/>
          </a:xfrm>
          <a:prstGeom prst="rect">
            <a:avLst/>
          </a:prstGeom>
          <a:noFill/>
          <a:ln w="9525">
            <a:noFill/>
            <a:miter lim="800000"/>
          </a:ln>
          <a:effectLst/>
        </p:spPr>
        <p:txBody>
          <a:bodyPr wrap="none">
            <a:spAutoFit/>
          </a:bodyPr>
          <a:lstStyle/>
          <a:p>
            <a:endParaRPr lang="zh-CN" altLang="zh-CN"/>
          </a:p>
        </p:txBody>
      </p:sp>
      <p:sp>
        <p:nvSpPr>
          <p:cNvPr id="158730" name="Text Box 10"/>
          <p:cNvSpPr txBox="1">
            <a:spLocks noChangeArrowheads="1"/>
          </p:cNvSpPr>
          <p:nvPr userDrawn="1"/>
        </p:nvSpPr>
        <p:spPr bwMode="auto">
          <a:xfrm>
            <a:off x="5867400" y="6491288"/>
            <a:ext cx="184150" cy="366712"/>
          </a:xfrm>
          <a:prstGeom prst="rect">
            <a:avLst/>
          </a:prstGeom>
          <a:noFill/>
          <a:ln w="9525">
            <a:noFill/>
            <a:miter lim="800000"/>
          </a:ln>
          <a:effectLst/>
        </p:spPr>
        <p:txBody>
          <a:bodyPr wrap="none">
            <a:spAutoFit/>
          </a:bodyPr>
          <a:lstStyle/>
          <a:p>
            <a:endParaRPr lang="zh-CN" altLang="zh-CN"/>
          </a:p>
        </p:txBody>
      </p:sp>
      <p:pic>
        <p:nvPicPr>
          <p:cNvPr id="158742" name="Picture 22" descr="BJ1226"/>
          <p:cNvPicPr>
            <a:picLocks noChangeAspect="1" noChangeArrowheads="1"/>
          </p:cNvPicPr>
          <p:nvPr userDrawn="1"/>
        </p:nvPicPr>
        <p:blipFill>
          <a:blip r:embed="rId17" cstate="print"/>
          <a:srcRect/>
          <a:stretch>
            <a:fillRect/>
          </a:stretch>
        </p:blipFill>
        <p:spPr bwMode="auto">
          <a:xfrm>
            <a:off x="8001000" y="6097588"/>
            <a:ext cx="1143000" cy="760412"/>
          </a:xfrm>
          <a:prstGeom prst="rect">
            <a:avLst/>
          </a:prstGeom>
          <a:noFill/>
        </p:spPr>
      </p:pic>
      <p:pic>
        <p:nvPicPr>
          <p:cNvPr id="158743" name="Picture 23" descr="BJ3009"/>
          <p:cNvPicPr>
            <a:picLocks noChangeAspect="1" noChangeArrowheads="1"/>
          </p:cNvPicPr>
          <p:nvPr userDrawn="1"/>
        </p:nvPicPr>
        <p:blipFill>
          <a:blip r:embed="rId18" cstate="print"/>
          <a:srcRect/>
          <a:stretch>
            <a:fillRect/>
          </a:stretch>
        </p:blipFill>
        <p:spPr bwMode="auto">
          <a:xfrm>
            <a:off x="7162800" y="5365750"/>
            <a:ext cx="1981200" cy="1485900"/>
          </a:xfrm>
          <a:prstGeom prst="rect">
            <a:avLst/>
          </a:prstGeom>
          <a:noFill/>
        </p:spPr>
      </p:pic>
      <p:pic>
        <p:nvPicPr>
          <p:cNvPr id="158744" name="Picture 24" descr="BJ1245"/>
          <p:cNvPicPr>
            <a:picLocks noChangeAspect="1" noChangeArrowheads="1"/>
          </p:cNvPicPr>
          <p:nvPr userDrawn="1"/>
        </p:nvPicPr>
        <p:blipFill>
          <a:blip r:embed="rId19"/>
          <a:srcRect/>
          <a:stretch>
            <a:fillRect/>
          </a:stretch>
        </p:blipFill>
        <p:spPr bwMode="auto">
          <a:xfrm>
            <a:off x="0" y="0"/>
            <a:ext cx="6675438" cy="533400"/>
          </a:xfrm>
          <a:prstGeom prst="rect">
            <a:avLst/>
          </a:prstGeom>
          <a:noFill/>
        </p:spPr>
      </p:pic>
      <p:sp>
        <p:nvSpPr>
          <p:cNvPr id="158745" name="Text Box 25"/>
          <p:cNvSpPr txBox="1">
            <a:spLocks noChangeArrowheads="1"/>
          </p:cNvSpPr>
          <p:nvPr userDrawn="1"/>
        </p:nvSpPr>
        <p:spPr bwMode="auto">
          <a:xfrm>
            <a:off x="1295400" y="76200"/>
            <a:ext cx="7381056" cy="369332"/>
          </a:xfrm>
          <a:prstGeom prst="rect">
            <a:avLst/>
          </a:prstGeom>
          <a:noFill/>
          <a:ln w="9525">
            <a:noFill/>
            <a:miter lim="800000"/>
          </a:ln>
          <a:effectLst/>
        </p:spPr>
        <p:txBody>
          <a:bodyPr wrap="square">
            <a:spAutoFit/>
          </a:bodyPr>
          <a:lstStyle/>
          <a:p>
            <a:pPr algn="just">
              <a:spcBef>
                <a:spcPct val="50000"/>
              </a:spcBef>
            </a:pPr>
            <a:r>
              <a:rPr lang="zh-CN" altLang="en-US" dirty="0">
                <a:latin typeface="华文行楷" panose="02010800040101010101" pitchFamily="2" charset="-122"/>
                <a:ea typeface="华文行楷" panose="02010800040101010101" pitchFamily="2" charset="-122"/>
              </a:rPr>
              <a:t>第一章  操作系统引论</a:t>
            </a:r>
            <a:r>
              <a:rPr lang="en-US" altLang="zh-CN" dirty="0">
                <a:latin typeface="华文行楷" panose="02010800040101010101" pitchFamily="2" charset="-122"/>
                <a:ea typeface="华文行楷" panose="02010800040101010101" pitchFamily="2" charset="-122"/>
              </a:rPr>
              <a:t>                                                       </a:t>
            </a:r>
            <a:r>
              <a:rPr lang="zh-CN" altLang="en-US" sz="1600" dirty="0">
                <a:latin typeface="黑体" panose="02010609060101010101" pitchFamily="2" charset="-122"/>
                <a:ea typeface="黑体" panose="02010609060101010101" pitchFamily="2" charset="-122"/>
              </a:rPr>
              <a:t>广东工业大学</a:t>
            </a:r>
            <a:r>
              <a:rPr lang="zh-CN" altLang="en-US" sz="1600" baseline="0" dirty="0">
                <a:latin typeface="黑体" panose="02010609060101010101" pitchFamily="2" charset="-122"/>
                <a:ea typeface="黑体" panose="02010609060101010101" pitchFamily="2" charset="-122"/>
              </a:rPr>
              <a:t>  林穗</a:t>
            </a:r>
            <a:endParaRPr lang="en-US" altLang="zh-CN" sz="1600" baseline="0" dirty="0">
              <a:latin typeface="黑体" panose="02010609060101010101" pitchFamily="2" charset="-122"/>
              <a:ea typeface="黑体" panose="02010609060101010101" pitchFamily="2" charset="-122"/>
            </a:endParaRPr>
          </a:p>
        </p:txBody>
      </p:sp>
      <p:sp>
        <p:nvSpPr>
          <p:cNvPr id="9" name="日期占位符 8"/>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10" name="页脚占位符 9"/>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11" name="灯片编号占位符 10"/>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7B8A86-8C64-4477-A330-60922CBE1C6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p:hf hdr="0" ftr="0" dt="0"/>
  <p:txStyles>
    <p:titleStyle>
      <a:lvl1pPr algn="ctr" rtl="0" fontAlgn="base">
        <a:spcBef>
          <a:spcPct val="0"/>
        </a:spcBef>
        <a:spcAft>
          <a:spcPct val="0"/>
        </a:spcAft>
        <a:defRPr sz="2800" b="1">
          <a:solidFill>
            <a:schemeClr val="accent2"/>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800" b="1">
          <a:solidFill>
            <a:schemeClr val="accent2"/>
          </a:solidFill>
          <a:effectLst>
            <a:outerShdw blurRad="38100" dist="38100" dir="2700000" algn="tl">
              <a:srgbClr val="C0C0C0"/>
            </a:outerShdw>
          </a:effectLst>
          <a:latin typeface="Times New Roman" panose="02020603050405020304" pitchFamily="18" charset="0"/>
          <a:ea typeface="宋体" panose="02010600030101010101" pitchFamily="2" charset="-122"/>
        </a:defRPr>
      </a:lvl2pPr>
      <a:lvl3pPr algn="ctr" rtl="0" fontAlgn="base">
        <a:spcBef>
          <a:spcPct val="0"/>
        </a:spcBef>
        <a:spcAft>
          <a:spcPct val="0"/>
        </a:spcAft>
        <a:defRPr sz="2800" b="1">
          <a:solidFill>
            <a:schemeClr val="accent2"/>
          </a:solidFill>
          <a:effectLst>
            <a:outerShdw blurRad="38100" dist="38100" dir="2700000" algn="tl">
              <a:srgbClr val="C0C0C0"/>
            </a:outerShdw>
          </a:effectLst>
          <a:latin typeface="Times New Roman" panose="02020603050405020304" pitchFamily="18" charset="0"/>
          <a:ea typeface="宋体" panose="02010600030101010101" pitchFamily="2" charset="-122"/>
        </a:defRPr>
      </a:lvl3pPr>
      <a:lvl4pPr algn="ctr" rtl="0" fontAlgn="base">
        <a:spcBef>
          <a:spcPct val="0"/>
        </a:spcBef>
        <a:spcAft>
          <a:spcPct val="0"/>
        </a:spcAft>
        <a:defRPr sz="2800" b="1">
          <a:solidFill>
            <a:schemeClr val="accent2"/>
          </a:solidFill>
          <a:effectLst>
            <a:outerShdw blurRad="38100" dist="38100" dir="2700000" algn="tl">
              <a:srgbClr val="C0C0C0"/>
            </a:outerShdw>
          </a:effectLst>
          <a:latin typeface="Times New Roman" panose="02020603050405020304" pitchFamily="18" charset="0"/>
          <a:ea typeface="宋体" panose="02010600030101010101" pitchFamily="2" charset="-122"/>
        </a:defRPr>
      </a:lvl4pPr>
      <a:lvl5pPr algn="ctr" rtl="0" fontAlgn="base">
        <a:spcBef>
          <a:spcPct val="0"/>
        </a:spcBef>
        <a:spcAft>
          <a:spcPct val="0"/>
        </a:spcAft>
        <a:defRPr sz="2800" b="1">
          <a:solidFill>
            <a:schemeClr val="accent2"/>
          </a:solidFill>
          <a:effectLst>
            <a:outerShdw blurRad="38100" dist="38100" dir="2700000" algn="tl">
              <a:srgbClr val="C0C0C0"/>
            </a:outerShdw>
          </a:effectLst>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sz="2800" b="1">
          <a:solidFill>
            <a:schemeClr val="accent2"/>
          </a:solidFill>
          <a:effectLst>
            <a:outerShdw blurRad="38100" dist="38100" dir="2700000" algn="tl">
              <a:srgbClr val="C0C0C0"/>
            </a:outerShdw>
          </a:effectLst>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sz="2800" b="1">
          <a:solidFill>
            <a:schemeClr val="accent2"/>
          </a:solidFill>
          <a:effectLst>
            <a:outerShdw blurRad="38100" dist="38100" dir="2700000" algn="tl">
              <a:srgbClr val="C0C0C0"/>
            </a:outerShdw>
          </a:effectLst>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sz="2800" b="1">
          <a:solidFill>
            <a:schemeClr val="accent2"/>
          </a:solidFill>
          <a:effectLst>
            <a:outerShdw blurRad="38100" dist="38100" dir="2700000" algn="tl">
              <a:srgbClr val="C0C0C0"/>
            </a:outerShdw>
          </a:effectLst>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sz="2800" b="1">
          <a:solidFill>
            <a:schemeClr val="accent2"/>
          </a:solidFill>
          <a:effectLst>
            <a:outerShdw blurRad="38100" dist="38100" dir="2700000" algn="tl">
              <a:srgbClr val="C0C0C0"/>
            </a:outerShdw>
          </a:effectLst>
          <a:latin typeface="Times New Roman" panose="02020603050405020304" pitchFamily="18" charset="0"/>
          <a:ea typeface="宋体" panose="02010600030101010101" pitchFamily="2" charset="-122"/>
        </a:defRPr>
      </a:lvl9pPr>
    </p:titleStyle>
    <p:bodyStyle>
      <a:lvl1pPr marL="342900" indent="-342900" algn="l" rtl="0" fontAlgn="base">
        <a:spcBef>
          <a:spcPct val="20000"/>
        </a:spcBef>
        <a:spcAft>
          <a:spcPct val="0"/>
        </a:spcAft>
        <a:buClr>
          <a:srgbClr val="1F05E3"/>
        </a:buClr>
        <a:buFont typeface="Wingdings" panose="05000000000000000000" pitchFamily="2" charset="2"/>
        <a:buChar char="v"/>
        <a:defRPr sz="2800">
          <a:solidFill>
            <a:schemeClr val="tx1"/>
          </a:solidFill>
          <a:latin typeface="+mn-lt"/>
          <a:ea typeface="+mn-ea"/>
          <a:cs typeface="+mn-cs"/>
        </a:defRPr>
      </a:lvl1pPr>
      <a:lvl2pPr marL="742950" indent="-285750" algn="l" rtl="0" fontAlgn="base">
        <a:spcBef>
          <a:spcPct val="20000"/>
        </a:spcBef>
        <a:spcAft>
          <a:spcPct val="0"/>
        </a:spcAft>
        <a:buClr>
          <a:srgbClr val="0066FF"/>
        </a:buClr>
        <a:buFont typeface="Times New Roman" panose="02020603050405020304" pitchFamily="18" charset="0"/>
        <a:buChar char="٭"/>
        <a:defRPr sz="2800">
          <a:solidFill>
            <a:schemeClr val="tx1"/>
          </a:solidFill>
          <a:latin typeface="+mn-lt"/>
          <a:ea typeface="+mn-ea"/>
        </a:defRPr>
      </a:lvl2pPr>
      <a:lvl3pPr marL="1143000" indent="-228600" algn="l" rtl="0" fontAlgn="base">
        <a:spcBef>
          <a:spcPct val="20000"/>
        </a:spcBef>
        <a:spcAft>
          <a:spcPct val="0"/>
        </a:spcAft>
        <a:buClr>
          <a:srgbClr val="1F05E3"/>
        </a:buClr>
        <a:buFont typeface="Times New Roman" panose="02020603050405020304" pitchFamily="18" charset="0"/>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90ED20-2E13-41EF-B258-C9123D4AAE3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D93308-FF69-47C8-8CF3-AE4E5672E2B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41.xml"/><Relationship Id="rId4" Type="http://schemas.openxmlformats.org/officeDocument/2006/relationships/slide" Target="slide98.xml"/><Relationship Id="rId3" Type="http://schemas.openxmlformats.org/officeDocument/2006/relationships/slide" Target="slide90.xml"/><Relationship Id="rId2" Type="http://schemas.openxmlformats.org/officeDocument/2006/relationships/slide" Target="slide78.xml"/><Relationship Id="rId1" Type="http://schemas.openxmlformats.org/officeDocument/2006/relationships/slide" Target="slide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41.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41.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41.xml"/><Relationship Id="rId2" Type="http://schemas.openxmlformats.org/officeDocument/2006/relationships/image" Target="../media/image4.jpeg"/><Relationship Id="rId1" Type="http://schemas.openxmlformats.org/officeDocument/2006/relationships/tags" Target="../tags/tag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1.xml"/><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6.xml"/><Relationship Id="rId1" Type="http://schemas.openxmlformats.org/officeDocument/2006/relationships/tags" Target="../tags/tag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36.xml"/><Relationship Id="rId1" Type="http://schemas.openxmlformats.org/officeDocument/2006/relationships/tags" Target="../tags/tag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1.xml"/><Relationship Id="rId1" Type="http://schemas.openxmlformats.org/officeDocument/2006/relationships/image" Target="../media/image7.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8.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9.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10.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1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tags" Target="../tags/tag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41.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12.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1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14.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15.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1.xml"/><Relationship Id="rId1" Type="http://schemas.openxmlformats.org/officeDocument/2006/relationships/image" Target="../media/image16.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slide" Target="slide9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31.xml"/><Relationship Id="rId2" Type="http://schemas.openxmlformats.org/officeDocument/2006/relationships/image" Target="../media/image18.jpeg"/><Relationship Id="rId1" Type="http://schemas.openxmlformats.org/officeDocument/2006/relationships/image" Target="../media/image17.jpe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image" Target="../media/image20.png"/><Relationship Id="rId1" Type="http://schemas.openxmlformats.org/officeDocument/2006/relationships/image" Target="../media/image1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21.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22.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23.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24.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25.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26.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28.png"/></Relationships>
</file>

<file path=ppt/slides/_rels/slide61.xml.rels><?xml version="1.0" encoding="UTF-8" standalone="yes"?>
<Relationships xmlns="http://schemas.openxmlformats.org/package/2006/relationships"><Relationship Id="rId5" Type="http://schemas.openxmlformats.org/officeDocument/2006/relationships/slideLayout" Target="../slideLayouts/slideLayout41.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3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5.xml.rels><?xml version="1.0" encoding="UTF-8" standalone="yes"?>
<Relationships xmlns="http://schemas.openxmlformats.org/package/2006/relationships"><Relationship Id="rId4" Type="http://schemas.openxmlformats.org/officeDocument/2006/relationships/slideLayout" Target="../slideLayouts/slideLayout41.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37.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38.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1.xml"/><Relationship Id="rId1" Type="http://schemas.openxmlformats.org/officeDocument/2006/relationships/image" Target="../media/image39.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31.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72.xml.rels><?xml version="1.0" encoding="UTF-8" standalone="yes"?>
<Relationships xmlns="http://schemas.openxmlformats.org/package/2006/relationships"><Relationship Id="rId9" Type="http://schemas.openxmlformats.org/officeDocument/2006/relationships/image" Target="../media/image52.png"/><Relationship Id="rId8" Type="http://schemas.openxmlformats.org/officeDocument/2006/relationships/image" Target="../media/image51.png"/><Relationship Id="rId7" Type="http://schemas.openxmlformats.org/officeDocument/2006/relationships/image" Target="../media/image50.png"/><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4" Type="http://schemas.openxmlformats.org/officeDocument/2006/relationships/slideLayout" Target="../slideLayouts/slideLayout31.xml"/><Relationship Id="rId13" Type="http://schemas.openxmlformats.org/officeDocument/2006/relationships/image" Target="../media/image56.png"/><Relationship Id="rId12" Type="http://schemas.openxmlformats.org/officeDocument/2006/relationships/image" Target="../media/image55.png"/><Relationship Id="rId11" Type="http://schemas.openxmlformats.org/officeDocument/2006/relationships/image" Target="../media/image54.png"/><Relationship Id="rId10" Type="http://schemas.openxmlformats.org/officeDocument/2006/relationships/image" Target="../media/image53.png"/><Relationship Id="rId1" Type="http://schemas.openxmlformats.org/officeDocument/2006/relationships/image" Target="../media/image44.png"/></Relationships>
</file>

<file path=ppt/slides/_rels/slide73.xml.rels><?xml version="1.0" encoding="UTF-8" standalone="yes"?>
<Relationships xmlns="http://schemas.openxmlformats.org/package/2006/relationships"><Relationship Id="rId6" Type="http://schemas.openxmlformats.org/officeDocument/2006/relationships/slideLayout" Target="../slideLayouts/slideLayout41.xml"/><Relationship Id="rId5" Type="http://schemas.openxmlformats.org/officeDocument/2006/relationships/image" Target="../media/image61.jpeg"/><Relationship Id="rId4" Type="http://schemas.openxmlformats.org/officeDocument/2006/relationships/image" Target="../media/image60.jpeg"/><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image" Target="../media/image57.jpe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microsoft.com/office/2007/relationships/hdphoto" Target="../media/image63.wdp"/><Relationship Id="rId1" Type="http://schemas.openxmlformats.org/officeDocument/2006/relationships/image" Target="../media/image62.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64.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3.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image" Target="../media/image65.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44.xml"/><Relationship Id="rId1" Type="http://schemas.openxmlformats.org/officeDocument/2006/relationships/image" Target="../media/image6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Text Box 2"/>
          <p:cNvSpPr txBox="1">
            <a:spLocks noChangeArrowheads="1"/>
          </p:cNvSpPr>
          <p:nvPr/>
        </p:nvSpPr>
        <p:spPr bwMode="auto">
          <a:xfrm>
            <a:off x="457200" y="1163638"/>
            <a:ext cx="7924800" cy="1323439"/>
          </a:xfrm>
          <a:prstGeom prst="rect">
            <a:avLst/>
          </a:prstGeom>
          <a:noFill/>
          <a:ln w="9525">
            <a:noFill/>
            <a:miter lim="800000"/>
          </a:ln>
          <a:effectLst/>
        </p:spPr>
        <p:txBody>
          <a:bodyPr>
            <a:spAutoFit/>
          </a:bodyPr>
          <a:lstStyle/>
          <a:p>
            <a:pPr algn="ctr"/>
            <a:r>
              <a:rPr lang="zh-CN" altLang="en-US" sz="4400" b="1" dirty="0">
                <a:solidFill>
                  <a:srgbClr val="000066"/>
                </a:solidFill>
                <a:latin typeface="黑体" panose="02010609060101010101" pitchFamily="2" charset="-122"/>
                <a:ea typeface="+mj-ea"/>
                <a:cs typeface="+mj-cs"/>
              </a:rPr>
              <a:t>第一章  操作系统引论</a:t>
            </a:r>
            <a:endParaRPr lang="zh-CN" altLang="en-US" sz="4400" b="1" dirty="0">
              <a:solidFill>
                <a:srgbClr val="000066"/>
              </a:solidFill>
              <a:latin typeface="黑体" panose="02010609060101010101" pitchFamily="2" charset="-122"/>
              <a:ea typeface="+mj-ea"/>
              <a:cs typeface="+mj-cs"/>
            </a:endParaRPr>
          </a:p>
          <a:p>
            <a:pPr algn="ctr"/>
            <a:r>
              <a:rPr kumimoji="1" lang="zh-CN" altLang="en-US" sz="3600" dirty="0">
                <a:solidFill>
                  <a:srgbClr val="000000"/>
                </a:solidFill>
                <a:latin typeface="华文新魏" panose="02010800040101010101" pitchFamily="2" charset="-122"/>
                <a:ea typeface="黑体" panose="02010609060101010101" pitchFamily="2" charset="-122"/>
              </a:rPr>
              <a:t>    </a:t>
            </a:r>
            <a:endParaRPr kumimoji="1" lang="zh-CN" altLang="en-US" sz="3600" dirty="0">
              <a:solidFill>
                <a:srgbClr val="000000"/>
              </a:solidFill>
              <a:latin typeface="华文新魏" panose="02010800040101010101" pitchFamily="2" charset="-122"/>
              <a:ea typeface="黑体" panose="02010609060101010101" pitchFamily="2" charset="-122"/>
            </a:endParaRPr>
          </a:p>
        </p:txBody>
      </p:sp>
      <p:sp>
        <p:nvSpPr>
          <p:cNvPr id="205827" name="Text Box 3"/>
          <p:cNvSpPr txBox="1">
            <a:spLocks noChangeArrowheads="1"/>
          </p:cNvSpPr>
          <p:nvPr/>
        </p:nvSpPr>
        <p:spPr bwMode="auto">
          <a:xfrm>
            <a:off x="2267744" y="2636912"/>
            <a:ext cx="4580100" cy="2376035"/>
          </a:xfrm>
          <a:prstGeom prst="rect">
            <a:avLst/>
          </a:prstGeom>
          <a:noFill/>
          <a:ln w="9525">
            <a:noFill/>
            <a:miter lim="800000"/>
          </a:ln>
          <a:effectLst/>
        </p:spPr>
        <p:txBody>
          <a:bodyPr wrap="none">
            <a:spAutoFit/>
          </a:bodyPr>
          <a:lstStyle/>
          <a:p>
            <a:pPr marL="342900" indent="-342900">
              <a:lnSpc>
                <a:spcPct val="90000"/>
              </a:lnSpc>
              <a:spcBef>
                <a:spcPct val="20000"/>
              </a:spcBef>
              <a:buClr>
                <a:schemeClr val="folHlink"/>
              </a:buClr>
              <a:buSzPct val="60000"/>
            </a:pPr>
            <a:r>
              <a:rPr lang="en-US" altLang="zh-CN" sz="2800" b="1" dirty="0">
                <a:latin typeface="+mn-lt"/>
                <a:ea typeface="+mn-ea"/>
                <a:hlinkClick r:id="" action="ppaction://hlinkshowjump?jump=nextslide"/>
              </a:rPr>
              <a:t>1.1   </a:t>
            </a:r>
            <a:r>
              <a:rPr lang="zh-CN" altLang="en-US" sz="2800" b="1" dirty="0">
                <a:latin typeface="+mn-lt"/>
                <a:ea typeface="+mn-ea"/>
                <a:hlinkClick r:id="" action="ppaction://hlinkshowjump?jump=nextslide"/>
              </a:rPr>
              <a:t>操作系统的目标和作用 </a:t>
            </a:r>
            <a:endParaRPr lang="zh-CN" altLang="en-US" sz="2800" b="1" dirty="0">
              <a:latin typeface="+mn-lt"/>
              <a:ea typeface="+mn-ea"/>
            </a:endParaRPr>
          </a:p>
          <a:p>
            <a:pPr marL="342900" indent="-342900">
              <a:lnSpc>
                <a:spcPct val="90000"/>
              </a:lnSpc>
              <a:spcBef>
                <a:spcPct val="20000"/>
              </a:spcBef>
              <a:buClr>
                <a:schemeClr val="folHlink"/>
              </a:buClr>
              <a:buSzPct val="60000"/>
            </a:pPr>
            <a:r>
              <a:rPr lang="en-US" altLang="zh-CN" sz="2800" b="1" dirty="0">
                <a:latin typeface="+mn-lt"/>
                <a:ea typeface="+mn-ea"/>
                <a:hlinkClick r:id="rId1" action="ppaction://hlinksldjump"/>
              </a:rPr>
              <a:t>1.2   </a:t>
            </a:r>
            <a:r>
              <a:rPr lang="zh-CN" altLang="en-US" sz="2800" b="1" dirty="0">
                <a:latin typeface="+mn-lt"/>
                <a:ea typeface="+mn-ea"/>
                <a:hlinkClick r:id="rId1" action="ppaction://hlinksldjump"/>
              </a:rPr>
              <a:t>操作系统的发展过程 </a:t>
            </a:r>
            <a:endParaRPr lang="zh-CN" altLang="en-US" sz="2800" b="1" dirty="0">
              <a:latin typeface="+mn-lt"/>
              <a:ea typeface="+mn-ea"/>
            </a:endParaRPr>
          </a:p>
          <a:p>
            <a:pPr marL="342900" indent="-342900">
              <a:lnSpc>
                <a:spcPct val="90000"/>
              </a:lnSpc>
              <a:spcBef>
                <a:spcPct val="20000"/>
              </a:spcBef>
              <a:buClr>
                <a:schemeClr val="folHlink"/>
              </a:buClr>
              <a:buSzPct val="60000"/>
            </a:pPr>
            <a:r>
              <a:rPr lang="en-US" altLang="zh-CN" sz="2800" b="1" dirty="0">
                <a:latin typeface="+mn-lt"/>
                <a:ea typeface="+mn-ea"/>
                <a:hlinkClick r:id="rId2" action="ppaction://hlinksldjump"/>
              </a:rPr>
              <a:t>1.3   </a:t>
            </a:r>
            <a:r>
              <a:rPr lang="zh-CN" altLang="en-US" sz="2800" b="1" dirty="0">
                <a:latin typeface="+mn-lt"/>
                <a:ea typeface="+mn-ea"/>
                <a:hlinkClick r:id="rId2" action="ppaction://hlinksldjump"/>
              </a:rPr>
              <a:t>操作系统的基本特性 </a:t>
            </a:r>
            <a:endParaRPr lang="zh-CN" altLang="en-US" sz="2800" b="1" dirty="0">
              <a:latin typeface="+mn-lt"/>
              <a:ea typeface="+mn-ea"/>
            </a:endParaRPr>
          </a:p>
          <a:p>
            <a:pPr marL="342900" indent="-342900">
              <a:lnSpc>
                <a:spcPct val="90000"/>
              </a:lnSpc>
              <a:spcBef>
                <a:spcPct val="20000"/>
              </a:spcBef>
              <a:buClr>
                <a:schemeClr val="folHlink"/>
              </a:buClr>
              <a:buSzPct val="60000"/>
            </a:pPr>
            <a:r>
              <a:rPr lang="en-US" altLang="zh-CN" sz="2800" b="1" dirty="0">
                <a:latin typeface="+mn-lt"/>
                <a:ea typeface="+mn-ea"/>
                <a:hlinkClick r:id="rId3" action="ppaction://hlinksldjump"/>
              </a:rPr>
              <a:t>1.4   </a:t>
            </a:r>
            <a:r>
              <a:rPr lang="zh-CN" altLang="en-US" sz="2800" b="1" dirty="0">
                <a:latin typeface="+mn-lt"/>
                <a:ea typeface="+mn-ea"/>
                <a:hlinkClick r:id="rId3" action="ppaction://hlinksldjump"/>
              </a:rPr>
              <a:t>操作系统的主要功能 </a:t>
            </a:r>
            <a:endParaRPr lang="zh-CN" altLang="en-US" sz="2800" b="1" dirty="0">
              <a:latin typeface="+mn-lt"/>
              <a:ea typeface="+mn-ea"/>
            </a:endParaRPr>
          </a:p>
          <a:p>
            <a:pPr marL="342900" indent="-342900">
              <a:lnSpc>
                <a:spcPct val="90000"/>
              </a:lnSpc>
              <a:spcBef>
                <a:spcPct val="20000"/>
              </a:spcBef>
              <a:buClr>
                <a:schemeClr val="folHlink"/>
              </a:buClr>
              <a:buSzPct val="60000"/>
            </a:pPr>
            <a:r>
              <a:rPr lang="en-US" altLang="zh-CN" sz="2800" b="1" dirty="0">
                <a:latin typeface="+mn-lt"/>
                <a:ea typeface="+mn-ea"/>
                <a:hlinkClick r:id="rId4" action="ppaction://hlinksldjump"/>
              </a:rPr>
              <a:t>1.5   </a:t>
            </a:r>
            <a:r>
              <a:rPr lang="zh-CN" altLang="en-US" sz="2800" b="1" dirty="0">
                <a:latin typeface="+mn-lt"/>
                <a:ea typeface="+mn-ea"/>
                <a:hlinkClick r:id="rId4" action="ppaction://hlinksldjump"/>
              </a:rPr>
              <a:t>操作系统的结构设计 </a:t>
            </a:r>
            <a:endParaRPr lang="zh-CN" altLang="en-US" sz="2800" b="1" dirty="0">
              <a:latin typeface="+mn-lt"/>
              <a:ea typeface="+mn-ea"/>
            </a:endParaRPr>
          </a:p>
        </p:txBody>
      </p:sp>
    </p:spTree>
  </p:cSld>
  <p:clrMapOvr>
    <a:masterClrMapping/>
  </p:clrMapOvr>
  <p:transition advTm="137973"/>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2D93308-FF69-47C8-8CF3-AE4E5672E2B3}" type="slidenum">
              <a:rPr lang="zh-CN" altLang="en-US" smtClean="0"/>
            </a:fld>
            <a:endParaRPr lang="zh-CN" altLang="en-US"/>
          </a:p>
        </p:txBody>
      </p:sp>
      <p:sp>
        <p:nvSpPr>
          <p:cNvPr id="5" name="Line 3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
        <p:nvSpPr>
          <p:cNvPr id="6" name="Rectangle 5"/>
          <p:cNvSpPr>
            <a:spLocks noChangeArrowheads="1"/>
          </p:cNvSpPr>
          <p:nvPr/>
        </p:nvSpPr>
        <p:spPr bwMode="auto">
          <a:xfrm>
            <a:off x="250824" y="404664"/>
            <a:ext cx="5977360" cy="439738"/>
          </a:xfrm>
          <a:prstGeom prst="rect">
            <a:avLst/>
          </a:prstGeom>
          <a:noFill/>
          <a:ln w="9525">
            <a:noFill/>
            <a:miter lim="800000"/>
          </a:ln>
        </p:spPr>
        <p:txBody>
          <a:bodyPr/>
          <a:lstStyle/>
          <a:p>
            <a:pPr marL="533400" indent="-533400"/>
            <a:r>
              <a:rPr lang="zh-CN" altLang="zh-CN" sz="3200" b="1" dirty="0">
                <a:solidFill>
                  <a:srgbClr val="1F05E3"/>
                </a:solidFill>
                <a:latin typeface="黑体" panose="02010609060101010101" pitchFamily="2" charset="-122"/>
                <a:ea typeface="黑体" panose="02010609060101010101" pitchFamily="2" charset="-122"/>
              </a:rPr>
              <a:t>操作系统的作用</a:t>
            </a:r>
            <a:endParaRPr lang="zh-CN" altLang="en-US" sz="3200" b="1" dirty="0">
              <a:solidFill>
                <a:srgbClr val="1F05E3"/>
              </a:solidFill>
              <a:latin typeface="黑体" panose="02010609060101010101" pitchFamily="2" charset="-122"/>
              <a:ea typeface="黑体" panose="02010609060101010101" pitchFamily="2" charset="-122"/>
            </a:endParaRPr>
          </a:p>
        </p:txBody>
      </p:sp>
      <p:sp>
        <p:nvSpPr>
          <p:cNvPr id="7" name="Rectangle 1029"/>
          <p:cNvSpPr>
            <a:spLocks noChangeArrowheads="1"/>
          </p:cNvSpPr>
          <p:nvPr/>
        </p:nvSpPr>
        <p:spPr bwMode="auto">
          <a:xfrm>
            <a:off x="7380288" y="404813"/>
            <a:ext cx="1079500" cy="549275"/>
          </a:xfrm>
          <a:prstGeom prst="rect">
            <a:avLst/>
          </a:prstGeom>
          <a:noFill/>
          <a:ln w="9525">
            <a:noFill/>
            <a:miter lim="800000"/>
          </a:ln>
        </p:spPr>
        <p:txBody>
          <a:bodyPr/>
          <a:lstStyle/>
          <a:p>
            <a:r>
              <a:rPr lang="zh-CN" altLang="en-US" sz="2800" b="1" dirty="0">
                <a:solidFill>
                  <a:schemeClr val="accent2"/>
                </a:solidFill>
                <a:latin typeface="楷体_GB2312" pitchFamily="49" charset="-122"/>
                <a:ea typeface="楷体_GB2312" pitchFamily="49" charset="-122"/>
              </a:rPr>
              <a:t>例子</a:t>
            </a:r>
            <a:endParaRPr lang="zh-CN" altLang="en-US" sz="2800" b="1" dirty="0">
              <a:solidFill>
                <a:schemeClr val="accent2"/>
              </a:solidFill>
              <a:latin typeface="楷体_GB2312" pitchFamily="49" charset="-122"/>
              <a:ea typeface="楷体_GB2312" pitchFamily="49" charset="-122"/>
            </a:endParaRPr>
          </a:p>
        </p:txBody>
      </p:sp>
      <p:sp>
        <p:nvSpPr>
          <p:cNvPr id="8" name="矩形 7"/>
          <p:cNvSpPr/>
          <p:nvPr/>
        </p:nvSpPr>
        <p:spPr>
          <a:xfrm>
            <a:off x="683569" y="1340768"/>
            <a:ext cx="7776220" cy="3785652"/>
          </a:xfrm>
          <a:prstGeom prst="rect">
            <a:avLst/>
          </a:prstGeom>
        </p:spPr>
        <p:txBody>
          <a:bodyPr wrap="square">
            <a:spAutoFit/>
          </a:bodyPr>
          <a:lstStyle/>
          <a:p>
            <a:pPr marL="342900" indent="-342900" algn="just">
              <a:buFont typeface="Arial" panose="020B0604020202020204" pitchFamily="34" charset="0"/>
              <a:buChar char="•"/>
            </a:pPr>
            <a:r>
              <a:rPr lang="zh-CN" altLang="en-US" sz="2400" dirty="0"/>
              <a:t>操作系统以</a:t>
            </a:r>
            <a:r>
              <a:rPr lang="zh-CN" altLang="en-US" sz="2400" b="1" dirty="0">
                <a:solidFill>
                  <a:srgbClr val="FF0000"/>
                </a:solidFill>
              </a:rPr>
              <a:t>系统功能调用</a:t>
            </a:r>
            <a:r>
              <a:rPr lang="zh-CN" altLang="en-US" sz="2400" dirty="0"/>
              <a:t>的形式在内部提供了完成从输入设备输入数据的程序模块。该模块负责所有涉及硬件机械、电子特性的处理</a:t>
            </a:r>
            <a:endParaRPr lang="en-US" altLang="zh-CN" sz="2400" dirty="0"/>
          </a:p>
          <a:p>
            <a:pPr marL="342900" indent="-342900" algn="just">
              <a:buFont typeface="Arial" panose="020B0604020202020204" pitchFamily="34" charset="0"/>
              <a:buChar char="•"/>
            </a:pPr>
            <a:r>
              <a:rPr lang="en-US" altLang="zh-CN" sz="2400" dirty="0" err="1">
                <a:solidFill>
                  <a:srgbClr val="1F05E3"/>
                </a:solidFill>
              </a:rPr>
              <a:t>printf</a:t>
            </a:r>
            <a:r>
              <a:rPr lang="en-US" altLang="zh-CN" sz="2400" dirty="0">
                <a:solidFill>
                  <a:srgbClr val="1F05E3"/>
                </a:solidFill>
              </a:rPr>
              <a:t>(“</a:t>
            </a:r>
            <a:r>
              <a:rPr lang="en-US" altLang="zh-CN" sz="2400" dirty="0" err="1">
                <a:solidFill>
                  <a:srgbClr val="1F05E3"/>
                </a:solidFill>
              </a:rPr>
              <a:t>a+b</a:t>
            </a:r>
            <a:r>
              <a:rPr lang="en-US" altLang="zh-CN" sz="2400" dirty="0">
                <a:solidFill>
                  <a:srgbClr val="1F05E3"/>
                </a:solidFill>
              </a:rPr>
              <a:t>=%d\n”, </a:t>
            </a:r>
            <a:r>
              <a:rPr lang="en-US" altLang="zh-CN" sz="2400" dirty="0" err="1">
                <a:solidFill>
                  <a:srgbClr val="1F05E3"/>
                </a:solidFill>
              </a:rPr>
              <a:t>a+b</a:t>
            </a:r>
            <a:r>
              <a:rPr lang="en-US" altLang="zh-CN" sz="2400" dirty="0">
                <a:solidFill>
                  <a:srgbClr val="1F05E3"/>
                </a:solidFill>
              </a:rPr>
              <a:t>);</a:t>
            </a:r>
            <a:r>
              <a:rPr lang="zh-CN" altLang="en-US" sz="2400" dirty="0"/>
              <a:t>涉及到</a:t>
            </a:r>
            <a:r>
              <a:rPr lang="en-US" altLang="zh-CN" sz="2400" b="1" dirty="0">
                <a:solidFill>
                  <a:srgbClr val="FF0000"/>
                </a:solidFill>
              </a:rPr>
              <a:t>CPU</a:t>
            </a:r>
            <a:r>
              <a:rPr lang="zh-CN" altLang="en-US" sz="2400" b="1" dirty="0">
                <a:solidFill>
                  <a:srgbClr val="FF0000"/>
                </a:solidFill>
              </a:rPr>
              <a:t>的计算处理</a:t>
            </a:r>
            <a:r>
              <a:rPr lang="zh-CN" altLang="en-US" sz="2400" dirty="0"/>
              <a:t>功能和</a:t>
            </a:r>
            <a:r>
              <a:rPr lang="zh-CN" altLang="en-US" sz="2400" b="1" dirty="0">
                <a:solidFill>
                  <a:srgbClr val="FF0000"/>
                </a:solidFill>
              </a:rPr>
              <a:t>输出设备</a:t>
            </a:r>
            <a:r>
              <a:rPr lang="zh-CN" altLang="en-US" sz="2400" dirty="0"/>
              <a:t>（如显示器）的操作。在多任务系统中，需要有专门的</a:t>
            </a:r>
            <a:r>
              <a:rPr lang="zh-CN" altLang="en-US" sz="2400" b="1" dirty="0">
                <a:solidFill>
                  <a:srgbClr val="FF0000"/>
                </a:solidFill>
              </a:rPr>
              <a:t>处理机调度</a:t>
            </a:r>
            <a:r>
              <a:rPr lang="zh-CN" altLang="en-US" sz="2400" dirty="0"/>
              <a:t>模块负责分配处理机和保护处理机现场，在进程间完成进程切换的工作</a:t>
            </a:r>
            <a:endParaRPr lang="en-US" altLang="zh-CN" sz="2400" dirty="0"/>
          </a:p>
          <a:p>
            <a:pPr marL="342900" indent="-342900" algn="just">
              <a:buFont typeface="Arial" panose="020B0604020202020204" pitchFamily="34" charset="0"/>
              <a:buChar char="•"/>
            </a:pPr>
            <a:r>
              <a:rPr lang="en-US" altLang="zh-CN" sz="2400" dirty="0">
                <a:solidFill>
                  <a:srgbClr val="1F05E3"/>
                </a:solidFill>
              </a:rPr>
              <a:t>return 0;</a:t>
            </a:r>
            <a:r>
              <a:rPr lang="zh-CN" altLang="en-US" sz="2400" b="1" dirty="0">
                <a:solidFill>
                  <a:srgbClr val="FF0000"/>
                </a:solidFill>
              </a:rPr>
              <a:t>结束用户进程的运行</a:t>
            </a:r>
            <a:r>
              <a:rPr lang="zh-CN" altLang="en-US" sz="2400" dirty="0"/>
              <a:t>。将控制权返回给操作系统。操作系统</a:t>
            </a:r>
            <a:r>
              <a:rPr lang="zh-CN" altLang="en-US" sz="2400" b="1" dirty="0">
                <a:solidFill>
                  <a:srgbClr val="FF0000"/>
                </a:solidFill>
              </a:rPr>
              <a:t>回收用户进程所占用的内存</a:t>
            </a:r>
            <a:r>
              <a:rPr lang="zh-CN" altLang="en-US" sz="2400" dirty="0"/>
              <a:t>等软硬件资源，进行结束处理。用户无需关心这些善后事宜</a:t>
            </a:r>
            <a:endParaRPr lang="en-US" altLang="zh-CN" sz="2400" dirty="0"/>
          </a:p>
        </p:txBody>
      </p:sp>
      <p:sp>
        <p:nvSpPr>
          <p:cNvPr id="2" name="矩形 1"/>
          <p:cNvSpPr/>
          <p:nvPr/>
        </p:nvSpPr>
        <p:spPr>
          <a:xfrm>
            <a:off x="-433064" y="5373216"/>
            <a:ext cx="9397552" cy="830997"/>
          </a:xfrm>
          <a:prstGeom prst="rect">
            <a:avLst/>
          </a:prstGeom>
        </p:spPr>
        <p:txBody>
          <a:bodyPr wrap="square">
            <a:spAutoFit/>
          </a:bodyPr>
          <a:lstStyle/>
          <a:p>
            <a:pPr marL="971550" lvl="1" indent="-514350">
              <a:spcBef>
                <a:spcPct val="20000"/>
              </a:spcBef>
              <a:buClr>
                <a:srgbClr val="FFFF00"/>
              </a:buClr>
              <a:buSzPct val="70000"/>
              <a:buFont typeface="Arial" panose="020B0604020202020204" pitchFamily="34" charset="0"/>
              <a:buChar char="•"/>
            </a:pPr>
            <a:r>
              <a:rPr kumimoji="1" lang="zh-CN" altLang="en-US" sz="2400" b="1" dirty="0">
                <a:solidFill>
                  <a:srgbClr val="1F05E3"/>
                </a:solidFill>
              </a:rPr>
              <a:t>处理机管理（处理机调度）、存储器管理（内存分配）、</a:t>
            </a:r>
            <a:r>
              <a:rPr kumimoji="1" lang="en-US" altLang="zh-CN" sz="2400" b="1" dirty="0">
                <a:solidFill>
                  <a:srgbClr val="1F05E3"/>
                </a:solidFill>
              </a:rPr>
              <a:t>I/O</a:t>
            </a:r>
            <a:r>
              <a:rPr kumimoji="1" lang="zh-CN" altLang="en-US" sz="2400" b="1" dirty="0">
                <a:solidFill>
                  <a:srgbClr val="1F05E3"/>
                </a:solidFill>
              </a:rPr>
              <a:t>设备管理（设备分配和处理）、 文件管理（文件存取）等</a:t>
            </a:r>
            <a:endParaRPr kumimoji="1" lang="zh-CN" altLang="en-US" sz="2400" b="1" dirty="0">
              <a:solidFill>
                <a:srgbClr val="1F05E3"/>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3"/>
          <p:cNvSpPr>
            <a:spLocks noGrp="1" noChangeArrowheads="1"/>
          </p:cNvSpPr>
          <p:nvPr>
            <p:ph type="body" idx="4294967295"/>
          </p:nvPr>
        </p:nvSpPr>
        <p:spPr>
          <a:xfrm>
            <a:off x="325831" y="1052736"/>
            <a:ext cx="8710665" cy="5328592"/>
          </a:xfrm>
        </p:spPr>
        <p:txBody>
          <a:bodyPr>
            <a:noAutofit/>
          </a:bodyPr>
          <a:lstStyle/>
          <a:p>
            <a:pPr marL="577850" indent="-577850">
              <a:lnSpc>
                <a:spcPct val="120000"/>
              </a:lnSpc>
              <a:buFont typeface="Wingdings" panose="05000000000000000000" pitchFamily="2" charset="2"/>
              <a:buNone/>
            </a:pPr>
            <a:r>
              <a:rPr lang="en-US" altLang="zh-CN" sz="2400" b="1" dirty="0" smtClean="0">
                <a:latin typeface="黑体" panose="02010609060101010101" pitchFamily="2" charset="-122"/>
                <a:ea typeface="黑体" panose="02010609060101010101" pitchFamily="2" charset="-122"/>
              </a:rPr>
              <a:t>3</a:t>
            </a:r>
            <a:r>
              <a:rPr lang="en-US" altLang="zh-CN" sz="2400" b="1" dirty="0">
                <a:latin typeface="黑体" panose="02010609060101010101" pitchFamily="2" charset="-122"/>
                <a:ea typeface="黑体" panose="02010609060101010101" pitchFamily="2" charset="-122"/>
              </a:rPr>
              <a:t>.</a:t>
            </a:r>
            <a:r>
              <a:rPr lang="zh-CN" altLang="en-US" sz="2400" b="1" dirty="0" smtClean="0">
                <a:latin typeface="黑体" panose="02010609060101010101" pitchFamily="2" charset="-122"/>
                <a:ea typeface="黑体" panose="02010609060101010101" pitchFamily="2" charset="-122"/>
              </a:rPr>
              <a:t>分层</a:t>
            </a:r>
            <a:r>
              <a:rPr lang="zh-CN" altLang="en-US" sz="2400" b="1" dirty="0">
                <a:latin typeface="黑体" panose="02010609060101010101" pitchFamily="2" charset="-122"/>
                <a:ea typeface="黑体" panose="02010609060101010101" pitchFamily="2" charset="-122"/>
              </a:rPr>
              <a:t>式操作系统</a:t>
            </a:r>
            <a:endParaRPr lang="zh-CN" altLang="en-US" sz="2400" b="1" dirty="0">
              <a:latin typeface="黑体" panose="02010609060101010101" pitchFamily="2" charset="-122"/>
              <a:ea typeface="黑体" panose="02010609060101010101" pitchFamily="2" charset="-122"/>
            </a:endParaRPr>
          </a:p>
          <a:p>
            <a:pPr marL="1035050" lvl="1" indent="-577850">
              <a:lnSpc>
                <a:spcPct val="120000"/>
              </a:lnSpc>
            </a:pPr>
            <a:r>
              <a:rPr lang="zh-CN" altLang="en-US" sz="2400" b="1" dirty="0">
                <a:latin typeface="黑体" panose="02010609060101010101" pitchFamily="2" charset="-122"/>
                <a:ea typeface="黑体" panose="02010609060101010101" pitchFamily="2" charset="-122"/>
              </a:rPr>
              <a:t>有序分层的基本概念</a:t>
            </a:r>
            <a:endParaRPr lang="zh-CN" altLang="en-US" sz="2400" b="1" dirty="0">
              <a:latin typeface="黑体" panose="02010609060101010101" pitchFamily="2" charset="-122"/>
              <a:ea typeface="黑体" panose="02010609060101010101" pitchFamily="2" charset="-122"/>
            </a:endParaRPr>
          </a:p>
          <a:p>
            <a:pPr marL="1409700" lvl="2" indent="-495300">
              <a:lnSpc>
                <a:spcPct val="120000"/>
              </a:lnSpc>
            </a:pPr>
            <a:r>
              <a:rPr lang="zh-CN" altLang="en-US" b="1" dirty="0">
                <a:latin typeface="黑体" panose="02010609060101010101" pitchFamily="2" charset="-122"/>
                <a:ea typeface="黑体" panose="02010609060101010101" pitchFamily="2" charset="-122"/>
              </a:rPr>
              <a:t>可简化设计的复杂度</a:t>
            </a:r>
            <a:endParaRPr lang="zh-CN" altLang="en-US" b="1" dirty="0">
              <a:latin typeface="黑体" panose="02010609060101010101" pitchFamily="2" charset="-122"/>
              <a:ea typeface="黑体" panose="02010609060101010101" pitchFamily="2" charset="-122"/>
            </a:endParaRPr>
          </a:p>
          <a:p>
            <a:pPr marL="1409700" lvl="2" indent="-495300">
              <a:lnSpc>
                <a:spcPct val="120000"/>
              </a:lnSpc>
            </a:pPr>
            <a:r>
              <a:rPr lang="zh-CN" altLang="en-US" b="1" dirty="0">
                <a:latin typeface="黑体" panose="02010609060101010101" pitchFamily="2" charset="-122"/>
                <a:ea typeface="黑体" panose="02010609060101010101" pitchFamily="2" charset="-122"/>
              </a:rPr>
              <a:t>下层为上层提供服务</a:t>
            </a:r>
            <a:endParaRPr lang="en-US" altLang="zh-CN" b="1" dirty="0">
              <a:latin typeface="黑体" panose="02010609060101010101" pitchFamily="2" charset="-122"/>
              <a:ea typeface="黑体" panose="02010609060101010101" pitchFamily="2" charset="-122"/>
            </a:endParaRPr>
          </a:p>
          <a:p>
            <a:pPr marL="1409700" lvl="2" indent="-495300">
              <a:lnSpc>
                <a:spcPct val="120000"/>
              </a:lnSpc>
            </a:pPr>
            <a:r>
              <a:rPr lang="zh-CN" altLang="en-US" b="1" dirty="0">
                <a:latin typeface="黑体" panose="02010609060101010101" pitchFamily="2" charset="-122"/>
                <a:ea typeface="黑体" panose="02010609060101010101" pitchFamily="2" charset="-122"/>
              </a:rPr>
              <a:t>每一层只与该层的上层和下层通信</a:t>
            </a:r>
            <a:endParaRPr lang="en-US" altLang="zh-CN" b="1" dirty="0">
              <a:latin typeface="黑体" panose="02010609060101010101" pitchFamily="2" charset="-122"/>
              <a:ea typeface="黑体" panose="02010609060101010101" pitchFamily="2" charset="-122"/>
            </a:endParaRPr>
          </a:p>
          <a:p>
            <a:pPr marL="1409700" lvl="2" indent="-495300">
              <a:lnSpc>
                <a:spcPct val="120000"/>
              </a:lnSpc>
            </a:pPr>
            <a:r>
              <a:rPr lang="zh-CN" altLang="en-US" b="1" dirty="0">
                <a:latin typeface="黑体" panose="02010609060101010101" pitchFamily="2" charset="-122"/>
                <a:ea typeface="黑体" panose="02010609060101010101" pitchFamily="2" charset="-122"/>
              </a:rPr>
              <a:t>层之间的通信通过预定义的固定接口</a:t>
            </a:r>
            <a:r>
              <a:rPr lang="zh-CN" altLang="en-US" b="1" dirty="0" smtClean="0">
                <a:latin typeface="黑体" panose="02010609060101010101" pitchFamily="2" charset="-122"/>
                <a:ea typeface="黑体" panose="02010609060101010101" pitchFamily="2" charset="-122"/>
              </a:rPr>
              <a:t>通信</a:t>
            </a:r>
            <a:endParaRPr lang="zh-CN" altLang="en-US" b="1" dirty="0">
              <a:latin typeface="黑体" panose="02010609060101010101" pitchFamily="2" charset="-122"/>
              <a:ea typeface="黑体" panose="02010609060101010101" pitchFamily="2" charset="-122"/>
            </a:endParaRPr>
          </a:p>
          <a:p>
            <a:pPr marL="1035050" lvl="1" indent="-577850">
              <a:lnSpc>
                <a:spcPct val="120000"/>
              </a:lnSpc>
            </a:pPr>
            <a:r>
              <a:rPr lang="zh-CN" altLang="en-US" sz="2400" b="1" dirty="0">
                <a:latin typeface="黑体" panose="02010609060101010101" pitchFamily="2" charset="-122"/>
                <a:ea typeface="黑体" panose="02010609060101010101" pitchFamily="2" charset="-122"/>
              </a:rPr>
              <a:t>层次的设置应考虑的因素</a:t>
            </a:r>
            <a:endParaRPr lang="zh-CN" altLang="en-US" sz="2400" b="1" dirty="0">
              <a:latin typeface="黑体" panose="02010609060101010101" pitchFamily="2" charset="-122"/>
              <a:ea typeface="黑体" panose="02010609060101010101" pitchFamily="2" charset="-122"/>
            </a:endParaRPr>
          </a:p>
          <a:p>
            <a:pPr marL="1409700" lvl="2" indent="-495300">
              <a:lnSpc>
                <a:spcPct val="120000"/>
              </a:lnSpc>
            </a:pPr>
            <a:r>
              <a:rPr lang="zh-CN" altLang="en-US" b="1" dirty="0">
                <a:latin typeface="黑体" panose="02010609060101010101" pitchFamily="2" charset="-122"/>
                <a:ea typeface="黑体" panose="02010609060101010101" pitchFamily="2" charset="-122"/>
              </a:rPr>
              <a:t>程序嵌套：各模块间嵌套关系复杂</a:t>
            </a:r>
            <a:endParaRPr lang="zh-CN" altLang="en-US" b="1" dirty="0">
              <a:latin typeface="黑体" panose="02010609060101010101" pitchFamily="2" charset="-122"/>
              <a:ea typeface="黑体" panose="02010609060101010101" pitchFamily="2" charset="-122"/>
            </a:endParaRPr>
          </a:p>
          <a:p>
            <a:pPr marL="1409700" lvl="2" indent="-495300">
              <a:lnSpc>
                <a:spcPct val="120000"/>
              </a:lnSpc>
            </a:pPr>
            <a:r>
              <a:rPr lang="zh-CN" altLang="en-US" b="1" dirty="0">
                <a:latin typeface="黑体" panose="02010609060101010101" pitchFamily="2" charset="-122"/>
                <a:ea typeface="黑体" panose="02010609060101010101" pitchFamily="2" charset="-122"/>
              </a:rPr>
              <a:t>运行频率：随层次的增高</a:t>
            </a:r>
            <a:r>
              <a:rPr lang="zh-CN" altLang="en-US" b="1" dirty="0" smtClean="0">
                <a:latin typeface="黑体" panose="02010609060101010101" pitchFamily="2" charset="-122"/>
                <a:ea typeface="黑体" panose="02010609060101010101" pitchFamily="2" charset="-122"/>
              </a:rPr>
              <a:t>，软件</a:t>
            </a:r>
            <a:r>
              <a:rPr lang="zh-CN" altLang="en-US" b="1" dirty="0">
                <a:latin typeface="黑体" panose="02010609060101010101" pitchFamily="2" charset="-122"/>
                <a:ea typeface="黑体" panose="02010609060101010101" pitchFamily="2" charset="-122"/>
              </a:rPr>
              <a:t>的运行</a:t>
            </a:r>
            <a:r>
              <a:rPr lang="zh-CN" altLang="en-US" b="1" dirty="0" smtClean="0">
                <a:latin typeface="黑体" panose="02010609060101010101" pitchFamily="2" charset="-122"/>
                <a:ea typeface="黑体" panose="02010609060101010101" pitchFamily="2" charset="-122"/>
              </a:rPr>
              <a:t>速度</a:t>
            </a:r>
            <a:r>
              <a:rPr lang="zh-CN" altLang="en-US" b="1" dirty="0">
                <a:latin typeface="黑体" panose="02010609060101010101" pitchFamily="2" charset="-122"/>
                <a:ea typeface="黑体" panose="02010609060101010101" pitchFamily="2" charset="-122"/>
              </a:rPr>
              <a:t>也</a:t>
            </a:r>
            <a:r>
              <a:rPr lang="zh-CN" altLang="en-US" b="1" dirty="0" smtClean="0">
                <a:latin typeface="黑体" panose="02010609060101010101" pitchFamily="2" charset="-122"/>
                <a:ea typeface="黑体" panose="02010609060101010101" pitchFamily="2" charset="-122"/>
              </a:rPr>
              <a:t>下降</a:t>
            </a:r>
            <a:endParaRPr lang="zh-CN" altLang="en-US" b="1" dirty="0">
              <a:latin typeface="黑体" panose="02010609060101010101" pitchFamily="2" charset="-122"/>
              <a:ea typeface="黑体" panose="02010609060101010101" pitchFamily="2" charset="-122"/>
            </a:endParaRPr>
          </a:p>
          <a:p>
            <a:pPr marL="1409700" lvl="2" indent="-495300">
              <a:lnSpc>
                <a:spcPct val="120000"/>
              </a:lnSpc>
            </a:pPr>
            <a:r>
              <a:rPr lang="zh-CN" altLang="en-US" b="1" dirty="0">
                <a:latin typeface="黑体" panose="02010609060101010101" pitchFamily="2" charset="-122"/>
                <a:ea typeface="黑体" panose="02010609060101010101" pitchFamily="2" charset="-122"/>
              </a:rPr>
              <a:t>公用模块：低层</a:t>
            </a:r>
            <a:endParaRPr lang="zh-CN" altLang="en-US" b="1" dirty="0">
              <a:latin typeface="黑体" panose="02010609060101010101" pitchFamily="2" charset="-122"/>
              <a:ea typeface="黑体" panose="02010609060101010101" pitchFamily="2" charset="-122"/>
            </a:endParaRPr>
          </a:p>
          <a:p>
            <a:pPr marL="1409700" lvl="2" indent="-495300">
              <a:lnSpc>
                <a:spcPct val="120000"/>
              </a:lnSpc>
            </a:pPr>
            <a:r>
              <a:rPr lang="zh-CN" altLang="en-US" b="1" dirty="0">
                <a:latin typeface="黑体" panose="02010609060101010101" pitchFamily="2" charset="-122"/>
                <a:ea typeface="黑体" panose="02010609060101010101" pitchFamily="2" charset="-122"/>
              </a:rPr>
              <a:t>用户接口：高层</a:t>
            </a:r>
            <a:endParaRPr lang="zh-CN" altLang="en-US" b="1" dirty="0">
              <a:latin typeface="黑体" panose="02010609060101010101" pitchFamily="2" charset="-122"/>
              <a:ea typeface="黑体" panose="02010609060101010101" pitchFamily="2" charset="-122"/>
            </a:endParaRPr>
          </a:p>
        </p:txBody>
      </p:sp>
      <p:sp>
        <p:nvSpPr>
          <p:cNvPr id="3" name="Rectangle 2"/>
          <p:cNvSpPr txBox="1">
            <a:spLocks noChangeArrowheads="1"/>
          </p:cNvSpPr>
          <p:nvPr/>
        </p:nvSpPr>
        <p:spPr bwMode="auto">
          <a:xfrm>
            <a:off x="325831" y="359445"/>
            <a:ext cx="5580112" cy="549275"/>
          </a:xfrm>
          <a:prstGeom prst="rect">
            <a:avLst/>
          </a:prstGeom>
          <a:noFill/>
          <a:ln w="9525">
            <a:noFill/>
            <a:miter lim="800000"/>
          </a:ln>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533400" indent="-533400" algn="l" fontAlgn="base">
              <a:spcAft>
                <a:spcPct val="0"/>
              </a:spcAft>
            </a:pPr>
            <a:r>
              <a:rPr lang="en-US" altLang="zh-CN" sz="3200" b="1" dirty="0">
                <a:solidFill>
                  <a:srgbClr val="1F05E3"/>
                </a:solidFill>
                <a:latin typeface="黑体" panose="02010609060101010101" pitchFamily="2" charset="-122"/>
                <a:ea typeface="黑体" panose="02010609060101010101" pitchFamily="2" charset="-122"/>
                <a:cs typeface="+mn-cs"/>
              </a:rPr>
              <a:t>1.5.1  </a:t>
            </a:r>
            <a:r>
              <a:rPr lang="zh-CN" altLang="en-US" sz="3200" b="1" dirty="0">
                <a:solidFill>
                  <a:srgbClr val="1F05E3"/>
                </a:solidFill>
                <a:latin typeface="黑体" panose="02010609060101010101" pitchFamily="2" charset="-122"/>
                <a:ea typeface="黑体" panose="02010609060101010101" pitchFamily="2" charset="-122"/>
                <a:cs typeface="+mn-cs"/>
              </a:rPr>
              <a:t>传统的操作系统结构</a:t>
            </a:r>
            <a:endParaRPr lang="zh-CN" altLang="en-US" sz="3200" b="1" dirty="0">
              <a:solidFill>
                <a:srgbClr val="1F05E3"/>
              </a:solidFill>
              <a:latin typeface="黑体" panose="02010609060101010101" pitchFamily="2" charset="-122"/>
              <a:ea typeface="黑体" panose="02010609060101010101" pitchFamily="2" charset="-122"/>
              <a:cs typeface="+mn-cs"/>
            </a:endParaRPr>
          </a:p>
        </p:txBody>
      </p:sp>
      <p:sp>
        <p:nvSpPr>
          <p:cNvPr id="4"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Text Box 3"/>
          <p:cNvSpPr txBox="1">
            <a:spLocks noChangeArrowheads="1"/>
          </p:cNvSpPr>
          <p:nvPr/>
        </p:nvSpPr>
        <p:spPr bwMode="auto">
          <a:xfrm>
            <a:off x="477838" y="1235075"/>
            <a:ext cx="7821612" cy="955675"/>
          </a:xfrm>
          <a:prstGeom prst="rect">
            <a:avLst/>
          </a:prstGeom>
          <a:noFill/>
          <a:ln w="9525">
            <a:solidFill>
              <a:srgbClr val="0000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kumimoji="1" lang="zh-CN" altLang="en-US" sz="2800" b="1" dirty="0">
                <a:latin typeface="黑体" panose="02010609060101010101" pitchFamily="2" charset="-122"/>
                <a:ea typeface="黑体" panose="02010609060101010101" pitchFamily="2" charset="-122"/>
              </a:rPr>
              <a:t>微内核技术</a:t>
            </a:r>
            <a:r>
              <a:rPr kumimoji="1" lang="en-US" altLang="zh-CN" sz="2800" b="1" dirty="0">
                <a:latin typeface="黑体" panose="02010609060101010101" pitchFamily="2" charset="-122"/>
                <a:ea typeface="黑体" panose="02010609060101010101" pitchFamily="2" charset="-122"/>
              </a:rPr>
              <a:t>——</a:t>
            </a:r>
            <a:r>
              <a:rPr kumimoji="1" lang="zh-CN" altLang="en-US" sz="2800" b="1" dirty="0">
                <a:latin typeface="黑体" panose="02010609060101010101" pitchFamily="2" charset="-122"/>
                <a:ea typeface="黑体" panose="02010609060101010101" pitchFamily="2" charset="-122"/>
              </a:rPr>
              <a:t>是指精心设计的、能实现现代</a:t>
            </a:r>
            <a:r>
              <a:rPr kumimoji="1" lang="en-US" altLang="zh-CN" sz="2800" b="1" dirty="0">
                <a:latin typeface="黑体" panose="02010609060101010101" pitchFamily="2" charset="-122"/>
                <a:ea typeface="黑体" panose="02010609060101010101" pitchFamily="2" charset="-122"/>
              </a:rPr>
              <a:t>OS</a:t>
            </a:r>
            <a:r>
              <a:rPr kumimoji="1" lang="zh-CN" altLang="en-US" sz="2800" b="1" dirty="0">
                <a:latin typeface="黑体" panose="02010609060101010101" pitchFamily="2" charset="-122"/>
                <a:ea typeface="黑体" panose="02010609060101010101" pitchFamily="2" charset="-122"/>
              </a:rPr>
              <a:t>核心功能的小型内核。 </a:t>
            </a:r>
            <a:endParaRPr kumimoji="1" lang="zh-CN" altLang="en-US" sz="2800" b="1" dirty="0">
              <a:latin typeface="黑体" panose="02010609060101010101" pitchFamily="2" charset="-122"/>
              <a:ea typeface="黑体" panose="02010609060101010101" pitchFamily="2" charset="-122"/>
            </a:endParaRPr>
          </a:p>
        </p:txBody>
      </p:sp>
      <p:sp>
        <p:nvSpPr>
          <p:cNvPr id="59396" name="Text Box 4"/>
          <p:cNvSpPr txBox="1">
            <a:spLocks noChangeArrowheads="1"/>
          </p:cNvSpPr>
          <p:nvPr/>
        </p:nvSpPr>
        <p:spPr bwMode="auto">
          <a:xfrm>
            <a:off x="1295400" y="2714625"/>
            <a:ext cx="7027863"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kumimoji="1" lang="en-US" altLang="zh-CN" sz="2800" b="1" dirty="0">
                <a:latin typeface="黑体" panose="02010609060101010101" pitchFamily="2" charset="-122"/>
                <a:ea typeface="黑体" panose="02010609060101010101" pitchFamily="2" charset="-122"/>
              </a:rPr>
              <a:t>OS</a:t>
            </a:r>
            <a:r>
              <a:rPr kumimoji="1" lang="zh-CN" altLang="en-US" sz="2800" b="1">
                <a:latin typeface="黑体" panose="02010609060101010101" pitchFamily="2" charset="-122"/>
                <a:ea typeface="黑体" panose="02010609060101010101" pitchFamily="2" charset="-122"/>
              </a:rPr>
              <a:t>变得庞大</a:t>
            </a:r>
            <a:r>
              <a:rPr kumimoji="1" lang="zh-CN" altLang="en-US" sz="2800" b="1" dirty="0">
                <a:latin typeface="黑体" panose="02010609060101010101" pitchFamily="2" charset="-122"/>
                <a:ea typeface="黑体" panose="02010609060101010101" pitchFamily="2" charset="-122"/>
              </a:rPr>
              <a:t>，使对</a:t>
            </a:r>
            <a:r>
              <a:rPr kumimoji="1" lang="en-US" altLang="zh-CN" sz="2800" b="1" dirty="0">
                <a:latin typeface="黑体" panose="02010609060101010101" pitchFamily="2" charset="-122"/>
                <a:ea typeface="黑体" panose="02010609060101010101" pitchFamily="2" charset="-122"/>
              </a:rPr>
              <a:t>OS</a:t>
            </a:r>
            <a:r>
              <a:rPr kumimoji="1" lang="zh-CN" altLang="en-US" sz="2800" b="1" dirty="0">
                <a:latin typeface="黑体" panose="02010609060101010101" pitchFamily="2" charset="-122"/>
                <a:ea typeface="黑体" panose="02010609060101010101" pitchFamily="2" charset="-122"/>
              </a:rPr>
              <a:t>的开发、维护和移植变得十分困难。尽可能减少内核态中功能可能是更好的做法。因为内核中的错误很难处理，一旦内核态中出错误会拖累整个系统</a:t>
            </a:r>
            <a:endParaRPr kumimoji="1" lang="zh-CN" altLang="en-US" sz="2800" b="1" dirty="0">
              <a:latin typeface="黑体" panose="02010609060101010101" pitchFamily="2" charset="-122"/>
              <a:ea typeface="黑体" panose="02010609060101010101" pitchFamily="2" charset="-122"/>
            </a:endParaRPr>
          </a:p>
        </p:txBody>
      </p:sp>
      <p:sp>
        <p:nvSpPr>
          <p:cNvPr id="59397" name="Text Box 5"/>
          <p:cNvSpPr txBox="1">
            <a:spLocks noChangeArrowheads="1"/>
          </p:cNvSpPr>
          <p:nvPr/>
        </p:nvSpPr>
        <p:spPr bwMode="auto">
          <a:xfrm>
            <a:off x="528042" y="2822054"/>
            <a:ext cx="615553" cy="1543050"/>
          </a:xfrm>
          <a:prstGeom prst="rect">
            <a:avLst/>
          </a:prstGeom>
          <a:noFill/>
          <a:ln w="9525">
            <a:solidFill>
              <a:srgbClr val="0000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nchor="ctr">
            <a:spAutoFit/>
          </a:bodyPr>
          <a:lstStyle/>
          <a:p>
            <a:r>
              <a:rPr kumimoji="1" lang="zh-CN" altLang="en-US" sz="2800" b="1">
                <a:solidFill>
                  <a:srgbClr val="0000FF"/>
                </a:solidFill>
                <a:latin typeface="黑体" panose="02010609060101010101" pitchFamily="2" charset="-122"/>
                <a:ea typeface="黑体" panose="02010609060101010101" pitchFamily="2" charset="-122"/>
              </a:rPr>
              <a:t>产生背景</a:t>
            </a:r>
            <a:endParaRPr kumimoji="1" lang="zh-CN" altLang="en-US" sz="2800" b="1">
              <a:solidFill>
                <a:srgbClr val="0000FF"/>
              </a:solidFill>
              <a:latin typeface="黑体" panose="02010609060101010101" pitchFamily="2" charset="-122"/>
              <a:ea typeface="黑体" panose="02010609060101010101" pitchFamily="2" charset="-122"/>
            </a:endParaRPr>
          </a:p>
        </p:txBody>
      </p:sp>
      <p:sp>
        <p:nvSpPr>
          <p:cNvPr id="9" name="Rectangle 2"/>
          <p:cNvSpPr txBox="1">
            <a:spLocks noChangeArrowheads="1"/>
          </p:cNvSpPr>
          <p:nvPr/>
        </p:nvSpPr>
        <p:spPr bwMode="auto">
          <a:xfrm>
            <a:off x="325831" y="359445"/>
            <a:ext cx="5580112" cy="549275"/>
          </a:xfrm>
          <a:prstGeom prst="rect">
            <a:avLst/>
          </a:prstGeom>
          <a:noFill/>
          <a:ln w="9525">
            <a:noFill/>
            <a:miter lim="800000"/>
          </a:ln>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533400" indent="-533400" algn="l" fontAlgn="base">
              <a:spcAft>
                <a:spcPct val="0"/>
              </a:spcAft>
            </a:pPr>
            <a:r>
              <a:rPr lang="en-US" altLang="zh-CN" sz="3200" b="1" dirty="0">
                <a:solidFill>
                  <a:srgbClr val="1F05E3"/>
                </a:solidFill>
                <a:latin typeface="黑体" panose="02010609060101010101" pitchFamily="2" charset="-122"/>
                <a:ea typeface="黑体" panose="02010609060101010101" pitchFamily="2" charset="-122"/>
                <a:cs typeface="+mn-cs"/>
              </a:rPr>
              <a:t>1.5.2  </a:t>
            </a:r>
            <a:r>
              <a:rPr lang="zh-CN" altLang="en-US" sz="3200" b="1" dirty="0">
                <a:solidFill>
                  <a:srgbClr val="1F05E3"/>
                </a:solidFill>
                <a:latin typeface="黑体" panose="02010609060101010101" pitchFamily="2" charset="-122"/>
                <a:ea typeface="黑体" panose="02010609060101010101" pitchFamily="2" charset="-122"/>
                <a:cs typeface="+mn-cs"/>
              </a:rPr>
              <a:t>微内核操作系统结构</a:t>
            </a:r>
            <a:endParaRPr lang="zh-CN" altLang="en-US" sz="3200" b="1" dirty="0">
              <a:solidFill>
                <a:srgbClr val="1F05E3"/>
              </a:solidFill>
              <a:latin typeface="黑体" panose="02010609060101010101" pitchFamily="2" charset="-122"/>
              <a:ea typeface="黑体" panose="02010609060101010101" pitchFamily="2" charset="-122"/>
              <a:cs typeface="+mn-cs"/>
            </a:endParaRPr>
          </a:p>
        </p:txBody>
      </p:sp>
      <p:sp>
        <p:nvSpPr>
          <p:cNvPr id="10"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
        <p:nvSpPr>
          <p:cNvPr id="2" name="灯片编号占位符 1"/>
          <p:cNvSpPr>
            <a:spLocks noGrp="1"/>
          </p:cNvSpPr>
          <p:nvPr>
            <p:ph type="sldNum" sz="quarter" idx="12"/>
          </p:nvPr>
        </p:nvSpPr>
        <p:spPr/>
        <p:txBody>
          <a:bodyPr/>
          <a:lstStyle/>
          <a:p>
            <a:fld id="{F2D93308-FF69-47C8-8CF3-AE4E5672E2B3}" type="slidenum">
              <a:rPr lang="zh-CN" altLang="en-US" smtClean="0"/>
            </a:fld>
            <a:endParaRPr lang="zh-CN" altLang="en-US"/>
          </a:p>
        </p:txBody>
      </p:sp>
      <p:sp>
        <p:nvSpPr>
          <p:cNvPr id="3" name="矩形 2"/>
          <p:cNvSpPr/>
          <p:nvPr/>
        </p:nvSpPr>
        <p:spPr>
          <a:xfrm>
            <a:off x="528042" y="5085184"/>
            <a:ext cx="7771408" cy="954107"/>
          </a:xfrm>
          <a:prstGeom prst="rect">
            <a:avLst/>
          </a:prstGeom>
          <a:noFill/>
          <a:ln w="9525">
            <a:solidFill>
              <a:srgbClr val="00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kumimoji="1" lang="zh-CN" altLang="en-US" sz="2800" b="1" dirty="0">
                <a:latin typeface="黑体" panose="02010609060101010101" pitchFamily="2" charset="-122"/>
                <a:ea typeface="黑体" panose="02010609060101010101" pitchFamily="2" charset="-122"/>
              </a:rPr>
              <a:t>为了减少</a:t>
            </a:r>
            <a:r>
              <a:rPr kumimoji="1" lang="en-US" altLang="zh-CN" sz="2800" b="1" dirty="0">
                <a:latin typeface="黑体" panose="02010609060101010101" pitchFamily="2" charset="-122"/>
                <a:ea typeface="黑体" panose="02010609060101010101" pitchFamily="2" charset="-122"/>
              </a:rPr>
              <a:t>OS</a:t>
            </a:r>
            <a:r>
              <a:rPr kumimoji="1" lang="zh-CN" altLang="en-US" sz="2800" b="1" dirty="0">
                <a:latin typeface="黑体" panose="02010609060101010101" pitchFamily="2" charset="-122"/>
                <a:ea typeface="黑体" panose="02010609060101010101" pitchFamily="2" charset="-122"/>
              </a:rPr>
              <a:t>的复杂性，增加</a:t>
            </a:r>
            <a:r>
              <a:rPr kumimoji="1" lang="en-US" altLang="zh-CN" sz="2800" b="1" dirty="0">
                <a:latin typeface="黑体" panose="02010609060101010101" pitchFamily="2" charset="-122"/>
                <a:ea typeface="黑体" panose="02010609060101010101" pitchFamily="2" charset="-122"/>
              </a:rPr>
              <a:t>OS</a:t>
            </a:r>
            <a:r>
              <a:rPr kumimoji="1" lang="zh-CN" altLang="en-US" sz="2800" b="1" dirty="0">
                <a:latin typeface="黑体" panose="02010609060101010101" pitchFamily="2" charset="-122"/>
                <a:ea typeface="黑体" panose="02010609060101010101" pitchFamily="2" charset="-122"/>
              </a:rPr>
              <a:t>的可扩展性和可维护性而产生了微内核技术。 </a:t>
            </a:r>
            <a:endParaRPr kumimoji="1" lang="zh-CN" altLang="en-US" sz="2800" b="1" dirty="0">
              <a:latin typeface="黑体" panose="02010609060101010101" pitchFamily="2" charset="-122"/>
              <a:ea typeface="黑体" panose="02010609060101010101" pitchFamily="2" charset="-122"/>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Text Box 3"/>
          <p:cNvSpPr txBox="1">
            <a:spLocks noChangeArrowheads="1"/>
          </p:cNvSpPr>
          <p:nvPr/>
        </p:nvSpPr>
        <p:spPr bwMode="auto">
          <a:xfrm>
            <a:off x="573088" y="1018784"/>
            <a:ext cx="80137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800" b="1" dirty="0">
                <a:solidFill>
                  <a:srgbClr val="000066"/>
                </a:solidFill>
                <a:latin typeface="黑体" panose="02010609060101010101" pitchFamily="2" charset="-122"/>
                <a:ea typeface="黑体" panose="02010609060101010101" pitchFamily="2" charset="-122"/>
              </a:rPr>
              <a:t>1</a:t>
            </a:r>
            <a:r>
              <a:rPr kumimoji="1" lang="zh-CN" altLang="en-US" sz="2800" b="1" dirty="0">
                <a:solidFill>
                  <a:srgbClr val="000066"/>
                </a:solidFill>
                <a:latin typeface="黑体" panose="02010609060101010101" pitchFamily="2" charset="-122"/>
                <a:ea typeface="黑体" panose="02010609060101010101" pitchFamily="2" charset="-122"/>
              </a:rPr>
              <a:t>）足够小的内核</a:t>
            </a:r>
            <a:endParaRPr kumimoji="1" lang="zh-CN" altLang="en-US" sz="2800" b="1" dirty="0">
              <a:solidFill>
                <a:srgbClr val="000066"/>
              </a:solidFill>
              <a:latin typeface="黑体" panose="02010609060101010101" pitchFamily="2" charset="-122"/>
              <a:ea typeface="黑体" panose="02010609060101010101" pitchFamily="2" charset="-122"/>
            </a:endParaRPr>
          </a:p>
        </p:txBody>
      </p:sp>
      <p:sp>
        <p:nvSpPr>
          <p:cNvPr id="60420" name="Text Box 4"/>
          <p:cNvSpPr txBox="1">
            <a:spLocks noChangeArrowheads="1"/>
          </p:cNvSpPr>
          <p:nvPr/>
        </p:nvSpPr>
        <p:spPr bwMode="auto">
          <a:xfrm>
            <a:off x="631825" y="1556792"/>
            <a:ext cx="7821613" cy="707886"/>
          </a:xfrm>
          <a:prstGeom prst="rect">
            <a:avLst/>
          </a:prstGeom>
          <a:noFill/>
          <a:ln w="9525">
            <a:solidFill>
              <a:srgbClr val="0000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kumimoji="1" lang="zh-CN" altLang="en-US" sz="2000" b="1" dirty="0">
                <a:latin typeface="黑体" panose="02010609060101010101" pitchFamily="2" charset="-122"/>
                <a:ea typeface="黑体" panose="02010609060101010101" pitchFamily="2" charset="-122"/>
              </a:rPr>
              <a:t>只有一个模块 </a:t>
            </a:r>
            <a:r>
              <a:rPr kumimoji="1" lang="en-US" altLang="zh-CN" sz="2000" b="1" dirty="0">
                <a:latin typeface="黑体" panose="02010609060101010101" pitchFamily="2" charset="-122"/>
                <a:ea typeface="黑体" panose="02010609060101010101" pitchFamily="2" charset="-122"/>
              </a:rPr>
              <a:t>--- </a:t>
            </a:r>
            <a:r>
              <a:rPr kumimoji="1" lang="zh-CN" altLang="en-US" sz="2000" b="1" dirty="0">
                <a:latin typeface="黑体" panose="02010609060101010101" pitchFamily="2" charset="-122"/>
                <a:ea typeface="黑体" panose="02010609060101010101" pitchFamily="2" charset="-122"/>
              </a:rPr>
              <a:t>微内核 </a:t>
            </a:r>
            <a:r>
              <a:rPr kumimoji="1" lang="en-US" altLang="zh-CN" sz="2000" b="1" dirty="0">
                <a:latin typeface="黑体" panose="02010609060101010101" pitchFamily="2" charset="-122"/>
                <a:ea typeface="黑体" panose="02010609060101010101" pitchFamily="2" charset="-122"/>
              </a:rPr>
              <a:t>--- </a:t>
            </a:r>
            <a:r>
              <a:rPr kumimoji="1" lang="zh-CN" altLang="en-US" sz="2000" b="1" dirty="0">
                <a:latin typeface="黑体" panose="02010609060101010101" pitchFamily="2" charset="-122"/>
                <a:ea typeface="黑体" panose="02010609060101010101" pitchFamily="2" charset="-122"/>
              </a:rPr>
              <a:t>运行在内核态，其余模块可以作为普通用户进程运行</a:t>
            </a:r>
            <a:endParaRPr kumimoji="1" lang="zh-CN" altLang="en-US" sz="2000" b="1" dirty="0">
              <a:latin typeface="黑体" panose="02010609060101010101" pitchFamily="2" charset="-122"/>
              <a:ea typeface="黑体" panose="02010609060101010101" pitchFamily="2" charset="-122"/>
            </a:endParaRPr>
          </a:p>
        </p:txBody>
      </p:sp>
      <p:sp>
        <p:nvSpPr>
          <p:cNvPr id="60421" name="Text Box 5"/>
          <p:cNvSpPr txBox="1">
            <a:spLocks noChangeArrowheads="1"/>
          </p:cNvSpPr>
          <p:nvPr/>
        </p:nvSpPr>
        <p:spPr bwMode="auto">
          <a:xfrm>
            <a:off x="557213" y="2564904"/>
            <a:ext cx="79359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800" b="1" dirty="0">
                <a:solidFill>
                  <a:srgbClr val="000066"/>
                </a:solidFill>
                <a:latin typeface="黑体" panose="02010609060101010101" pitchFamily="2" charset="-122"/>
                <a:ea typeface="黑体" panose="02010609060101010101" pitchFamily="2" charset="-122"/>
              </a:rPr>
              <a:t>2</a:t>
            </a:r>
            <a:r>
              <a:rPr kumimoji="1" lang="zh-CN" altLang="en-US" sz="2800" b="1" dirty="0">
                <a:solidFill>
                  <a:srgbClr val="000066"/>
                </a:solidFill>
                <a:latin typeface="黑体" panose="02010609060101010101" pitchFamily="2" charset="-122"/>
                <a:ea typeface="黑体" panose="02010609060101010101" pitchFamily="2" charset="-122"/>
              </a:rPr>
              <a:t>）基于客户</a:t>
            </a:r>
            <a:r>
              <a:rPr kumimoji="1" lang="en-US" altLang="zh-CN" sz="2800" b="1" dirty="0">
                <a:solidFill>
                  <a:srgbClr val="000066"/>
                </a:solidFill>
                <a:latin typeface="黑体" panose="02010609060101010101" pitchFamily="2" charset="-122"/>
                <a:ea typeface="黑体" panose="02010609060101010101" pitchFamily="2" charset="-122"/>
              </a:rPr>
              <a:t>/</a:t>
            </a:r>
            <a:r>
              <a:rPr kumimoji="1" lang="zh-CN" altLang="en-US" sz="2800" b="1" dirty="0">
                <a:solidFill>
                  <a:srgbClr val="000066"/>
                </a:solidFill>
                <a:latin typeface="黑体" panose="02010609060101010101" pitchFamily="2" charset="-122"/>
                <a:ea typeface="黑体" panose="02010609060101010101" pitchFamily="2" charset="-122"/>
              </a:rPr>
              <a:t>服务器模式</a:t>
            </a:r>
            <a:endParaRPr kumimoji="1" lang="zh-CN" altLang="en-US" sz="2800" b="1" dirty="0">
              <a:solidFill>
                <a:srgbClr val="000066"/>
              </a:solidFill>
              <a:latin typeface="黑体" panose="02010609060101010101" pitchFamily="2" charset="-122"/>
              <a:ea typeface="黑体" panose="02010609060101010101" pitchFamily="2" charset="-122"/>
            </a:endParaRPr>
          </a:p>
        </p:txBody>
      </p:sp>
      <p:sp>
        <p:nvSpPr>
          <p:cNvPr id="60422" name="Text Box 6"/>
          <p:cNvSpPr txBox="1">
            <a:spLocks noChangeArrowheads="1"/>
          </p:cNvSpPr>
          <p:nvPr/>
        </p:nvSpPr>
        <p:spPr bwMode="auto">
          <a:xfrm>
            <a:off x="557213" y="3081154"/>
            <a:ext cx="782796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000" b="1" dirty="0">
                <a:latin typeface="黑体" panose="02010609060101010101" pitchFamily="2" charset="-122"/>
                <a:ea typeface="黑体" panose="02010609060101010101" pitchFamily="2" charset="-122"/>
              </a:rPr>
              <a:t>把</a:t>
            </a:r>
            <a:r>
              <a:rPr kumimoji="1" lang="en-US" altLang="zh-CN" sz="2000" b="1" dirty="0">
                <a:latin typeface="黑体" panose="02010609060101010101" pitchFamily="2" charset="-122"/>
                <a:ea typeface="黑体" panose="02010609060101010101" pitchFamily="2" charset="-122"/>
              </a:rPr>
              <a:t>OS</a:t>
            </a:r>
            <a:r>
              <a:rPr kumimoji="1" lang="zh-CN" altLang="en-US" sz="2000" b="1" dirty="0">
                <a:latin typeface="黑体" panose="02010609060101010101" pitchFamily="2" charset="-122"/>
                <a:ea typeface="黑体" panose="02010609060101010101" pitchFamily="2" charset="-122"/>
              </a:rPr>
              <a:t>的最基本部分放在内核中，把</a:t>
            </a:r>
            <a:r>
              <a:rPr kumimoji="1" lang="en-US" altLang="zh-CN" sz="2000" b="1" dirty="0">
                <a:latin typeface="黑体" panose="02010609060101010101" pitchFamily="2" charset="-122"/>
                <a:ea typeface="黑体" panose="02010609060101010101" pitchFamily="2" charset="-122"/>
              </a:rPr>
              <a:t>OS</a:t>
            </a:r>
            <a:r>
              <a:rPr kumimoji="1" lang="zh-CN" altLang="en-US" sz="2000" b="1" dirty="0">
                <a:latin typeface="黑体" panose="02010609060101010101" pitchFamily="2" charset="-122"/>
                <a:ea typeface="黑体" panose="02010609060101010101" pitchFamily="2" charset="-122"/>
              </a:rPr>
              <a:t>的绝大部分功能放在内核外面的一组服务器</a:t>
            </a:r>
            <a:r>
              <a:rPr kumimoji="1" lang="en-US" altLang="zh-CN" sz="2000" b="1" dirty="0">
                <a:latin typeface="黑体" panose="02010609060101010101" pitchFamily="2" charset="-122"/>
                <a:ea typeface="黑体" panose="02010609060101010101" pitchFamily="2" charset="-122"/>
              </a:rPr>
              <a:t>(</a:t>
            </a:r>
            <a:r>
              <a:rPr kumimoji="1" lang="zh-CN" altLang="en-US" sz="2000" b="1" dirty="0">
                <a:latin typeface="黑体" panose="02010609060101010101" pitchFamily="2" charset="-122"/>
                <a:ea typeface="黑体" panose="02010609060101010101" pitchFamily="2" charset="-122"/>
              </a:rPr>
              <a:t>进程</a:t>
            </a:r>
            <a:r>
              <a:rPr kumimoji="1" lang="en-US" altLang="zh-CN" sz="2000" b="1" dirty="0">
                <a:latin typeface="黑体" panose="02010609060101010101" pitchFamily="2" charset="-122"/>
                <a:ea typeface="黑体" panose="02010609060101010101" pitchFamily="2" charset="-122"/>
              </a:rPr>
              <a:t>)</a:t>
            </a:r>
            <a:r>
              <a:rPr kumimoji="1" lang="zh-CN" altLang="en-US" sz="2000" b="1" dirty="0">
                <a:latin typeface="黑体" panose="02010609060101010101" pitchFamily="2" charset="-122"/>
                <a:ea typeface="黑体" panose="02010609060101010101" pitchFamily="2" charset="-122"/>
              </a:rPr>
              <a:t>中实现。</a:t>
            </a:r>
            <a:endParaRPr kumimoji="1" lang="zh-CN" altLang="en-US" sz="2000" b="1" dirty="0">
              <a:latin typeface="黑体" panose="02010609060101010101" pitchFamily="2" charset="-122"/>
              <a:ea typeface="黑体" panose="02010609060101010101" pitchFamily="2" charset="-122"/>
            </a:endParaRPr>
          </a:p>
        </p:txBody>
      </p:sp>
      <p:sp>
        <p:nvSpPr>
          <p:cNvPr id="10" name="Rectangle 2"/>
          <p:cNvSpPr txBox="1">
            <a:spLocks noChangeArrowheads="1"/>
          </p:cNvSpPr>
          <p:nvPr/>
        </p:nvSpPr>
        <p:spPr bwMode="auto">
          <a:xfrm>
            <a:off x="325831" y="359445"/>
            <a:ext cx="5580112" cy="549275"/>
          </a:xfrm>
          <a:prstGeom prst="rect">
            <a:avLst/>
          </a:prstGeom>
          <a:noFill/>
          <a:ln w="9525">
            <a:noFill/>
            <a:miter lim="800000"/>
          </a:ln>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533400" indent="-533400" algn="l" fontAlgn="base">
              <a:spcAft>
                <a:spcPct val="0"/>
              </a:spcAft>
            </a:pPr>
            <a:r>
              <a:rPr lang="en-US" altLang="zh-CN" sz="3200" b="1" dirty="0">
                <a:solidFill>
                  <a:srgbClr val="1F05E3"/>
                </a:solidFill>
                <a:latin typeface="黑体" panose="02010609060101010101" pitchFamily="2" charset="-122"/>
                <a:ea typeface="黑体" panose="02010609060101010101" pitchFamily="2" charset="-122"/>
                <a:cs typeface="+mn-cs"/>
              </a:rPr>
              <a:t>1.5.2  </a:t>
            </a:r>
            <a:r>
              <a:rPr lang="zh-CN" altLang="en-US" sz="3200" b="1" dirty="0">
                <a:solidFill>
                  <a:srgbClr val="1F05E3"/>
                </a:solidFill>
                <a:latin typeface="黑体" panose="02010609060101010101" pitchFamily="2" charset="-122"/>
                <a:ea typeface="黑体" panose="02010609060101010101" pitchFamily="2" charset="-122"/>
                <a:cs typeface="+mn-cs"/>
              </a:rPr>
              <a:t>微内核操作系统结构</a:t>
            </a:r>
            <a:endParaRPr lang="zh-CN" altLang="en-US" sz="3200" b="1" dirty="0">
              <a:solidFill>
                <a:srgbClr val="1F05E3"/>
              </a:solidFill>
              <a:latin typeface="黑体" panose="02010609060101010101" pitchFamily="2" charset="-122"/>
              <a:ea typeface="黑体" panose="02010609060101010101" pitchFamily="2" charset="-122"/>
              <a:cs typeface="+mn-cs"/>
            </a:endParaRPr>
          </a:p>
        </p:txBody>
      </p:sp>
      <p:sp>
        <p:nvSpPr>
          <p:cNvPr id="11"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
        <p:nvSpPr>
          <p:cNvPr id="2" name="灯片编号占位符 1"/>
          <p:cNvSpPr>
            <a:spLocks noGrp="1"/>
          </p:cNvSpPr>
          <p:nvPr>
            <p:ph type="sldNum" sz="quarter" idx="12"/>
          </p:nvPr>
        </p:nvSpPr>
        <p:spPr/>
        <p:txBody>
          <a:bodyPr/>
          <a:lstStyle/>
          <a:p>
            <a:fld id="{F2D93308-FF69-47C8-8CF3-AE4E5672E2B3}" type="slidenum">
              <a:rPr lang="zh-CN" altLang="en-US" smtClean="0"/>
            </a:fld>
            <a:endParaRPr lang="zh-CN" altLang="en-US"/>
          </a:p>
        </p:txBody>
      </p:sp>
      <p:sp>
        <p:nvSpPr>
          <p:cNvPr id="9" name="Rectangle 3"/>
          <p:cNvSpPr>
            <a:spLocks noChangeArrowheads="1"/>
          </p:cNvSpPr>
          <p:nvPr/>
        </p:nvSpPr>
        <p:spPr bwMode="auto">
          <a:xfrm>
            <a:off x="666005" y="4039642"/>
            <a:ext cx="1296987" cy="720725"/>
          </a:xfrm>
          <a:prstGeom prst="rect">
            <a:avLst/>
          </a:prstGeom>
          <a:solidFill>
            <a:schemeClr val="accent1">
              <a:lumMod val="20000"/>
              <a:lumOff val="80000"/>
            </a:schemeClr>
          </a:solidFill>
          <a:ln w="9525">
            <a:solidFill>
              <a:schemeClr val="tx1"/>
            </a:solidFill>
            <a:miter lim="800000"/>
          </a:ln>
          <a:effectLst/>
        </p:spPr>
        <p:txBody>
          <a:bodyPr wrap="none" anchor="ctr"/>
          <a:lstStyle/>
          <a:p>
            <a:pPr algn="ctr"/>
            <a:r>
              <a:rPr lang="zh-CN" altLang="en-US" b="1"/>
              <a:t>客户进程</a:t>
            </a:r>
            <a:endParaRPr lang="zh-CN" altLang="en-US" b="1"/>
          </a:p>
        </p:txBody>
      </p:sp>
      <p:sp>
        <p:nvSpPr>
          <p:cNvPr id="12" name="Rectangle 4"/>
          <p:cNvSpPr>
            <a:spLocks noChangeArrowheads="1"/>
          </p:cNvSpPr>
          <p:nvPr/>
        </p:nvSpPr>
        <p:spPr bwMode="auto">
          <a:xfrm>
            <a:off x="1962992" y="4039642"/>
            <a:ext cx="1296988" cy="720725"/>
          </a:xfrm>
          <a:prstGeom prst="rect">
            <a:avLst/>
          </a:prstGeom>
          <a:solidFill>
            <a:schemeClr val="accent1">
              <a:lumMod val="20000"/>
              <a:lumOff val="80000"/>
            </a:schemeClr>
          </a:solidFill>
          <a:ln w="9525">
            <a:solidFill>
              <a:schemeClr val="tx1"/>
            </a:solidFill>
            <a:miter lim="800000"/>
          </a:ln>
          <a:effectLst/>
        </p:spPr>
        <p:txBody>
          <a:bodyPr wrap="none" anchor="ctr"/>
          <a:lstStyle/>
          <a:p>
            <a:pPr algn="ctr"/>
            <a:r>
              <a:rPr lang="zh-CN" altLang="en-US" b="1"/>
              <a:t>进程服务器</a:t>
            </a:r>
            <a:endParaRPr lang="zh-CN" altLang="en-US" b="1"/>
          </a:p>
        </p:txBody>
      </p:sp>
      <p:sp>
        <p:nvSpPr>
          <p:cNvPr id="13" name="Rectangle 5"/>
          <p:cNvSpPr>
            <a:spLocks noChangeArrowheads="1"/>
          </p:cNvSpPr>
          <p:nvPr/>
        </p:nvSpPr>
        <p:spPr bwMode="auto">
          <a:xfrm>
            <a:off x="3258392" y="4039642"/>
            <a:ext cx="1296988" cy="720725"/>
          </a:xfrm>
          <a:prstGeom prst="rect">
            <a:avLst/>
          </a:prstGeom>
          <a:solidFill>
            <a:schemeClr val="accent1">
              <a:lumMod val="20000"/>
              <a:lumOff val="80000"/>
            </a:schemeClr>
          </a:solidFill>
          <a:ln w="9525">
            <a:solidFill>
              <a:schemeClr val="tx1"/>
            </a:solidFill>
            <a:miter lim="800000"/>
          </a:ln>
          <a:effectLst/>
        </p:spPr>
        <p:txBody>
          <a:bodyPr wrap="none" anchor="ctr"/>
          <a:lstStyle/>
          <a:p>
            <a:pPr algn="ctr"/>
            <a:r>
              <a:rPr lang="zh-CN" altLang="en-US" b="1"/>
              <a:t>终端服务器</a:t>
            </a:r>
            <a:endParaRPr lang="zh-CN" altLang="en-US" b="1"/>
          </a:p>
        </p:txBody>
      </p:sp>
      <p:sp>
        <p:nvSpPr>
          <p:cNvPr id="14" name="Rectangle 6"/>
          <p:cNvSpPr>
            <a:spLocks noChangeArrowheads="1"/>
          </p:cNvSpPr>
          <p:nvPr/>
        </p:nvSpPr>
        <p:spPr bwMode="auto">
          <a:xfrm>
            <a:off x="5347542" y="4039642"/>
            <a:ext cx="1296988" cy="720725"/>
          </a:xfrm>
          <a:prstGeom prst="rect">
            <a:avLst/>
          </a:prstGeom>
          <a:solidFill>
            <a:schemeClr val="accent1">
              <a:lumMod val="20000"/>
              <a:lumOff val="80000"/>
            </a:schemeClr>
          </a:solidFill>
          <a:ln w="9525">
            <a:solidFill>
              <a:schemeClr val="tx1"/>
            </a:solidFill>
            <a:miter lim="800000"/>
          </a:ln>
          <a:effectLst/>
        </p:spPr>
        <p:txBody>
          <a:bodyPr wrap="none" anchor="ctr"/>
          <a:lstStyle/>
          <a:p>
            <a:pPr algn="ctr"/>
            <a:r>
              <a:rPr lang="zh-CN" altLang="en-US" b="1"/>
              <a:t>文件服务器</a:t>
            </a:r>
            <a:endParaRPr lang="zh-CN" altLang="en-US" b="1"/>
          </a:p>
        </p:txBody>
      </p:sp>
      <p:sp>
        <p:nvSpPr>
          <p:cNvPr id="15" name="Rectangle 7"/>
          <p:cNvSpPr>
            <a:spLocks noChangeArrowheads="1"/>
          </p:cNvSpPr>
          <p:nvPr/>
        </p:nvSpPr>
        <p:spPr bwMode="auto">
          <a:xfrm>
            <a:off x="6642942" y="4039642"/>
            <a:ext cx="1296988" cy="720725"/>
          </a:xfrm>
          <a:prstGeom prst="rect">
            <a:avLst/>
          </a:prstGeom>
          <a:solidFill>
            <a:schemeClr val="accent1">
              <a:lumMod val="20000"/>
              <a:lumOff val="80000"/>
            </a:schemeClr>
          </a:solidFill>
          <a:ln w="9525">
            <a:solidFill>
              <a:schemeClr val="tx1"/>
            </a:solidFill>
            <a:miter lim="800000"/>
          </a:ln>
          <a:effectLst/>
        </p:spPr>
        <p:txBody>
          <a:bodyPr wrap="none" anchor="ctr"/>
          <a:lstStyle/>
          <a:p>
            <a:pPr algn="ctr"/>
            <a:r>
              <a:rPr lang="zh-CN" altLang="en-US" b="1"/>
              <a:t>存储服务器</a:t>
            </a:r>
            <a:endParaRPr lang="zh-CN" altLang="en-US" b="1"/>
          </a:p>
        </p:txBody>
      </p:sp>
      <p:sp>
        <p:nvSpPr>
          <p:cNvPr id="16" name="Rectangle 8"/>
          <p:cNvSpPr>
            <a:spLocks noChangeArrowheads="1"/>
          </p:cNvSpPr>
          <p:nvPr/>
        </p:nvSpPr>
        <p:spPr bwMode="auto">
          <a:xfrm>
            <a:off x="4555380" y="4039642"/>
            <a:ext cx="792162" cy="720725"/>
          </a:xfrm>
          <a:prstGeom prst="rect">
            <a:avLst/>
          </a:prstGeom>
          <a:solidFill>
            <a:schemeClr val="accent1">
              <a:lumMod val="20000"/>
              <a:lumOff val="80000"/>
            </a:schemeClr>
          </a:solidFill>
          <a:ln w="9525">
            <a:solidFill>
              <a:schemeClr val="tx1"/>
            </a:solidFill>
            <a:miter lim="800000"/>
          </a:ln>
          <a:effectLst/>
        </p:spPr>
        <p:txBody>
          <a:bodyPr wrap="none" anchor="ctr"/>
          <a:lstStyle/>
          <a:p>
            <a:endParaRPr lang="zh-CN" altLang="en-US"/>
          </a:p>
        </p:txBody>
      </p:sp>
      <p:sp>
        <p:nvSpPr>
          <p:cNvPr id="17" name="Line 9"/>
          <p:cNvSpPr>
            <a:spLocks noChangeShapeType="1"/>
          </p:cNvSpPr>
          <p:nvPr/>
        </p:nvSpPr>
        <p:spPr bwMode="auto">
          <a:xfrm>
            <a:off x="4771280" y="4400004"/>
            <a:ext cx="358775" cy="0"/>
          </a:xfrm>
          <a:prstGeom prst="line">
            <a:avLst/>
          </a:prstGeom>
          <a:noFill/>
          <a:ln w="38100">
            <a:solidFill>
              <a:schemeClr val="tx1"/>
            </a:solidFill>
            <a:prstDash val="sysDot"/>
            <a:miter lim="800000"/>
          </a:ln>
          <a:effectLst/>
        </p:spPr>
        <p:txBody>
          <a:bodyPr wrap="none"/>
          <a:lstStyle/>
          <a:p>
            <a:endParaRPr lang="zh-CN" altLang="en-US"/>
          </a:p>
        </p:txBody>
      </p:sp>
      <p:sp>
        <p:nvSpPr>
          <p:cNvPr id="18" name="Rectangle 10"/>
          <p:cNvSpPr>
            <a:spLocks noChangeArrowheads="1"/>
          </p:cNvSpPr>
          <p:nvPr/>
        </p:nvSpPr>
        <p:spPr bwMode="auto">
          <a:xfrm>
            <a:off x="666006" y="4904829"/>
            <a:ext cx="7270750" cy="719138"/>
          </a:xfrm>
          <a:prstGeom prst="rect">
            <a:avLst/>
          </a:prstGeom>
          <a:solidFill>
            <a:schemeClr val="accent1">
              <a:lumMod val="20000"/>
              <a:lumOff val="80000"/>
            </a:schemeClr>
          </a:solidFill>
          <a:ln w="9525">
            <a:solidFill>
              <a:schemeClr val="tx1"/>
            </a:solidFill>
            <a:miter lim="800000"/>
          </a:ln>
          <a:effectLst/>
        </p:spPr>
        <p:txBody>
          <a:bodyPr wrap="none" anchor="ctr"/>
          <a:lstStyle/>
          <a:p>
            <a:pPr algn="ctr"/>
            <a:r>
              <a:rPr lang="zh-CN" altLang="en-US" b="1" dirty="0"/>
              <a:t>核心</a:t>
            </a:r>
            <a:endParaRPr lang="zh-CN" altLang="en-US" b="1" dirty="0"/>
          </a:p>
        </p:txBody>
      </p:sp>
      <p:sp>
        <p:nvSpPr>
          <p:cNvPr id="19" name="Line 11"/>
          <p:cNvSpPr>
            <a:spLocks noChangeShapeType="1"/>
          </p:cNvSpPr>
          <p:nvPr/>
        </p:nvSpPr>
        <p:spPr bwMode="auto">
          <a:xfrm>
            <a:off x="1313705" y="5047704"/>
            <a:ext cx="4608512" cy="0"/>
          </a:xfrm>
          <a:prstGeom prst="line">
            <a:avLst/>
          </a:prstGeom>
          <a:noFill/>
          <a:ln w="9525">
            <a:solidFill>
              <a:schemeClr val="tx1"/>
            </a:solidFill>
            <a:miter lim="800000"/>
          </a:ln>
          <a:effectLst/>
        </p:spPr>
        <p:txBody>
          <a:bodyPr wrap="none"/>
          <a:lstStyle/>
          <a:p>
            <a:endParaRPr lang="zh-CN" altLang="en-US"/>
          </a:p>
        </p:txBody>
      </p:sp>
      <p:sp>
        <p:nvSpPr>
          <p:cNvPr id="20" name="Line 12"/>
          <p:cNvSpPr>
            <a:spLocks noChangeShapeType="1"/>
          </p:cNvSpPr>
          <p:nvPr/>
        </p:nvSpPr>
        <p:spPr bwMode="auto">
          <a:xfrm flipV="1">
            <a:off x="5922217" y="4760367"/>
            <a:ext cx="0" cy="287337"/>
          </a:xfrm>
          <a:prstGeom prst="line">
            <a:avLst/>
          </a:prstGeom>
          <a:noFill/>
          <a:ln w="9525">
            <a:solidFill>
              <a:schemeClr val="tx1"/>
            </a:solidFill>
            <a:miter lim="800000"/>
            <a:tailEnd type="triangle" w="med" len="med"/>
          </a:ln>
          <a:effectLst/>
        </p:spPr>
        <p:txBody>
          <a:bodyPr wrap="none"/>
          <a:lstStyle/>
          <a:p>
            <a:endParaRPr lang="zh-CN" altLang="en-US"/>
          </a:p>
        </p:txBody>
      </p:sp>
      <p:sp>
        <p:nvSpPr>
          <p:cNvPr id="21" name="Line 13"/>
          <p:cNvSpPr>
            <a:spLocks noChangeShapeType="1"/>
          </p:cNvSpPr>
          <p:nvPr/>
        </p:nvSpPr>
        <p:spPr bwMode="auto">
          <a:xfrm>
            <a:off x="1313705" y="4760367"/>
            <a:ext cx="0" cy="287337"/>
          </a:xfrm>
          <a:prstGeom prst="line">
            <a:avLst/>
          </a:prstGeom>
          <a:noFill/>
          <a:ln w="9525">
            <a:solidFill>
              <a:schemeClr val="tx1"/>
            </a:solidFill>
            <a:miter lim="800000"/>
          </a:ln>
          <a:effectLst/>
        </p:spPr>
        <p:txBody>
          <a:bodyPr wrap="none"/>
          <a:lstStyle/>
          <a:p>
            <a:endParaRPr lang="zh-CN" altLang="en-US"/>
          </a:p>
        </p:txBody>
      </p:sp>
      <p:sp>
        <p:nvSpPr>
          <p:cNvPr id="22" name="Text Box 14"/>
          <p:cNvSpPr txBox="1">
            <a:spLocks noChangeArrowheads="1"/>
          </p:cNvSpPr>
          <p:nvPr/>
        </p:nvSpPr>
        <p:spPr bwMode="auto">
          <a:xfrm>
            <a:off x="934292" y="5164385"/>
            <a:ext cx="1098550" cy="366713"/>
          </a:xfrm>
          <a:prstGeom prst="rect">
            <a:avLst/>
          </a:prstGeom>
          <a:solidFill>
            <a:schemeClr val="accent1">
              <a:lumMod val="20000"/>
              <a:lumOff val="80000"/>
            </a:schemeClr>
          </a:solidFill>
          <a:ln w="9525">
            <a:noFill/>
            <a:miter lim="800000"/>
          </a:ln>
          <a:effectLst/>
        </p:spPr>
        <p:txBody>
          <a:bodyPr>
            <a:spAutoFit/>
          </a:bodyPr>
          <a:lstStyle/>
          <a:p>
            <a:r>
              <a:rPr lang="zh-CN" altLang="en-US" b="1" dirty="0"/>
              <a:t>请求</a:t>
            </a:r>
            <a:endParaRPr lang="zh-CN" altLang="en-US" b="1" dirty="0"/>
          </a:p>
        </p:txBody>
      </p:sp>
      <p:sp>
        <p:nvSpPr>
          <p:cNvPr id="23" name="Text Box 15"/>
          <p:cNvSpPr txBox="1">
            <a:spLocks noChangeArrowheads="1"/>
          </p:cNvSpPr>
          <p:nvPr/>
        </p:nvSpPr>
        <p:spPr bwMode="auto">
          <a:xfrm>
            <a:off x="5922217" y="5164384"/>
            <a:ext cx="1008062" cy="366713"/>
          </a:xfrm>
          <a:prstGeom prst="rect">
            <a:avLst/>
          </a:prstGeom>
          <a:solidFill>
            <a:schemeClr val="accent1">
              <a:lumMod val="20000"/>
              <a:lumOff val="80000"/>
            </a:schemeClr>
          </a:solidFill>
          <a:ln w="9525">
            <a:noFill/>
            <a:miter lim="800000"/>
          </a:ln>
          <a:effectLst/>
        </p:spPr>
        <p:txBody>
          <a:bodyPr>
            <a:spAutoFit/>
          </a:bodyPr>
          <a:lstStyle/>
          <a:p>
            <a:r>
              <a:rPr lang="zh-CN" altLang="en-US" b="1" dirty="0"/>
              <a:t>回答</a:t>
            </a:r>
            <a:endParaRPr lang="zh-CN" altLang="en-US" b="1" dirty="0"/>
          </a:p>
        </p:txBody>
      </p:sp>
      <p:sp>
        <p:nvSpPr>
          <p:cNvPr id="24" name="Text Box 16"/>
          <p:cNvSpPr txBox="1">
            <a:spLocks noChangeArrowheads="1"/>
          </p:cNvSpPr>
          <p:nvPr/>
        </p:nvSpPr>
        <p:spPr bwMode="auto">
          <a:xfrm>
            <a:off x="2971055" y="5768429"/>
            <a:ext cx="3311525" cy="396875"/>
          </a:xfrm>
          <a:prstGeom prst="rect">
            <a:avLst/>
          </a:prstGeom>
          <a:noFill/>
          <a:ln w="9525">
            <a:noFill/>
            <a:miter lim="800000"/>
          </a:ln>
          <a:effectLst/>
        </p:spPr>
        <p:txBody>
          <a:bodyPr>
            <a:spAutoFit/>
          </a:bodyPr>
          <a:lstStyle/>
          <a:p>
            <a:pPr algn="ctr"/>
            <a:r>
              <a:rPr lang="en-US" altLang="zh-CN" sz="2000" b="1">
                <a:latin typeface="黑体" panose="02010609060101010101" pitchFamily="2" charset="-122"/>
                <a:ea typeface="黑体" panose="02010609060101010101" pitchFamily="2" charset="-122"/>
              </a:rPr>
              <a:t>C/S</a:t>
            </a:r>
            <a:r>
              <a:rPr lang="zh-CN" altLang="en-US" sz="2000" b="1">
                <a:latin typeface="黑体" panose="02010609060101010101" pitchFamily="2" charset="-122"/>
                <a:ea typeface="黑体" panose="02010609060101010101" pitchFamily="2" charset="-122"/>
              </a:rPr>
              <a:t>服务器模式</a:t>
            </a:r>
            <a:endParaRPr lang="zh-CN" altLang="en-US" sz="2000" b="1">
              <a:latin typeface="黑体" panose="02010609060101010101" pitchFamily="2" charset="-122"/>
              <a:ea typeface="黑体" panose="02010609060101010101" pitchFamily="2" charset="-122"/>
            </a:endParaRPr>
          </a:p>
        </p:txBody>
      </p:sp>
      <p:sp>
        <p:nvSpPr>
          <p:cNvPr id="3" name="矩形 2"/>
          <p:cNvSpPr/>
          <p:nvPr/>
        </p:nvSpPr>
        <p:spPr>
          <a:xfrm>
            <a:off x="8000508" y="4215338"/>
            <a:ext cx="1107996" cy="369332"/>
          </a:xfrm>
          <a:prstGeom prst="rect">
            <a:avLst/>
          </a:prstGeom>
        </p:spPr>
        <p:txBody>
          <a:bodyPr wrap="none">
            <a:spAutoFit/>
          </a:bodyPr>
          <a:lstStyle/>
          <a:p>
            <a:r>
              <a:rPr lang="zh-CN" altLang="en-US" dirty="0"/>
              <a:t>用户方式</a:t>
            </a:r>
            <a:endParaRPr lang="zh-CN" altLang="en-US" dirty="0"/>
          </a:p>
        </p:txBody>
      </p:sp>
      <p:sp>
        <p:nvSpPr>
          <p:cNvPr id="25" name="矩形 24"/>
          <p:cNvSpPr/>
          <p:nvPr/>
        </p:nvSpPr>
        <p:spPr>
          <a:xfrm>
            <a:off x="8000508" y="5079732"/>
            <a:ext cx="1107996" cy="369332"/>
          </a:xfrm>
          <a:prstGeom prst="rect">
            <a:avLst/>
          </a:prstGeom>
        </p:spPr>
        <p:txBody>
          <a:bodyPr wrap="none">
            <a:spAutoFit/>
          </a:bodyPr>
          <a:lstStyle/>
          <a:p>
            <a:r>
              <a:rPr lang="zh-CN" altLang="en-US" dirty="0"/>
              <a:t>核心方式</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
                                            <p:bg/>
                                          </p:spTgt>
                                        </p:tgtEl>
                                        <p:attrNameLst>
                                          <p:attrName>style.visibility</p:attrName>
                                        </p:attrNameLst>
                                      </p:cBhvr>
                                      <p:to>
                                        <p:strVal val="visible"/>
                                      </p:to>
                                    </p:set>
                                    <p:animEffect transition="in" filter="dissolve">
                                      <p:cBhvr>
                                        <p:cTn id="7" dur="500"/>
                                        <p:tgtEl>
                                          <p:spTgt spid="9">
                                            <p:bg/>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dissolve">
                                      <p:cBhvr>
                                        <p:cTn id="11" dur="500"/>
                                        <p:tgtEl>
                                          <p:spTgt spid="9">
                                            <p:txEl>
                                              <p:pRg st="0" end="0"/>
                                            </p:txEl>
                                          </p:spTgt>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12">
                                            <p:bg/>
                                          </p:spTgt>
                                        </p:tgtEl>
                                        <p:attrNameLst>
                                          <p:attrName>style.visibility</p:attrName>
                                        </p:attrNameLst>
                                      </p:cBhvr>
                                      <p:to>
                                        <p:strVal val="visible"/>
                                      </p:to>
                                    </p:set>
                                    <p:animEffect transition="in" filter="dissolve">
                                      <p:cBhvr>
                                        <p:cTn id="15" dur="500"/>
                                        <p:tgtEl>
                                          <p:spTgt spid="12">
                                            <p:bg/>
                                          </p:spTgt>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animEffect transition="in" filter="dissolve">
                                      <p:cBhvr>
                                        <p:cTn id="19" dur="500"/>
                                        <p:tgtEl>
                                          <p:spTgt spid="12">
                                            <p:txEl>
                                              <p:pRg st="0" end="0"/>
                                            </p:txEl>
                                          </p:spTgt>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13">
                                            <p:bg/>
                                          </p:spTgt>
                                        </p:tgtEl>
                                        <p:attrNameLst>
                                          <p:attrName>style.visibility</p:attrName>
                                        </p:attrNameLst>
                                      </p:cBhvr>
                                      <p:to>
                                        <p:strVal val="visible"/>
                                      </p:to>
                                    </p:set>
                                    <p:animEffect transition="in" filter="dissolve">
                                      <p:cBhvr>
                                        <p:cTn id="23" dur="500"/>
                                        <p:tgtEl>
                                          <p:spTgt spid="13">
                                            <p:bg/>
                                          </p:spTgt>
                                        </p:tgtEl>
                                      </p:cBhvr>
                                    </p:animEffect>
                                  </p:childTnLst>
                                </p:cTn>
                              </p:par>
                            </p:childTnLst>
                          </p:cTn>
                        </p:par>
                        <p:par>
                          <p:cTn id="24" fill="hold">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dissolve">
                                      <p:cBhvr>
                                        <p:cTn id="27" dur="500"/>
                                        <p:tgtEl>
                                          <p:spTgt spid="13">
                                            <p:txEl>
                                              <p:pRg st="0" end="0"/>
                                            </p:txEl>
                                          </p:spTgt>
                                        </p:tgtEl>
                                      </p:cBhvr>
                                    </p:animEffect>
                                  </p:childTnLst>
                                </p:cTn>
                              </p:par>
                            </p:childTnLst>
                          </p:cTn>
                        </p:par>
                        <p:par>
                          <p:cTn id="28" fill="hold">
                            <p:stCondLst>
                              <p:cond delay="3000"/>
                            </p:stCondLst>
                            <p:childTnLst>
                              <p:par>
                                <p:cTn id="29" presetID="9"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dissolve">
                                      <p:cBhvr>
                                        <p:cTn id="31" dur="500"/>
                                        <p:tgtEl>
                                          <p:spTgt spid="16"/>
                                        </p:tgtEl>
                                      </p:cBhvr>
                                    </p:animEffect>
                                  </p:childTnLst>
                                </p:cTn>
                              </p:par>
                            </p:childTnLst>
                          </p:cTn>
                        </p:par>
                        <p:par>
                          <p:cTn id="32" fill="hold">
                            <p:stCondLst>
                              <p:cond delay="3500"/>
                            </p:stCondLst>
                            <p:childTnLst>
                              <p:par>
                                <p:cTn id="33" presetID="9" presetClass="entr" presetSubtype="0"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dissolve">
                                      <p:cBhvr>
                                        <p:cTn id="35" dur="500"/>
                                        <p:tgtEl>
                                          <p:spTgt spid="17"/>
                                        </p:tgtEl>
                                      </p:cBhvr>
                                    </p:animEffect>
                                  </p:childTnLst>
                                </p:cTn>
                              </p:par>
                            </p:childTnLst>
                          </p:cTn>
                        </p:par>
                        <p:par>
                          <p:cTn id="36" fill="hold">
                            <p:stCondLst>
                              <p:cond delay="4000"/>
                            </p:stCondLst>
                            <p:childTnLst>
                              <p:par>
                                <p:cTn id="37" presetID="9" presetClass="entr" presetSubtype="0" fill="hold" grpId="0" nodeType="afterEffect">
                                  <p:stCondLst>
                                    <p:cond delay="0"/>
                                  </p:stCondLst>
                                  <p:childTnLst>
                                    <p:set>
                                      <p:cBhvr>
                                        <p:cTn id="38" dur="1" fill="hold">
                                          <p:stCondLst>
                                            <p:cond delay="0"/>
                                          </p:stCondLst>
                                        </p:cTn>
                                        <p:tgtEl>
                                          <p:spTgt spid="14">
                                            <p:bg/>
                                          </p:spTgt>
                                        </p:tgtEl>
                                        <p:attrNameLst>
                                          <p:attrName>style.visibility</p:attrName>
                                        </p:attrNameLst>
                                      </p:cBhvr>
                                      <p:to>
                                        <p:strVal val="visible"/>
                                      </p:to>
                                    </p:set>
                                    <p:animEffect transition="in" filter="dissolve">
                                      <p:cBhvr>
                                        <p:cTn id="39" dur="500"/>
                                        <p:tgtEl>
                                          <p:spTgt spid="14">
                                            <p:bg/>
                                          </p:spTgt>
                                        </p:tgtEl>
                                      </p:cBhvr>
                                    </p:animEffect>
                                  </p:childTnLst>
                                </p:cTn>
                              </p:par>
                            </p:childTnLst>
                          </p:cTn>
                        </p:par>
                        <p:par>
                          <p:cTn id="40" fill="hold">
                            <p:stCondLst>
                              <p:cond delay="4500"/>
                            </p:stCondLst>
                            <p:childTnLst>
                              <p:par>
                                <p:cTn id="41" presetID="9" presetClass="entr" presetSubtype="0" fill="hold" grpId="0" nodeType="afterEffect">
                                  <p:stCondLst>
                                    <p:cond delay="0"/>
                                  </p:stCondLst>
                                  <p:childTnLst>
                                    <p:set>
                                      <p:cBhvr>
                                        <p:cTn id="42" dur="1" fill="hold">
                                          <p:stCondLst>
                                            <p:cond delay="0"/>
                                          </p:stCondLst>
                                        </p:cTn>
                                        <p:tgtEl>
                                          <p:spTgt spid="14">
                                            <p:txEl>
                                              <p:pRg st="0" end="0"/>
                                            </p:txEl>
                                          </p:spTgt>
                                        </p:tgtEl>
                                        <p:attrNameLst>
                                          <p:attrName>style.visibility</p:attrName>
                                        </p:attrNameLst>
                                      </p:cBhvr>
                                      <p:to>
                                        <p:strVal val="visible"/>
                                      </p:to>
                                    </p:set>
                                    <p:animEffect transition="in" filter="dissolve">
                                      <p:cBhvr>
                                        <p:cTn id="43" dur="500"/>
                                        <p:tgtEl>
                                          <p:spTgt spid="14">
                                            <p:txEl>
                                              <p:pRg st="0" end="0"/>
                                            </p:txEl>
                                          </p:spTgt>
                                        </p:tgtEl>
                                      </p:cBhvr>
                                    </p:animEffect>
                                  </p:childTnLst>
                                </p:cTn>
                              </p:par>
                            </p:childTnLst>
                          </p:cTn>
                        </p:par>
                        <p:par>
                          <p:cTn id="44" fill="hold">
                            <p:stCondLst>
                              <p:cond delay="5000"/>
                            </p:stCondLst>
                            <p:childTnLst>
                              <p:par>
                                <p:cTn id="45" presetID="9" presetClass="entr" presetSubtype="0" fill="hold" grpId="0" nodeType="afterEffect">
                                  <p:stCondLst>
                                    <p:cond delay="0"/>
                                  </p:stCondLst>
                                  <p:childTnLst>
                                    <p:set>
                                      <p:cBhvr>
                                        <p:cTn id="46" dur="1" fill="hold">
                                          <p:stCondLst>
                                            <p:cond delay="0"/>
                                          </p:stCondLst>
                                        </p:cTn>
                                        <p:tgtEl>
                                          <p:spTgt spid="15">
                                            <p:bg/>
                                          </p:spTgt>
                                        </p:tgtEl>
                                        <p:attrNameLst>
                                          <p:attrName>style.visibility</p:attrName>
                                        </p:attrNameLst>
                                      </p:cBhvr>
                                      <p:to>
                                        <p:strVal val="visible"/>
                                      </p:to>
                                    </p:set>
                                    <p:animEffect transition="in" filter="dissolve">
                                      <p:cBhvr>
                                        <p:cTn id="47" dur="500"/>
                                        <p:tgtEl>
                                          <p:spTgt spid="15">
                                            <p:bg/>
                                          </p:spTgt>
                                        </p:tgtEl>
                                      </p:cBhvr>
                                    </p:animEffect>
                                  </p:childTnLst>
                                </p:cTn>
                              </p:par>
                            </p:childTnLst>
                          </p:cTn>
                        </p:par>
                        <p:par>
                          <p:cTn id="48" fill="hold">
                            <p:stCondLst>
                              <p:cond delay="5500"/>
                            </p:stCondLst>
                            <p:childTnLst>
                              <p:par>
                                <p:cTn id="49" presetID="9" presetClass="entr" presetSubtype="0" fill="hold" grpId="0" nodeType="afterEffect">
                                  <p:stCondLst>
                                    <p:cond delay="0"/>
                                  </p:stCondLst>
                                  <p:childTnLst>
                                    <p:set>
                                      <p:cBhvr>
                                        <p:cTn id="50" dur="1" fill="hold">
                                          <p:stCondLst>
                                            <p:cond delay="0"/>
                                          </p:stCondLst>
                                        </p:cTn>
                                        <p:tgtEl>
                                          <p:spTgt spid="15">
                                            <p:txEl>
                                              <p:pRg st="0" end="0"/>
                                            </p:txEl>
                                          </p:spTgt>
                                        </p:tgtEl>
                                        <p:attrNameLst>
                                          <p:attrName>style.visibility</p:attrName>
                                        </p:attrNameLst>
                                      </p:cBhvr>
                                      <p:to>
                                        <p:strVal val="visible"/>
                                      </p:to>
                                    </p:set>
                                    <p:animEffect transition="in" filter="dissolve">
                                      <p:cBhvr>
                                        <p:cTn id="51" dur="500"/>
                                        <p:tgtEl>
                                          <p:spTgt spid="15">
                                            <p:txEl>
                                              <p:pRg st="0" end="0"/>
                                            </p:txEl>
                                          </p:spTgt>
                                        </p:tgtEl>
                                      </p:cBhvr>
                                    </p:animEffect>
                                  </p:childTnLst>
                                </p:cTn>
                              </p:par>
                            </p:childTnLst>
                          </p:cTn>
                        </p:par>
                        <p:par>
                          <p:cTn id="52" fill="hold">
                            <p:stCondLst>
                              <p:cond delay="6000"/>
                            </p:stCondLst>
                            <p:childTnLst>
                              <p:par>
                                <p:cTn id="53" presetID="9" presetClass="entr" presetSubtype="0" fill="hold" grpId="0" nodeType="afterEffect">
                                  <p:stCondLst>
                                    <p:cond delay="0"/>
                                  </p:stCondLst>
                                  <p:childTnLst>
                                    <p:set>
                                      <p:cBhvr>
                                        <p:cTn id="54" dur="1" fill="hold">
                                          <p:stCondLst>
                                            <p:cond delay="0"/>
                                          </p:stCondLst>
                                        </p:cTn>
                                        <p:tgtEl>
                                          <p:spTgt spid="18">
                                            <p:bg/>
                                          </p:spTgt>
                                        </p:tgtEl>
                                        <p:attrNameLst>
                                          <p:attrName>style.visibility</p:attrName>
                                        </p:attrNameLst>
                                      </p:cBhvr>
                                      <p:to>
                                        <p:strVal val="visible"/>
                                      </p:to>
                                    </p:set>
                                    <p:animEffect transition="in" filter="dissolve">
                                      <p:cBhvr>
                                        <p:cTn id="55" dur="500"/>
                                        <p:tgtEl>
                                          <p:spTgt spid="18">
                                            <p:bg/>
                                          </p:spTgt>
                                        </p:tgtEl>
                                      </p:cBhvr>
                                    </p:animEffect>
                                  </p:childTnLst>
                                </p:cTn>
                              </p:par>
                            </p:childTnLst>
                          </p:cTn>
                        </p:par>
                        <p:par>
                          <p:cTn id="56" fill="hold">
                            <p:stCondLst>
                              <p:cond delay="6500"/>
                            </p:stCondLst>
                            <p:childTnLst>
                              <p:par>
                                <p:cTn id="57" presetID="9" presetClass="entr" presetSubtype="0" fill="hold" grpId="0" nodeType="afterEffect">
                                  <p:stCondLst>
                                    <p:cond delay="0"/>
                                  </p:stCondLst>
                                  <p:childTnLst>
                                    <p:set>
                                      <p:cBhvr>
                                        <p:cTn id="58" dur="1" fill="hold">
                                          <p:stCondLst>
                                            <p:cond delay="0"/>
                                          </p:stCondLst>
                                        </p:cTn>
                                        <p:tgtEl>
                                          <p:spTgt spid="18">
                                            <p:txEl>
                                              <p:pRg st="0" end="0"/>
                                            </p:txEl>
                                          </p:spTgt>
                                        </p:tgtEl>
                                        <p:attrNameLst>
                                          <p:attrName>style.visibility</p:attrName>
                                        </p:attrNameLst>
                                      </p:cBhvr>
                                      <p:to>
                                        <p:strVal val="visible"/>
                                      </p:to>
                                    </p:set>
                                    <p:animEffect transition="in" filter="dissolve">
                                      <p:cBhvr>
                                        <p:cTn id="59" dur="500"/>
                                        <p:tgtEl>
                                          <p:spTgt spid="18">
                                            <p:txEl>
                                              <p:pRg st="0" end="0"/>
                                            </p:txEl>
                                          </p:spTgt>
                                        </p:tgtEl>
                                      </p:cBhvr>
                                    </p:animEffect>
                                  </p:childTnLst>
                                </p:cTn>
                              </p:par>
                            </p:childTnLst>
                          </p:cTn>
                        </p:par>
                        <p:par>
                          <p:cTn id="60" fill="hold">
                            <p:stCondLst>
                              <p:cond delay="7000"/>
                            </p:stCondLst>
                            <p:childTnLst>
                              <p:par>
                                <p:cTn id="61" presetID="9" presetClass="entr" presetSubtype="0" fill="hold" grpId="0" nodeType="after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dissolve">
                                      <p:cBhvr>
                                        <p:cTn id="63" dur="500"/>
                                        <p:tgtEl>
                                          <p:spTgt spid="21"/>
                                        </p:tgtEl>
                                      </p:cBhvr>
                                    </p:animEffect>
                                  </p:childTnLst>
                                </p:cTn>
                              </p:par>
                            </p:childTnLst>
                          </p:cTn>
                        </p:par>
                        <p:par>
                          <p:cTn id="64" fill="hold">
                            <p:stCondLst>
                              <p:cond delay="7500"/>
                            </p:stCondLst>
                            <p:childTnLst>
                              <p:par>
                                <p:cTn id="65" presetID="9" presetClass="entr" presetSubtype="0" fill="hold" grpId="0" nodeType="after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dissolve">
                                      <p:cBhvr>
                                        <p:cTn id="67" dur="500"/>
                                        <p:tgtEl>
                                          <p:spTgt spid="19"/>
                                        </p:tgtEl>
                                      </p:cBhvr>
                                    </p:animEffect>
                                  </p:childTnLst>
                                </p:cTn>
                              </p:par>
                            </p:childTnLst>
                          </p:cTn>
                        </p:par>
                        <p:par>
                          <p:cTn id="68" fill="hold">
                            <p:stCondLst>
                              <p:cond delay="8000"/>
                            </p:stCondLst>
                            <p:childTnLst>
                              <p:par>
                                <p:cTn id="69" presetID="9" presetClass="entr" presetSubtype="0"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dissolve">
                                      <p:cBhvr>
                                        <p:cTn id="71" dur="500"/>
                                        <p:tgtEl>
                                          <p:spTgt spid="20"/>
                                        </p:tgtEl>
                                      </p:cBhvr>
                                    </p:animEffect>
                                  </p:childTnLst>
                                </p:cTn>
                              </p:par>
                            </p:childTnLst>
                          </p:cTn>
                        </p:par>
                        <p:par>
                          <p:cTn id="72" fill="hold">
                            <p:stCondLst>
                              <p:cond delay="8500"/>
                            </p:stCondLst>
                            <p:childTnLst>
                              <p:par>
                                <p:cTn id="73" presetID="9" presetClass="entr" presetSubtype="0" fill="hold" grpId="0" nodeType="afterEffect">
                                  <p:stCondLst>
                                    <p:cond delay="0"/>
                                  </p:stCondLst>
                                  <p:childTnLst>
                                    <p:set>
                                      <p:cBhvr>
                                        <p:cTn id="74" dur="1" fill="hold">
                                          <p:stCondLst>
                                            <p:cond delay="0"/>
                                          </p:stCondLst>
                                        </p:cTn>
                                        <p:tgtEl>
                                          <p:spTgt spid="22">
                                            <p:txEl>
                                              <p:pRg st="0" end="0"/>
                                            </p:txEl>
                                          </p:spTgt>
                                        </p:tgtEl>
                                        <p:attrNameLst>
                                          <p:attrName>style.visibility</p:attrName>
                                        </p:attrNameLst>
                                      </p:cBhvr>
                                      <p:to>
                                        <p:strVal val="visible"/>
                                      </p:to>
                                    </p:set>
                                    <p:animEffect transition="in" filter="dissolve">
                                      <p:cBhvr>
                                        <p:cTn id="75" dur="500"/>
                                        <p:tgtEl>
                                          <p:spTgt spid="22">
                                            <p:txEl>
                                              <p:pRg st="0" end="0"/>
                                            </p:txEl>
                                          </p:spTgt>
                                        </p:tgtEl>
                                      </p:cBhvr>
                                    </p:animEffect>
                                  </p:childTnLst>
                                </p:cTn>
                              </p:par>
                            </p:childTnLst>
                          </p:cTn>
                        </p:par>
                        <p:par>
                          <p:cTn id="76" fill="hold">
                            <p:stCondLst>
                              <p:cond delay="9000"/>
                            </p:stCondLst>
                            <p:childTnLst>
                              <p:par>
                                <p:cTn id="77" presetID="9" presetClass="entr" presetSubtype="0" fill="hold" grpId="0" nodeType="afterEffect">
                                  <p:stCondLst>
                                    <p:cond delay="0"/>
                                  </p:stCondLst>
                                  <p:childTnLst>
                                    <p:set>
                                      <p:cBhvr>
                                        <p:cTn id="78" dur="1" fill="hold">
                                          <p:stCondLst>
                                            <p:cond delay="0"/>
                                          </p:stCondLst>
                                        </p:cTn>
                                        <p:tgtEl>
                                          <p:spTgt spid="23">
                                            <p:txEl>
                                              <p:pRg st="0" end="0"/>
                                            </p:txEl>
                                          </p:spTgt>
                                        </p:tgtEl>
                                        <p:attrNameLst>
                                          <p:attrName>style.visibility</p:attrName>
                                        </p:attrNameLst>
                                      </p:cBhvr>
                                      <p:to>
                                        <p:strVal val="visible"/>
                                      </p:to>
                                    </p:set>
                                    <p:animEffect transition="in" filter="dissolve">
                                      <p:cBhvr>
                                        <p:cTn id="79" dur="500"/>
                                        <p:tgtEl>
                                          <p:spTgt spid="23">
                                            <p:txEl>
                                              <p:pRg st="0" end="0"/>
                                            </p:txEl>
                                          </p:spTgt>
                                        </p:tgtEl>
                                      </p:cBhvr>
                                    </p:animEffect>
                                  </p:childTnLst>
                                </p:cTn>
                              </p:par>
                            </p:childTnLst>
                          </p:cTn>
                        </p:par>
                        <p:par>
                          <p:cTn id="80" fill="hold">
                            <p:stCondLst>
                              <p:cond delay="9500"/>
                            </p:stCondLst>
                            <p:childTnLst>
                              <p:par>
                                <p:cTn id="81" presetID="9" presetClass="entr" presetSubtype="0" fill="hold" grpId="0" nodeType="afterEffect">
                                  <p:stCondLst>
                                    <p:cond delay="0"/>
                                  </p:stCondLst>
                                  <p:childTnLst>
                                    <p:set>
                                      <p:cBhvr>
                                        <p:cTn id="82" dur="1" fill="hold">
                                          <p:stCondLst>
                                            <p:cond delay="0"/>
                                          </p:stCondLst>
                                        </p:cTn>
                                        <p:tgtEl>
                                          <p:spTgt spid="24">
                                            <p:txEl>
                                              <p:pRg st="0" end="0"/>
                                            </p:txEl>
                                          </p:spTgt>
                                        </p:tgtEl>
                                        <p:attrNameLst>
                                          <p:attrName>style.visibility</p:attrName>
                                        </p:attrNameLst>
                                      </p:cBhvr>
                                      <p:to>
                                        <p:strVal val="visible"/>
                                      </p:to>
                                    </p:set>
                                    <p:animEffect transition="in" filter="dissolve">
                                      <p:cBhvr>
                                        <p:cTn id="83"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dvAuto="0" autoUpdateAnimBg="0" build="p"/>
      <p:bldP spid="12" grpId="0" animBg="1" advAuto="0" autoUpdateAnimBg="0" build="p"/>
      <p:bldP spid="13" grpId="0" animBg="1" advAuto="0" autoUpdateAnimBg="0" build="p"/>
      <p:bldP spid="14" grpId="0" animBg="1" advAuto="0" autoUpdateAnimBg="0" build="p"/>
      <p:bldP spid="15" grpId="0" animBg="1" advAuto="0" autoUpdateAnimBg="0" build="p"/>
      <p:bldP spid="16" grpId="0" animBg="1"/>
      <p:bldP spid="17" grpId="0" animBg="1"/>
      <p:bldP spid="18" grpId="0" animBg="1" advAuto="0" autoUpdateAnimBg="0" build="p"/>
      <p:bldP spid="19" grpId="0" animBg="1"/>
      <p:bldP spid="20" grpId="0" animBg="1"/>
      <p:bldP spid="21" grpId="0" animBg="1"/>
      <p:bldP spid="22" grpId="0" advAuto="0" autoUpdateAnimBg="0" build="p"/>
      <p:bldP spid="23" grpId="0" advAuto="0" autoUpdateAnimBg="0" build="p"/>
      <p:bldP spid="24" grpId="0" advAuto="0" autoUpdateAnimBg="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604608" y="1134938"/>
            <a:ext cx="3103296" cy="1143000"/>
          </a:xfrm>
        </p:spPr>
        <p:txBody>
          <a:bodyPr>
            <a:normAutofit/>
          </a:bodyPr>
          <a:lstStyle/>
          <a:p>
            <a:pPr algn="l"/>
            <a:r>
              <a:rPr lang="zh-CN" altLang="en-US" sz="2800" b="1" dirty="0">
                <a:latin typeface="黑体" panose="02010609060101010101" pitchFamily="2" charset="-122"/>
                <a:ea typeface="黑体" panose="02010609060101010101" pitchFamily="2" charset="-122"/>
              </a:rPr>
              <a:t>微内核的优点</a:t>
            </a:r>
            <a:endParaRPr lang="zh-CN" altLang="en-US" sz="2800" b="1" dirty="0">
              <a:latin typeface="黑体" panose="02010609060101010101" pitchFamily="2" charset="-122"/>
              <a:ea typeface="黑体" panose="02010609060101010101" pitchFamily="2" charset="-122"/>
            </a:endParaRPr>
          </a:p>
        </p:txBody>
      </p:sp>
      <p:sp>
        <p:nvSpPr>
          <p:cNvPr id="64515" name="Text Box 3"/>
          <p:cNvSpPr txBox="1">
            <a:spLocks noChangeArrowheads="1"/>
          </p:cNvSpPr>
          <p:nvPr/>
        </p:nvSpPr>
        <p:spPr bwMode="auto">
          <a:xfrm>
            <a:off x="601433" y="2276872"/>
            <a:ext cx="798036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800" b="1" dirty="0">
                <a:solidFill>
                  <a:srgbClr val="0000FF"/>
                </a:solidFill>
                <a:latin typeface="黑体" panose="02010609060101010101" pitchFamily="2" charset="-122"/>
                <a:ea typeface="黑体" panose="02010609060101010101" pitchFamily="2" charset="-122"/>
              </a:rPr>
              <a:t>1</a:t>
            </a:r>
            <a:r>
              <a:rPr kumimoji="1" lang="zh-CN" altLang="en-US" sz="2800" b="1" dirty="0">
                <a:solidFill>
                  <a:srgbClr val="0000FF"/>
                </a:solidFill>
                <a:latin typeface="黑体" panose="02010609060101010101" pitchFamily="2" charset="-122"/>
                <a:ea typeface="黑体" panose="02010609060101010101" pitchFamily="2" charset="-122"/>
              </a:rPr>
              <a:t>）提高了系统的可扩展性</a:t>
            </a:r>
            <a:endParaRPr kumimoji="1" lang="zh-CN" altLang="en-US" sz="2800" b="1" dirty="0">
              <a:solidFill>
                <a:srgbClr val="0000FF"/>
              </a:solidFill>
              <a:latin typeface="黑体" panose="02010609060101010101" pitchFamily="2" charset="-122"/>
              <a:ea typeface="黑体" panose="02010609060101010101" pitchFamily="2" charset="-122"/>
            </a:endParaRPr>
          </a:p>
        </p:txBody>
      </p:sp>
      <p:sp>
        <p:nvSpPr>
          <p:cNvPr id="64516" name="Text Box 4"/>
          <p:cNvSpPr txBox="1">
            <a:spLocks noChangeArrowheads="1"/>
          </p:cNvSpPr>
          <p:nvPr/>
        </p:nvSpPr>
        <p:spPr bwMode="auto">
          <a:xfrm>
            <a:off x="595083" y="3016647"/>
            <a:ext cx="798036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800" b="1">
                <a:solidFill>
                  <a:srgbClr val="0000FF"/>
                </a:solidFill>
                <a:latin typeface="黑体" panose="02010609060101010101" pitchFamily="2" charset="-122"/>
                <a:ea typeface="黑体" panose="02010609060101010101" pitchFamily="2" charset="-122"/>
              </a:rPr>
              <a:t>2</a:t>
            </a:r>
            <a:r>
              <a:rPr kumimoji="1" lang="zh-CN" altLang="en-US" sz="2800" b="1">
                <a:solidFill>
                  <a:srgbClr val="0000FF"/>
                </a:solidFill>
                <a:latin typeface="黑体" panose="02010609060101010101" pitchFamily="2" charset="-122"/>
                <a:ea typeface="黑体" panose="02010609060101010101" pitchFamily="2" charset="-122"/>
              </a:rPr>
              <a:t>）增强了系统的可靠性</a:t>
            </a:r>
            <a:endParaRPr kumimoji="1" lang="zh-CN" altLang="en-US" sz="2800" b="1">
              <a:solidFill>
                <a:srgbClr val="0000FF"/>
              </a:solidFill>
              <a:latin typeface="黑体" panose="02010609060101010101" pitchFamily="2" charset="-122"/>
              <a:ea typeface="黑体" panose="02010609060101010101" pitchFamily="2" charset="-122"/>
            </a:endParaRPr>
          </a:p>
        </p:txBody>
      </p:sp>
      <p:sp>
        <p:nvSpPr>
          <p:cNvPr id="64517" name="Text Box 5"/>
          <p:cNvSpPr txBox="1">
            <a:spLocks noChangeArrowheads="1"/>
          </p:cNvSpPr>
          <p:nvPr/>
        </p:nvSpPr>
        <p:spPr bwMode="auto">
          <a:xfrm>
            <a:off x="595083" y="3683397"/>
            <a:ext cx="798036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800" b="1">
                <a:solidFill>
                  <a:srgbClr val="0000FF"/>
                </a:solidFill>
                <a:latin typeface="黑体" panose="02010609060101010101" pitchFamily="2" charset="-122"/>
                <a:ea typeface="黑体" panose="02010609060101010101" pitchFamily="2" charset="-122"/>
              </a:rPr>
              <a:t>3</a:t>
            </a:r>
            <a:r>
              <a:rPr kumimoji="1" lang="zh-CN" altLang="en-US" sz="2800" b="1">
                <a:solidFill>
                  <a:srgbClr val="0000FF"/>
                </a:solidFill>
                <a:latin typeface="黑体" panose="02010609060101010101" pitchFamily="2" charset="-122"/>
                <a:ea typeface="黑体" panose="02010609060101010101" pitchFamily="2" charset="-122"/>
              </a:rPr>
              <a:t>）可移植性</a:t>
            </a:r>
            <a:endParaRPr kumimoji="1" lang="zh-CN" altLang="en-US" sz="2800" b="1">
              <a:solidFill>
                <a:srgbClr val="0000FF"/>
              </a:solidFill>
              <a:latin typeface="黑体" panose="02010609060101010101" pitchFamily="2" charset="-122"/>
              <a:ea typeface="黑体" panose="02010609060101010101" pitchFamily="2" charset="-122"/>
            </a:endParaRPr>
          </a:p>
        </p:txBody>
      </p:sp>
      <p:sp>
        <p:nvSpPr>
          <p:cNvPr id="64518" name="Text Box 6"/>
          <p:cNvSpPr txBox="1">
            <a:spLocks noChangeArrowheads="1"/>
          </p:cNvSpPr>
          <p:nvPr/>
        </p:nvSpPr>
        <p:spPr bwMode="auto">
          <a:xfrm>
            <a:off x="595083" y="4345940"/>
            <a:ext cx="798036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800" b="1" dirty="0">
                <a:solidFill>
                  <a:srgbClr val="0000FF"/>
                </a:solidFill>
                <a:latin typeface="黑体" panose="02010609060101010101" pitchFamily="2" charset="-122"/>
                <a:ea typeface="黑体" panose="02010609060101010101" pitchFamily="2" charset="-122"/>
              </a:rPr>
              <a:t>4</a:t>
            </a:r>
            <a:r>
              <a:rPr kumimoji="1" lang="zh-CN" altLang="en-US" sz="2800" b="1" dirty="0">
                <a:solidFill>
                  <a:srgbClr val="0000FF"/>
                </a:solidFill>
                <a:latin typeface="黑体" panose="02010609060101010101" pitchFamily="2" charset="-122"/>
                <a:ea typeface="黑体" panose="02010609060101010101" pitchFamily="2" charset="-122"/>
              </a:rPr>
              <a:t>）提供了对分布式系统的支持</a:t>
            </a:r>
            <a:endParaRPr kumimoji="1" lang="zh-CN" altLang="en-US" sz="2800" b="1" dirty="0">
              <a:solidFill>
                <a:srgbClr val="0000FF"/>
              </a:solidFill>
              <a:latin typeface="黑体" panose="02010609060101010101" pitchFamily="2" charset="-122"/>
              <a:ea typeface="黑体" panose="02010609060101010101" pitchFamily="2" charset="-122"/>
            </a:endParaRPr>
          </a:p>
        </p:txBody>
      </p:sp>
      <p:sp>
        <p:nvSpPr>
          <p:cNvPr id="64519" name="Text Box 7"/>
          <p:cNvSpPr txBox="1">
            <a:spLocks noChangeArrowheads="1"/>
          </p:cNvSpPr>
          <p:nvPr/>
        </p:nvSpPr>
        <p:spPr bwMode="auto">
          <a:xfrm>
            <a:off x="604608" y="5058172"/>
            <a:ext cx="798036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800" b="1" dirty="0">
                <a:solidFill>
                  <a:srgbClr val="0000FF"/>
                </a:solidFill>
                <a:latin typeface="黑体" panose="02010609060101010101" pitchFamily="2" charset="-122"/>
                <a:ea typeface="黑体" panose="02010609060101010101" pitchFamily="2" charset="-122"/>
              </a:rPr>
              <a:t>5</a:t>
            </a:r>
            <a:r>
              <a:rPr kumimoji="1" lang="zh-CN" altLang="en-US" sz="2800" b="1" dirty="0">
                <a:solidFill>
                  <a:srgbClr val="0000FF"/>
                </a:solidFill>
                <a:latin typeface="黑体" panose="02010609060101010101" pitchFamily="2" charset="-122"/>
                <a:ea typeface="黑体" panose="02010609060101010101" pitchFamily="2" charset="-122"/>
              </a:rPr>
              <a:t>）融入了面向对象技术</a:t>
            </a:r>
            <a:endParaRPr kumimoji="1" lang="zh-CN" altLang="en-US" sz="2800" b="1" dirty="0">
              <a:solidFill>
                <a:srgbClr val="0000FF"/>
              </a:solidFill>
              <a:latin typeface="黑体" panose="02010609060101010101" pitchFamily="2" charset="-122"/>
              <a:ea typeface="黑体" panose="02010609060101010101" pitchFamily="2" charset="-122"/>
            </a:endParaRPr>
          </a:p>
        </p:txBody>
      </p:sp>
      <p:sp>
        <p:nvSpPr>
          <p:cNvPr id="9" name="Rectangle 2"/>
          <p:cNvSpPr txBox="1">
            <a:spLocks noChangeArrowheads="1"/>
          </p:cNvSpPr>
          <p:nvPr/>
        </p:nvSpPr>
        <p:spPr bwMode="auto">
          <a:xfrm>
            <a:off x="325831" y="359445"/>
            <a:ext cx="5580112" cy="549275"/>
          </a:xfrm>
          <a:prstGeom prst="rect">
            <a:avLst/>
          </a:prstGeom>
          <a:noFill/>
          <a:ln w="9525">
            <a:noFill/>
            <a:miter lim="800000"/>
          </a:ln>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533400" indent="-533400" algn="l" fontAlgn="base">
              <a:spcAft>
                <a:spcPct val="0"/>
              </a:spcAft>
            </a:pPr>
            <a:r>
              <a:rPr lang="en-US" altLang="zh-CN" sz="3200" b="1" dirty="0">
                <a:solidFill>
                  <a:srgbClr val="1F05E3"/>
                </a:solidFill>
                <a:latin typeface="黑体" panose="02010609060101010101" pitchFamily="2" charset="-122"/>
                <a:ea typeface="黑体" panose="02010609060101010101" pitchFamily="2" charset="-122"/>
                <a:cs typeface="+mn-cs"/>
              </a:rPr>
              <a:t>1.5.2  </a:t>
            </a:r>
            <a:r>
              <a:rPr lang="zh-CN" altLang="en-US" sz="3200" b="1" dirty="0">
                <a:solidFill>
                  <a:srgbClr val="1F05E3"/>
                </a:solidFill>
                <a:latin typeface="黑体" panose="02010609060101010101" pitchFamily="2" charset="-122"/>
                <a:ea typeface="黑体" panose="02010609060101010101" pitchFamily="2" charset="-122"/>
                <a:cs typeface="+mn-cs"/>
              </a:rPr>
              <a:t>微内核操作系统结构</a:t>
            </a:r>
            <a:endParaRPr lang="zh-CN" altLang="en-US" sz="3200" b="1" dirty="0">
              <a:solidFill>
                <a:srgbClr val="1F05E3"/>
              </a:solidFill>
              <a:latin typeface="黑体" panose="02010609060101010101" pitchFamily="2" charset="-122"/>
              <a:ea typeface="黑体" panose="02010609060101010101" pitchFamily="2" charset="-122"/>
              <a:cs typeface="+mn-cs"/>
            </a:endParaRPr>
          </a:p>
        </p:txBody>
      </p:sp>
      <p:sp>
        <p:nvSpPr>
          <p:cNvPr id="11"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
        <p:nvSpPr>
          <p:cNvPr id="2" name="灯片编号占位符 1"/>
          <p:cNvSpPr>
            <a:spLocks noGrp="1"/>
          </p:cNvSpPr>
          <p:nvPr>
            <p:ph type="sldNum" sz="quarter" idx="12"/>
          </p:nvPr>
        </p:nvSpPr>
        <p:spPr/>
        <p:txBody>
          <a:bodyPr/>
          <a:lstStyle/>
          <a:p>
            <a:fld id="{F2D93308-FF69-47C8-8CF3-AE4E5672E2B3}" type="slidenum">
              <a:rPr lang="zh-CN" altLang="en-US" smtClean="0"/>
            </a:fld>
            <a:endParaRPr lang="zh-CN" altLang="en-US"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p:cNvSpPr txBox="1">
            <a:spLocks noChangeArrowheads="1"/>
          </p:cNvSpPr>
          <p:nvPr/>
        </p:nvSpPr>
        <p:spPr bwMode="auto">
          <a:xfrm>
            <a:off x="666750" y="1271588"/>
            <a:ext cx="7702550" cy="366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indent="-457200" algn="just">
              <a:buFont typeface="Arial" panose="020B0604020202020204" pitchFamily="34" charset="0"/>
              <a:buChar char="•"/>
            </a:pPr>
            <a:r>
              <a:rPr kumimoji="1" lang="zh-CN" altLang="en-US" sz="3200" dirty="0">
                <a:solidFill>
                  <a:srgbClr val="000066"/>
                </a:solidFill>
                <a:latin typeface="黑体" panose="02010609060101010101" pitchFamily="2" charset="-122"/>
                <a:ea typeface="黑体" panose="02010609060101010101" pitchFamily="2" charset="-122"/>
              </a:rPr>
              <a:t>微内核</a:t>
            </a:r>
            <a:r>
              <a:rPr kumimoji="1" lang="en-US" altLang="zh-CN" sz="3200" dirty="0">
                <a:solidFill>
                  <a:srgbClr val="000066"/>
                </a:solidFill>
                <a:latin typeface="黑体" panose="02010609060101010101" pitchFamily="2" charset="-122"/>
                <a:ea typeface="黑体" panose="02010609060101010101" pitchFamily="2" charset="-122"/>
              </a:rPr>
              <a:t>OS</a:t>
            </a:r>
            <a:r>
              <a:rPr kumimoji="1" lang="zh-CN" altLang="en-US" sz="3200" dirty="0">
                <a:solidFill>
                  <a:srgbClr val="000066"/>
                </a:solidFill>
                <a:latin typeface="黑体" panose="02010609060101010101" pitchFamily="2" charset="-122"/>
                <a:ea typeface="黑体" panose="02010609060101010101" pitchFamily="2" charset="-122"/>
              </a:rPr>
              <a:t>的运行效率有所</a:t>
            </a:r>
            <a:r>
              <a:rPr kumimoji="1" lang="zh-CN" altLang="en-US" sz="3200" dirty="0" smtClean="0">
                <a:solidFill>
                  <a:srgbClr val="000066"/>
                </a:solidFill>
                <a:latin typeface="黑体" panose="02010609060101010101" pitchFamily="2" charset="-122"/>
                <a:ea typeface="黑体" panose="02010609060101010101" pitchFamily="2" charset="-122"/>
              </a:rPr>
              <a:t>降低</a:t>
            </a:r>
            <a:endParaRPr kumimoji="1" lang="zh-CN" altLang="en-US" sz="3200" dirty="0">
              <a:solidFill>
                <a:srgbClr val="000066"/>
              </a:solidFill>
              <a:latin typeface="黑体" panose="02010609060101010101" pitchFamily="2" charset="-122"/>
              <a:ea typeface="黑体" panose="02010609060101010101" pitchFamily="2" charset="-122"/>
            </a:endParaRPr>
          </a:p>
          <a:p>
            <a:pPr algn="just"/>
            <a:r>
              <a:rPr kumimoji="1" lang="zh-CN" altLang="en-US" sz="2800" dirty="0">
                <a:latin typeface="黑体" panose="02010609060101010101" pitchFamily="2" charset="-122"/>
                <a:ea typeface="黑体" panose="02010609060101010101" pitchFamily="2" charset="-122"/>
              </a:rPr>
              <a:t>原因是：在完成一次客户对</a:t>
            </a:r>
            <a:r>
              <a:rPr kumimoji="1" lang="en-US" altLang="zh-CN" sz="2800" dirty="0">
                <a:latin typeface="黑体" panose="02010609060101010101" pitchFamily="2" charset="-122"/>
                <a:ea typeface="黑体" panose="02010609060101010101" pitchFamily="2" charset="-122"/>
              </a:rPr>
              <a:t>OS</a:t>
            </a:r>
            <a:r>
              <a:rPr kumimoji="1" lang="zh-CN" altLang="en-US" sz="2800" dirty="0">
                <a:latin typeface="黑体" panose="02010609060101010101" pitchFamily="2" charset="-122"/>
                <a:ea typeface="黑体" panose="02010609060101010101" pitchFamily="2" charset="-122"/>
              </a:rPr>
              <a:t>提出的服务请求时，需要利用消息实现多次交互和进行用户</a:t>
            </a:r>
            <a:r>
              <a:rPr kumimoji="1" lang="en-US" altLang="zh-CN" sz="2800" dirty="0">
                <a:latin typeface="黑体" panose="02010609060101010101" pitchFamily="2" charset="-122"/>
                <a:ea typeface="黑体" panose="02010609060101010101" pitchFamily="2" charset="-122"/>
              </a:rPr>
              <a:t>/</a:t>
            </a:r>
            <a:r>
              <a:rPr kumimoji="1" lang="zh-CN" altLang="en-US" sz="2800" dirty="0">
                <a:latin typeface="黑体" panose="02010609060101010101" pitchFamily="2" charset="-122"/>
                <a:ea typeface="黑体" panose="02010609060101010101" pitchFamily="2" charset="-122"/>
              </a:rPr>
              <a:t>内核模式及上下文的多次切换</a:t>
            </a:r>
            <a:r>
              <a:rPr kumimoji="1" lang="zh-CN" altLang="en-US" sz="2800" dirty="0" smtClean="0">
                <a:latin typeface="黑体" panose="02010609060101010101" pitchFamily="2" charset="-122"/>
                <a:ea typeface="黑体" panose="02010609060101010101" pitchFamily="2" charset="-122"/>
              </a:rPr>
              <a:t>。</a:t>
            </a:r>
            <a:endParaRPr kumimoji="1" lang="en-US" altLang="zh-CN" sz="2800" dirty="0" smtClean="0">
              <a:latin typeface="黑体" panose="02010609060101010101" pitchFamily="2" charset="-122"/>
              <a:ea typeface="黑体" panose="02010609060101010101" pitchFamily="2" charset="-122"/>
            </a:endParaRPr>
          </a:p>
          <a:p>
            <a:pPr algn="just"/>
            <a:endParaRPr kumimoji="1" lang="zh-CN" altLang="en-US" sz="2800" dirty="0">
              <a:latin typeface="黑体" panose="02010609060101010101" pitchFamily="2" charset="-122"/>
              <a:ea typeface="黑体" panose="02010609060101010101" pitchFamily="2" charset="-122"/>
            </a:endParaRPr>
          </a:p>
          <a:p>
            <a:pPr marL="457200" indent="-457200" algn="just">
              <a:buFont typeface="Arial" panose="020B0604020202020204" pitchFamily="34" charset="0"/>
              <a:buChar char="•"/>
            </a:pPr>
            <a:r>
              <a:rPr kumimoji="1" lang="zh-CN" altLang="en-US" sz="3200" dirty="0">
                <a:solidFill>
                  <a:srgbClr val="000066"/>
                </a:solidFill>
                <a:latin typeface="黑体" panose="02010609060101010101" pitchFamily="2" charset="-122"/>
                <a:ea typeface="黑体" panose="02010609060101010101" pitchFamily="2" charset="-122"/>
              </a:rPr>
              <a:t>解决的办法：</a:t>
            </a:r>
            <a:endParaRPr kumimoji="1" lang="zh-CN" altLang="en-US" sz="3200" dirty="0">
              <a:solidFill>
                <a:srgbClr val="000066"/>
              </a:solidFill>
              <a:latin typeface="黑体" panose="02010609060101010101" pitchFamily="2" charset="-122"/>
              <a:ea typeface="黑体" panose="02010609060101010101" pitchFamily="2" charset="-122"/>
            </a:endParaRPr>
          </a:p>
          <a:p>
            <a:pPr algn="just"/>
            <a:r>
              <a:rPr kumimoji="1" lang="zh-CN" altLang="en-US" sz="2800" dirty="0">
                <a:latin typeface="黑体" panose="02010609060101010101" pitchFamily="2" charset="-122"/>
                <a:ea typeface="黑体" panose="02010609060101010101" pitchFamily="2" charset="-122"/>
              </a:rPr>
              <a:t>重新将一些常用的操作系统基本功</a:t>
            </a:r>
            <a:r>
              <a:rPr kumimoji="1" lang="zh-CN" altLang="en-US" sz="2800" dirty="0" smtClean="0">
                <a:latin typeface="黑体" panose="02010609060101010101" pitchFamily="2" charset="-122"/>
                <a:ea typeface="黑体" panose="02010609060101010101" pitchFamily="2" charset="-122"/>
              </a:rPr>
              <a:t>能</a:t>
            </a:r>
            <a:r>
              <a:rPr kumimoji="1" lang="zh-CN" altLang="en-US" sz="2800" dirty="0">
                <a:latin typeface="黑体" panose="02010609060101010101" pitchFamily="2" charset="-122"/>
                <a:ea typeface="黑体" panose="02010609060101010101" pitchFamily="2" charset="-122"/>
              </a:rPr>
              <a:t>由</a:t>
            </a:r>
            <a:r>
              <a:rPr kumimoji="1" lang="zh-CN" altLang="en-US" sz="2800" dirty="0" smtClean="0">
                <a:latin typeface="黑体" panose="02010609060101010101" pitchFamily="2" charset="-122"/>
                <a:ea typeface="黑体" panose="02010609060101010101" pitchFamily="2" charset="-122"/>
              </a:rPr>
              <a:t>服务器</a:t>
            </a:r>
            <a:r>
              <a:rPr kumimoji="1" lang="zh-CN" altLang="en-US" sz="2800" dirty="0">
                <a:latin typeface="黑体" panose="02010609060101010101" pitchFamily="2" charset="-122"/>
                <a:ea typeface="黑体" panose="02010609060101010101" pitchFamily="2" charset="-122"/>
              </a:rPr>
              <a:t>移入微内核中。</a:t>
            </a:r>
            <a:endParaRPr kumimoji="1" lang="zh-CN" altLang="en-US" sz="2800" dirty="0">
              <a:latin typeface="黑体" panose="02010609060101010101" pitchFamily="2" charset="-122"/>
              <a:ea typeface="黑体" panose="02010609060101010101" pitchFamily="2" charset="-122"/>
            </a:endParaRPr>
          </a:p>
        </p:txBody>
      </p:sp>
      <p:sp>
        <p:nvSpPr>
          <p:cNvPr id="7" name="Rectangle 2"/>
          <p:cNvSpPr txBox="1">
            <a:spLocks noChangeArrowheads="1"/>
          </p:cNvSpPr>
          <p:nvPr/>
        </p:nvSpPr>
        <p:spPr bwMode="auto">
          <a:xfrm>
            <a:off x="325830" y="359445"/>
            <a:ext cx="6910466" cy="549275"/>
          </a:xfrm>
          <a:prstGeom prst="rect">
            <a:avLst/>
          </a:prstGeom>
          <a:noFill/>
          <a:ln w="9525">
            <a:noFill/>
            <a:miter lim="800000"/>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533400" indent="-533400" algn="l"/>
            <a:r>
              <a:rPr lang="en-US" altLang="zh-CN" sz="3200" b="1" dirty="0">
                <a:solidFill>
                  <a:srgbClr val="1F05E3"/>
                </a:solidFill>
                <a:latin typeface="黑体" panose="02010609060101010101" pitchFamily="2" charset="-122"/>
                <a:ea typeface="黑体" panose="02010609060101010101" pitchFamily="2" charset="-122"/>
                <a:cs typeface="+mn-cs"/>
              </a:rPr>
              <a:t>1.5.2  </a:t>
            </a:r>
            <a:r>
              <a:rPr lang="zh-CN" altLang="en-US" sz="3200" b="1" dirty="0">
                <a:solidFill>
                  <a:srgbClr val="1F05E3"/>
                </a:solidFill>
                <a:latin typeface="黑体" panose="02010609060101010101" pitchFamily="2" charset="-122"/>
                <a:ea typeface="黑体" panose="02010609060101010101" pitchFamily="2" charset="-122"/>
                <a:cs typeface="+mn-cs"/>
              </a:rPr>
              <a:t>微内核操作系统存在的问题</a:t>
            </a:r>
            <a:endParaRPr lang="zh-CN" altLang="en-US" sz="3200" b="1" dirty="0">
              <a:solidFill>
                <a:srgbClr val="1F05E3"/>
              </a:solidFill>
              <a:latin typeface="黑体" panose="02010609060101010101" pitchFamily="2" charset="-122"/>
              <a:ea typeface="黑体" panose="02010609060101010101" pitchFamily="2" charset="-122"/>
              <a:cs typeface="+mn-cs"/>
            </a:endParaRPr>
          </a:p>
        </p:txBody>
      </p:sp>
      <p:sp>
        <p:nvSpPr>
          <p:cNvPr id="8"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作业</a:t>
            </a:r>
            <a:endParaRPr lang="zh-CN" altLang="en-US" dirty="0"/>
          </a:p>
        </p:txBody>
      </p:sp>
      <p:sp>
        <p:nvSpPr>
          <p:cNvPr id="3" name="内容占位符 2"/>
          <p:cNvSpPr>
            <a:spLocks noGrp="1"/>
          </p:cNvSpPr>
          <p:nvPr>
            <p:ph idx="1"/>
          </p:nvPr>
        </p:nvSpPr>
        <p:spPr/>
        <p:txBody>
          <a:bodyPr>
            <a:normAutofit lnSpcReduction="10000"/>
          </a:bodyPr>
          <a:lstStyle/>
          <a:p>
            <a:r>
              <a:rPr lang="en-US" altLang="zh-CN" kern="0" dirty="0"/>
              <a:t>2.  OS</a:t>
            </a:r>
            <a:r>
              <a:rPr lang="zh-CN" altLang="en-US" kern="0" dirty="0"/>
              <a:t>的作用可表现在哪几个方面</a:t>
            </a:r>
            <a:r>
              <a:rPr lang="en-US" altLang="zh-CN" kern="0" dirty="0"/>
              <a:t>? </a:t>
            </a:r>
            <a:r>
              <a:rPr lang="zh-CN" altLang="en-US" kern="0" dirty="0"/>
              <a:t>　</a:t>
            </a:r>
            <a:endParaRPr lang="en-US" altLang="zh-CN" kern="0" dirty="0"/>
          </a:p>
          <a:p>
            <a:r>
              <a:rPr lang="en-US" altLang="zh-CN" kern="0" dirty="0"/>
              <a:t>4. </a:t>
            </a:r>
            <a:r>
              <a:rPr lang="zh-CN" altLang="en-US" kern="0" dirty="0"/>
              <a:t>试说明推动多道批处理系统形成和发展的主要动力是什么。</a:t>
            </a:r>
            <a:endParaRPr lang="en-US" altLang="zh-CN" kern="0" dirty="0"/>
          </a:p>
          <a:p>
            <a:r>
              <a:rPr lang="en-US" altLang="zh-CN" kern="0" dirty="0"/>
              <a:t>5. </a:t>
            </a:r>
            <a:r>
              <a:rPr lang="zh-CN" altLang="en-US" kern="0" dirty="0"/>
              <a:t>何谓脱机</a:t>
            </a:r>
            <a:r>
              <a:rPr lang="en-US" altLang="zh-CN" kern="0" dirty="0"/>
              <a:t>I/O</a:t>
            </a:r>
            <a:r>
              <a:rPr lang="zh-CN" altLang="en-US" kern="0" dirty="0"/>
              <a:t>和联机</a:t>
            </a:r>
            <a:r>
              <a:rPr lang="en-US" altLang="zh-CN" kern="0" dirty="0"/>
              <a:t>I/O? </a:t>
            </a:r>
            <a:endParaRPr lang="en-US" altLang="zh-CN" kern="0" dirty="0"/>
          </a:p>
          <a:p>
            <a:r>
              <a:rPr lang="en-US" altLang="zh-CN" kern="0" dirty="0"/>
              <a:t>11.  OS</a:t>
            </a:r>
            <a:r>
              <a:rPr lang="zh-CN" altLang="en-US" kern="0" dirty="0"/>
              <a:t>有哪几大特征</a:t>
            </a:r>
            <a:r>
              <a:rPr lang="en-US" altLang="zh-CN" kern="0" dirty="0"/>
              <a:t>? </a:t>
            </a:r>
            <a:r>
              <a:rPr lang="zh-CN" altLang="en-US" kern="0" dirty="0"/>
              <a:t>其最基本的特征是什么</a:t>
            </a:r>
            <a:r>
              <a:rPr lang="en-US" altLang="zh-CN" kern="0" dirty="0"/>
              <a:t>?</a:t>
            </a:r>
            <a:endParaRPr lang="en-US" altLang="zh-CN" kern="0" dirty="0"/>
          </a:p>
          <a:p>
            <a:r>
              <a:rPr lang="en-US" altLang="zh-CN" kern="0" dirty="0" smtClean="0"/>
              <a:t>21</a:t>
            </a:r>
            <a:r>
              <a:rPr lang="en-US" altLang="zh-CN" kern="0" dirty="0"/>
              <a:t>. </a:t>
            </a:r>
            <a:r>
              <a:rPr lang="zh-CN" altLang="en-US" kern="0" dirty="0"/>
              <a:t>微内核操作系统具有哪些优点？它为何能有这些优点？</a:t>
            </a:r>
            <a:br>
              <a:rPr lang="en-US" altLang="zh-CN" kern="0" dirty="0"/>
            </a:br>
            <a:endParaRPr lang="zh-CN" altLang="en-US" dirty="0"/>
          </a:p>
        </p:txBody>
      </p:sp>
      <p:sp>
        <p:nvSpPr>
          <p:cNvPr id="4" name="灯片编号占位符 3"/>
          <p:cNvSpPr>
            <a:spLocks noGrp="1"/>
          </p:cNvSpPr>
          <p:nvPr>
            <p:ph type="sldNum" sz="quarter" idx="12"/>
          </p:nvPr>
        </p:nvSpPr>
        <p:spPr/>
        <p:txBody>
          <a:bodyPr/>
          <a:lstStyle/>
          <a:p>
            <a:fld id="{F2D93308-FF69-47C8-8CF3-AE4E5672E2B3}" type="slidenum">
              <a:rPr lang="zh-CN" altLang="en-US" smtClean="0"/>
            </a:fld>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51" name="Line 1031"/>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
        <p:nvSpPr>
          <p:cNvPr id="210952" name="Rectangle 1032"/>
          <p:cNvSpPr>
            <a:spLocks noChangeArrowheads="1"/>
          </p:cNvSpPr>
          <p:nvPr/>
        </p:nvSpPr>
        <p:spPr bwMode="auto">
          <a:xfrm>
            <a:off x="395536" y="1268760"/>
            <a:ext cx="8424936" cy="1944216"/>
          </a:xfrm>
          <a:prstGeom prst="rect">
            <a:avLst/>
          </a:prstGeom>
          <a:noFill/>
          <a:ln w="9525">
            <a:noFill/>
            <a:miter lim="800000"/>
          </a:ln>
          <a:effectLst/>
        </p:spPr>
        <p:txBody>
          <a:bodyPr/>
          <a:lstStyle/>
          <a:p>
            <a:pPr marL="711200" indent="-711200">
              <a:spcBef>
                <a:spcPct val="20000"/>
              </a:spcBef>
              <a:buClr>
                <a:srgbClr val="1F05E3"/>
              </a:buClr>
              <a:buFont typeface="Wingdings" panose="05000000000000000000" pitchFamily="2" charset="2"/>
              <a:buNone/>
            </a:pPr>
            <a:r>
              <a:rPr lang="en-US" altLang="zh-CN" sz="2800" b="1" dirty="0" smtClean="0">
                <a:solidFill>
                  <a:srgbClr val="1F05E3"/>
                </a:solidFill>
                <a:latin typeface="黑体" panose="02010609060101010101" pitchFamily="2" charset="-122"/>
                <a:ea typeface="黑体" panose="02010609060101010101" pitchFamily="2" charset="-122"/>
              </a:rPr>
              <a:t>3.</a:t>
            </a:r>
            <a:r>
              <a:rPr lang="zh-CN" altLang="en-US" sz="2800" b="1" dirty="0">
                <a:solidFill>
                  <a:srgbClr val="1F05E3"/>
                </a:solidFill>
                <a:latin typeface="黑体" panose="02010609060101010101" pitchFamily="2" charset="-122"/>
                <a:ea typeface="黑体" panose="02010609060101010101" pitchFamily="2" charset="-122"/>
              </a:rPr>
              <a:t>实现了对计算机资源的抽象</a:t>
            </a:r>
            <a:endParaRPr lang="zh-CN" altLang="en-US" sz="2800" b="1" dirty="0">
              <a:solidFill>
                <a:srgbClr val="1F05E3"/>
              </a:solidFill>
              <a:latin typeface="黑体" panose="02010609060101010101" pitchFamily="2" charset="-122"/>
              <a:ea typeface="黑体" panose="02010609060101010101" pitchFamily="2" charset="-122"/>
            </a:endParaRPr>
          </a:p>
          <a:p>
            <a:pPr indent="-711200">
              <a:spcBef>
                <a:spcPct val="20000"/>
              </a:spcBef>
              <a:buClr>
                <a:srgbClr val="1F05E3"/>
              </a:buClr>
              <a:buFont typeface="Wingdings" panose="05000000000000000000" pitchFamily="2" charset="2"/>
              <a:buChar char="v"/>
            </a:pPr>
            <a:r>
              <a:rPr lang="zh-CN" altLang="en-US" sz="2400" b="1" dirty="0" smtClean="0">
                <a:latin typeface="黑体" panose="02010609060101010101" pitchFamily="2" charset="-122"/>
                <a:ea typeface="黑体" panose="02010609060101010101" pitchFamily="2" charset="-122"/>
              </a:rPr>
              <a:t>在</a:t>
            </a:r>
            <a:r>
              <a:rPr lang="zh-CN" altLang="en-US" sz="2400" b="1" dirty="0">
                <a:latin typeface="黑体" panose="02010609060101010101" pitchFamily="2" charset="-122"/>
                <a:ea typeface="黑体" panose="02010609060101010101" pitchFamily="2" charset="-122"/>
              </a:rPr>
              <a:t>裸机上添加</a:t>
            </a:r>
            <a:r>
              <a:rPr lang="zh-CN" altLang="en-US" sz="2400" b="1" dirty="0">
                <a:solidFill>
                  <a:schemeClr val="accent2"/>
                </a:solidFill>
                <a:latin typeface="黑体" panose="02010609060101010101" pitchFamily="2" charset="-122"/>
                <a:ea typeface="黑体" panose="02010609060101010101" pitchFamily="2" charset="-122"/>
              </a:rPr>
              <a:t>功能</a:t>
            </a:r>
            <a:r>
              <a:rPr lang="zh-CN" altLang="en-US" sz="2400" b="1" dirty="0">
                <a:latin typeface="黑体" panose="02010609060101010101" pitchFamily="2" charset="-122"/>
                <a:ea typeface="黑体" panose="02010609060101010101" pitchFamily="2" charset="-122"/>
              </a:rPr>
              <a:t>：设备管理、文件管理、存储管理（针对内存和外存）、处理机管理（针对</a:t>
            </a:r>
            <a:r>
              <a:rPr lang="en-US" altLang="zh-CN" sz="2400" b="1" dirty="0">
                <a:latin typeface="黑体" panose="02010609060101010101" pitchFamily="2" charset="-122"/>
                <a:ea typeface="黑体" panose="02010609060101010101" pitchFamily="2" charset="-122"/>
              </a:rPr>
              <a:t>CPU</a:t>
            </a:r>
            <a:r>
              <a:rPr lang="zh-CN" altLang="en-US" sz="2400" b="1" dirty="0">
                <a:latin typeface="黑体" panose="02010609060101010101" pitchFamily="2" charset="-122"/>
                <a:ea typeface="黑体" panose="02010609060101010101" pitchFamily="2" charset="-122"/>
              </a:rPr>
              <a:t>）；</a:t>
            </a:r>
            <a:endParaRPr lang="zh-CN" altLang="en-US" sz="2400" b="1" dirty="0">
              <a:latin typeface="黑体" panose="02010609060101010101" pitchFamily="2" charset="-122"/>
              <a:ea typeface="黑体" panose="02010609060101010101" pitchFamily="2" charset="-122"/>
            </a:endParaRPr>
          </a:p>
          <a:p>
            <a:pPr indent="-711200">
              <a:spcBef>
                <a:spcPct val="20000"/>
              </a:spcBef>
              <a:buClr>
                <a:srgbClr val="1F05E3"/>
              </a:buClr>
              <a:buFont typeface="Wingdings" panose="05000000000000000000" pitchFamily="2" charset="2"/>
              <a:buChar char="v"/>
            </a:pPr>
            <a:r>
              <a:rPr lang="zh-CN" altLang="en-US" sz="2400" b="1" dirty="0">
                <a:latin typeface="黑体" panose="02010609060101010101" pitchFamily="2" charset="-122"/>
                <a:ea typeface="黑体" panose="02010609060101010101" pitchFamily="2" charset="-122"/>
              </a:rPr>
              <a:t>另外，为合理组织工作流程：作业管理、进程管理。</a:t>
            </a:r>
            <a:endParaRPr lang="zh-CN" altLang="en-US" sz="2400" b="1" dirty="0">
              <a:latin typeface="黑体" panose="02010609060101010101" pitchFamily="2" charset="-122"/>
              <a:ea typeface="黑体" panose="02010609060101010101" pitchFamily="2" charset="-122"/>
            </a:endParaRPr>
          </a:p>
          <a:p>
            <a:pPr marL="711200" indent="-711200">
              <a:spcBef>
                <a:spcPct val="20000"/>
              </a:spcBef>
              <a:buClr>
                <a:srgbClr val="1F05E3"/>
              </a:buClr>
              <a:buFont typeface="Wingdings" panose="05000000000000000000" pitchFamily="2" charset="2"/>
              <a:buChar char="v"/>
            </a:pPr>
            <a:endParaRPr lang="en-US" altLang="zh-CN" sz="2000" b="1" dirty="0">
              <a:latin typeface="黑体" panose="02010609060101010101" pitchFamily="2" charset="-122"/>
              <a:ea typeface="黑体" panose="02010609060101010101" pitchFamily="2" charset="-122"/>
            </a:endParaRPr>
          </a:p>
        </p:txBody>
      </p:sp>
      <p:sp>
        <p:nvSpPr>
          <p:cNvPr id="8" name="Rectangle 5"/>
          <p:cNvSpPr>
            <a:spLocks noChangeArrowheads="1"/>
          </p:cNvSpPr>
          <p:nvPr/>
        </p:nvSpPr>
        <p:spPr bwMode="auto">
          <a:xfrm>
            <a:off x="250824" y="404664"/>
            <a:ext cx="5977360" cy="439738"/>
          </a:xfrm>
          <a:prstGeom prst="rect">
            <a:avLst/>
          </a:prstGeom>
          <a:noFill/>
          <a:ln w="9525">
            <a:noFill/>
            <a:miter lim="800000"/>
          </a:ln>
        </p:spPr>
        <p:txBody>
          <a:bodyPr/>
          <a:lstStyle/>
          <a:p>
            <a:pPr marL="533400" indent="-533400"/>
            <a:r>
              <a:rPr lang="zh-CN" altLang="zh-CN" sz="3200" b="1" dirty="0">
                <a:solidFill>
                  <a:srgbClr val="1F05E3"/>
                </a:solidFill>
                <a:latin typeface="黑体" panose="02010609060101010101" pitchFamily="2" charset="-122"/>
                <a:ea typeface="黑体" panose="02010609060101010101" pitchFamily="2" charset="-122"/>
              </a:rPr>
              <a:t>操作系统的作用</a:t>
            </a:r>
            <a:endParaRPr lang="zh-CN" altLang="en-US" sz="3200" b="1" dirty="0">
              <a:solidFill>
                <a:srgbClr val="1F05E3"/>
              </a:solidFill>
              <a:latin typeface="黑体" panose="02010609060101010101" pitchFamily="2" charset="-122"/>
              <a:ea typeface="黑体" panose="02010609060101010101" pitchFamily="2" charset="-122"/>
            </a:endParaRPr>
          </a:p>
        </p:txBody>
      </p:sp>
    </p:spTree>
  </p:cSld>
  <p:clrMapOvr>
    <a:masterClrMapping/>
  </p:clrMapOvr>
  <p:transition advTm="85230"/>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6"/>
          <p:cNvGrpSpPr/>
          <p:nvPr/>
        </p:nvGrpSpPr>
        <p:grpSpPr bwMode="auto">
          <a:xfrm>
            <a:off x="1981200" y="3447259"/>
            <a:ext cx="5437188" cy="3006726"/>
            <a:chOff x="1020" y="2478"/>
            <a:chExt cx="3425" cy="1894"/>
          </a:xfrm>
        </p:grpSpPr>
        <p:grpSp>
          <p:nvGrpSpPr>
            <p:cNvPr id="3" name="Group 10"/>
            <p:cNvGrpSpPr/>
            <p:nvPr/>
          </p:nvGrpSpPr>
          <p:grpSpPr bwMode="auto">
            <a:xfrm>
              <a:off x="1172" y="2489"/>
              <a:ext cx="461" cy="327"/>
              <a:chOff x="1172" y="2489"/>
              <a:chExt cx="461" cy="327"/>
            </a:xfrm>
          </p:grpSpPr>
          <p:sp>
            <p:nvSpPr>
              <p:cNvPr id="18" name="Oval 5"/>
              <p:cNvSpPr>
                <a:spLocks noChangeArrowheads="1"/>
              </p:cNvSpPr>
              <p:nvPr/>
            </p:nvSpPr>
            <p:spPr bwMode="auto">
              <a:xfrm>
                <a:off x="1172" y="2489"/>
                <a:ext cx="461" cy="327"/>
              </a:xfrm>
              <a:prstGeom prst="ellipse">
                <a:avLst/>
              </a:prstGeom>
              <a:noFill/>
              <a:ln w="19050" algn="ctr">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spAutoFit/>
              </a:bodyPr>
              <a:lstStyle/>
              <a:p>
                <a:pPr algn="ctr"/>
                <a:endParaRPr lang="zh-CN" altLang="zh-CN" b="1">
                  <a:ea typeface="宋体" panose="02010600030101010101" pitchFamily="2" charset="-122"/>
                </a:endParaRPr>
              </a:p>
            </p:txBody>
          </p:sp>
          <p:sp>
            <p:nvSpPr>
              <p:cNvPr id="19" name="Text Box 6"/>
              <p:cNvSpPr txBox="1">
                <a:spLocks noChangeArrowheads="1"/>
              </p:cNvSpPr>
              <p:nvPr/>
            </p:nvSpPr>
            <p:spPr bwMode="auto">
              <a:xfrm>
                <a:off x="1248" y="2558"/>
                <a:ext cx="36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r>
                  <a:rPr lang="zh-CN" altLang="en-US" sz="2000" b="1">
                    <a:ea typeface="宋体" panose="02010600030101010101" pitchFamily="2" charset="-122"/>
                  </a:rPr>
                  <a:t>用户</a:t>
                </a:r>
                <a:endParaRPr lang="zh-CN" altLang="en-US" sz="2000" b="1">
                  <a:ea typeface="宋体" panose="02010600030101010101" pitchFamily="2" charset="-122"/>
                </a:endParaRPr>
              </a:p>
            </p:txBody>
          </p:sp>
        </p:grpSp>
        <p:sp>
          <p:nvSpPr>
            <p:cNvPr id="4" name="Rectangle 8"/>
            <p:cNvSpPr>
              <a:spLocks noChangeArrowheads="1"/>
            </p:cNvSpPr>
            <p:nvPr/>
          </p:nvSpPr>
          <p:spPr bwMode="auto">
            <a:xfrm>
              <a:off x="1023" y="3138"/>
              <a:ext cx="767" cy="446"/>
            </a:xfrm>
            <a:prstGeom prst="rect">
              <a:avLst/>
            </a:prstGeom>
            <a:noFill/>
            <a:ln w="19050"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zh-CN" altLang="en-US" sz="2000" b="1" dirty="0">
                  <a:ea typeface="宋体" panose="02010600030101010101" pitchFamily="2" charset="-122"/>
                </a:rPr>
                <a:t>物理接口</a:t>
              </a:r>
              <a:endParaRPr lang="zh-CN" altLang="en-US" sz="2000" b="1" dirty="0">
                <a:ea typeface="宋体" panose="02010600030101010101" pitchFamily="2" charset="-122"/>
              </a:endParaRPr>
            </a:p>
            <a:p>
              <a:pPr algn="ctr"/>
              <a:r>
                <a:rPr lang="zh-CN" altLang="en-US" sz="2000" b="1" dirty="0">
                  <a:ea typeface="宋体" panose="02010600030101010101" pitchFamily="2" charset="-122"/>
                </a:rPr>
                <a:t>硬件</a:t>
              </a:r>
              <a:endParaRPr lang="zh-CN" altLang="en-US" sz="2000" b="1" dirty="0">
                <a:ea typeface="宋体" panose="02010600030101010101" pitchFamily="2" charset="-122"/>
              </a:endParaRPr>
            </a:p>
          </p:txBody>
        </p:sp>
        <p:sp>
          <p:nvSpPr>
            <p:cNvPr id="5" name="Line 9"/>
            <p:cNvSpPr>
              <a:spLocks noChangeShapeType="1"/>
            </p:cNvSpPr>
            <p:nvPr/>
          </p:nvSpPr>
          <p:spPr bwMode="auto">
            <a:xfrm>
              <a:off x="1020" y="3339"/>
              <a:ext cx="771"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p>
          </p:txBody>
        </p:sp>
        <p:sp>
          <p:nvSpPr>
            <p:cNvPr id="6" name="Rectangle 14"/>
            <p:cNvSpPr>
              <a:spLocks noChangeArrowheads="1"/>
            </p:cNvSpPr>
            <p:nvPr/>
          </p:nvSpPr>
          <p:spPr bwMode="auto">
            <a:xfrm>
              <a:off x="2630" y="3474"/>
              <a:ext cx="772" cy="444"/>
            </a:xfrm>
            <a:prstGeom prst="rect">
              <a:avLst/>
            </a:prstGeom>
            <a:noFill/>
            <a:ln w="19050"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anchor="ctr">
              <a:spAutoFit/>
            </a:bodyPr>
            <a:lstStyle/>
            <a:p>
              <a:pPr algn="ctr">
                <a:spcBef>
                  <a:spcPct val="10000"/>
                </a:spcBef>
              </a:pPr>
              <a:r>
                <a:rPr lang="zh-CN" altLang="en-US" sz="2000" b="1" dirty="0">
                  <a:ea typeface="宋体" panose="02010600030101010101" pitchFamily="2" charset="-122"/>
                </a:rPr>
                <a:t>物理接口</a:t>
              </a:r>
              <a:endParaRPr lang="zh-CN" altLang="en-US" sz="2000" b="1" dirty="0">
                <a:ea typeface="宋体" panose="02010600030101010101" pitchFamily="2" charset="-122"/>
              </a:endParaRPr>
            </a:p>
            <a:p>
              <a:pPr algn="ctr">
                <a:spcBef>
                  <a:spcPct val="10000"/>
                </a:spcBef>
              </a:pPr>
              <a:r>
                <a:rPr lang="zh-CN" altLang="en-US" sz="2000" b="1" dirty="0">
                  <a:ea typeface="宋体" panose="02010600030101010101" pitchFamily="2" charset="-122"/>
                </a:rPr>
                <a:t>硬件</a:t>
              </a:r>
              <a:endParaRPr lang="zh-CN" altLang="en-US" sz="2000" b="1" dirty="0">
                <a:ea typeface="宋体" panose="02010600030101010101" pitchFamily="2" charset="-122"/>
              </a:endParaRPr>
            </a:p>
          </p:txBody>
        </p:sp>
        <p:sp>
          <p:nvSpPr>
            <p:cNvPr id="7" name="Line 15"/>
            <p:cNvSpPr>
              <a:spLocks noChangeShapeType="1"/>
            </p:cNvSpPr>
            <p:nvPr/>
          </p:nvSpPr>
          <p:spPr bwMode="auto">
            <a:xfrm>
              <a:off x="2630" y="3691"/>
              <a:ext cx="771"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p>
          </p:txBody>
        </p:sp>
        <p:sp>
          <p:nvSpPr>
            <p:cNvPr id="8" name="Rectangle 16"/>
            <p:cNvSpPr>
              <a:spLocks noChangeArrowheads="1"/>
            </p:cNvSpPr>
            <p:nvPr/>
          </p:nvSpPr>
          <p:spPr bwMode="auto">
            <a:xfrm>
              <a:off x="2608" y="2931"/>
              <a:ext cx="771" cy="204"/>
            </a:xfrm>
            <a:prstGeom prst="rect">
              <a:avLst/>
            </a:prstGeom>
            <a:noFill/>
            <a:ln w="19050"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0" anchor="ctr"/>
            <a:lstStyle/>
            <a:p>
              <a:pPr algn="ctr"/>
              <a:r>
                <a:rPr lang="en-US" altLang="zh-CN" sz="2000" b="1">
                  <a:ea typeface="宋体" panose="02010600030101010101" pitchFamily="2" charset="-122"/>
                </a:rPr>
                <a:t>I/O</a:t>
              </a:r>
              <a:r>
                <a:rPr lang="zh-CN" altLang="en-US" sz="2000" b="1">
                  <a:ea typeface="宋体" panose="02010600030101010101" pitchFamily="2" charset="-122"/>
                </a:rPr>
                <a:t>软件</a:t>
              </a:r>
              <a:endParaRPr lang="zh-CN" altLang="en-US" sz="2000" b="1">
                <a:ea typeface="宋体" panose="02010600030101010101" pitchFamily="2" charset="-122"/>
              </a:endParaRPr>
            </a:p>
          </p:txBody>
        </p:sp>
        <p:sp>
          <p:nvSpPr>
            <p:cNvPr id="9" name="Line 17"/>
            <p:cNvSpPr>
              <a:spLocks noChangeShapeType="1"/>
            </p:cNvSpPr>
            <p:nvPr/>
          </p:nvSpPr>
          <p:spPr bwMode="auto">
            <a:xfrm>
              <a:off x="1406" y="2863"/>
              <a:ext cx="0" cy="227"/>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p>
          </p:txBody>
        </p:sp>
        <p:sp>
          <p:nvSpPr>
            <p:cNvPr id="10" name="Line 18"/>
            <p:cNvSpPr>
              <a:spLocks noChangeShapeType="1"/>
            </p:cNvSpPr>
            <p:nvPr/>
          </p:nvSpPr>
          <p:spPr bwMode="auto">
            <a:xfrm>
              <a:off x="3016" y="2795"/>
              <a:ext cx="0" cy="136"/>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p>
          </p:txBody>
        </p:sp>
        <p:sp>
          <p:nvSpPr>
            <p:cNvPr id="11" name="AutoShape 19"/>
            <p:cNvSpPr>
              <a:spLocks noChangeArrowheads="1"/>
            </p:cNvSpPr>
            <p:nvPr/>
          </p:nvSpPr>
          <p:spPr bwMode="auto">
            <a:xfrm>
              <a:off x="2880" y="3085"/>
              <a:ext cx="231" cy="260"/>
            </a:xfrm>
            <a:prstGeom prst="downArrow">
              <a:avLst>
                <a:gd name="adj1" fmla="val 50000"/>
                <a:gd name="adj2" fmla="val 25000"/>
              </a:avLst>
            </a:prstGeom>
            <a:noFill/>
            <a:ln w="19050"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b="1"/>
            </a:p>
          </p:txBody>
        </p:sp>
        <p:sp>
          <p:nvSpPr>
            <p:cNvPr id="12" name="Oval 20"/>
            <p:cNvSpPr>
              <a:spLocks noChangeArrowheads="1"/>
            </p:cNvSpPr>
            <p:nvPr/>
          </p:nvSpPr>
          <p:spPr bwMode="auto">
            <a:xfrm>
              <a:off x="2278" y="2789"/>
              <a:ext cx="1508" cy="1310"/>
            </a:xfrm>
            <a:prstGeom prst="ellipse">
              <a:avLst/>
            </a:prstGeom>
            <a:noFill/>
            <a:ln w="19050" algn="ctr">
              <a:solidFill>
                <a:schemeClr val="tx1"/>
              </a:solidFill>
              <a:prstDash val="dash"/>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zh-CN" altLang="en-US" dirty="0"/>
            </a:p>
          </p:txBody>
        </p:sp>
        <p:sp>
          <p:nvSpPr>
            <p:cNvPr id="13" name="Text Box 21"/>
            <p:cNvSpPr txBox="1">
              <a:spLocks noChangeArrowheads="1"/>
            </p:cNvSpPr>
            <p:nvPr/>
          </p:nvSpPr>
          <p:spPr bwMode="auto">
            <a:xfrm>
              <a:off x="3243" y="2478"/>
              <a:ext cx="1066"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pPr>
              <a:r>
                <a:rPr lang="en-US" altLang="zh-CN" sz="2000" b="1" dirty="0">
                  <a:solidFill>
                    <a:srgbClr val="000066"/>
                  </a:solidFill>
                  <a:ea typeface="宋体" panose="02010600030101010101" pitchFamily="2" charset="-122"/>
                </a:rPr>
                <a:t>I/O</a:t>
              </a:r>
              <a:r>
                <a:rPr lang="zh-CN" altLang="en-US" sz="2000" b="1" dirty="0">
                  <a:solidFill>
                    <a:srgbClr val="000066"/>
                  </a:solidFill>
                  <a:ea typeface="宋体" panose="02010600030101010101" pitchFamily="2" charset="-122"/>
                </a:rPr>
                <a:t>操作命令</a:t>
              </a:r>
              <a:endParaRPr lang="zh-CN" altLang="en-US" sz="2000" b="1" dirty="0">
                <a:solidFill>
                  <a:srgbClr val="000066"/>
                </a:solidFill>
                <a:ea typeface="宋体" panose="02010600030101010101" pitchFamily="2" charset="-122"/>
              </a:endParaRPr>
            </a:p>
            <a:p>
              <a:pPr algn="ctr">
                <a:spcBef>
                  <a:spcPct val="0"/>
                </a:spcBef>
              </a:pPr>
              <a:r>
                <a:rPr lang="en-US" altLang="zh-CN" sz="2000" b="1" dirty="0">
                  <a:solidFill>
                    <a:srgbClr val="000066"/>
                  </a:solidFill>
                  <a:ea typeface="宋体" panose="02010600030101010101" pitchFamily="2" charset="-122"/>
                </a:rPr>
                <a:t>(Read, Write)</a:t>
              </a:r>
              <a:endParaRPr lang="en-US" altLang="zh-CN" sz="2000" b="1" dirty="0">
                <a:solidFill>
                  <a:srgbClr val="000066"/>
                </a:solidFill>
                <a:ea typeface="宋体" panose="02010600030101010101" pitchFamily="2" charset="-122"/>
              </a:endParaRPr>
            </a:p>
          </p:txBody>
        </p:sp>
        <p:sp>
          <p:nvSpPr>
            <p:cNvPr id="14" name="Text Box 22"/>
            <p:cNvSpPr txBox="1">
              <a:spLocks noChangeArrowheads="1"/>
            </p:cNvSpPr>
            <p:nvPr/>
          </p:nvSpPr>
          <p:spPr bwMode="auto">
            <a:xfrm>
              <a:off x="1519" y="2772"/>
              <a:ext cx="72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lgn="ctr">
                <a:spcBef>
                  <a:spcPct val="0"/>
                </a:spcBef>
              </a:pPr>
              <a:r>
                <a:rPr lang="zh-CN" altLang="en-US" sz="2000" b="1">
                  <a:solidFill>
                    <a:srgbClr val="000066"/>
                  </a:solidFill>
                  <a:ea typeface="宋体" panose="02010600030101010101" pitchFamily="2" charset="-122"/>
                </a:rPr>
                <a:t>机器指令</a:t>
              </a:r>
              <a:endParaRPr lang="zh-CN" altLang="en-US" sz="2000" b="1">
                <a:solidFill>
                  <a:srgbClr val="000066"/>
                </a:solidFill>
                <a:ea typeface="宋体" panose="02010600030101010101" pitchFamily="2" charset="-122"/>
              </a:endParaRPr>
            </a:p>
          </p:txBody>
        </p:sp>
        <p:sp>
          <p:nvSpPr>
            <p:cNvPr id="15" name="Text Box 23"/>
            <p:cNvSpPr txBox="1">
              <a:spLocks noChangeArrowheads="1"/>
            </p:cNvSpPr>
            <p:nvPr/>
          </p:nvSpPr>
          <p:spPr bwMode="auto">
            <a:xfrm>
              <a:off x="3810" y="3441"/>
              <a:ext cx="63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lgn="ctr">
                <a:spcBef>
                  <a:spcPct val="0"/>
                </a:spcBef>
              </a:pPr>
              <a:r>
                <a:rPr lang="zh-CN" altLang="en-US" sz="2000" b="1" dirty="0">
                  <a:solidFill>
                    <a:srgbClr val="000066"/>
                  </a:solidFill>
                  <a:ea typeface="宋体" panose="02010600030101010101" pitchFamily="2" charset="-122"/>
                </a:rPr>
                <a:t>虚拟机</a:t>
              </a:r>
              <a:endParaRPr lang="zh-CN" altLang="en-US" sz="2000" b="1" dirty="0">
                <a:solidFill>
                  <a:srgbClr val="000066"/>
                </a:solidFill>
                <a:ea typeface="宋体" panose="02010600030101010101" pitchFamily="2" charset="-122"/>
              </a:endParaRPr>
            </a:p>
          </p:txBody>
        </p:sp>
        <p:sp>
          <p:nvSpPr>
            <p:cNvPr id="16" name="Line 24"/>
            <p:cNvSpPr>
              <a:spLocks noChangeShapeType="1"/>
            </p:cNvSpPr>
            <p:nvPr/>
          </p:nvSpPr>
          <p:spPr bwMode="auto">
            <a:xfrm flipH="1">
              <a:off x="3674" y="3577"/>
              <a:ext cx="204" cy="0"/>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p>
          </p:txBody>
        </p:sp>
        <p:sp>
          <p:nvSpPr>
            <p:cNvPr id="17" name="Text Box 25"/>
            <p:cNvSpPr txBox="1">
              <a:spLocks noChangeArrowheads="1"/>
            </p:cNvSpPr>
            <p:nvPr/>
          </p:nvSpPr>
          <p:spPr bwMode="auto">
            <a:xfrm>
              <a:off x="1064" y="4122"/>
              <a:ext cx="310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lgn="ctr">
                <a:spcBef>
                  <a:spcPct val="0"/>
                </a:spcBef>
              </a:pPr>
              <a:r>
                <a:rPr lang="en-US" altLang="zh-CN" sz="2000" b="1" dirty="0" smtClean="0">
                  <a:solidFill>
                    <a:srgbClr val="0000FF"/>
                  </a:solidFill>
                </a:rPr>
                <a:t>I/O</a:t>
              </a:r>
              <a:r>
                <a:rPr lang="zh-CN" altLang="en-US" sz="2000" b="1" dirty="0">
                  <a:solidFill>
                    <a:srgbClr val="0000FF"/>
                  </a:solidFill>
                </a:rPr>
                <a:t>软件隐藏了</a:t>
              </a:r>
              <a:r>
                <a:rPr lang="en-US" altLang="zh-CN" sz="2000" b="1" dirty="0">
                  <a:solidFill>
                    <a:srgbClr val="0000FF"/>
                  </a:solidFill>
                </a:rPr>
                <a:t>I/O</a:t>
              </a:r>
              <a:r>
                <a:rPr lang="zh-CN" altLang="en-US" sz="2000" b="1" dirty="0">
                  <a:solidFill>
                    <a:srgbClr val="0000FF"/>
                  </a:solidFill>
                </a:rPr>
                <a:t>操作实现的细节</a:t>
              </a:r>
              <a:endParaRPr lang="zh-CN" altLang="en-US" sz="2000" b="1" dirty="0">
                <a:solidFill>
                  <a:srgbClr val="0000FF"/>
                </a:solidFill>
              </a:endParaRPr>
            </a:p>
          </p:txBody>
        </p:sp>
      </p:grpSp>
      <p:sp>
        <p:nvSpPr>
          <p:cNvPr id="22" name="Oval 12"/>
          <p:cNvSpPr>
            <a:spLocks noChangeArrowheads="1"/>
          </p:cNvSpPr>
          <p:nvPr/>
        </p:nvSpPr>
        <p:spPr bwMode="auto">
          <a:xfrm>
            <a:off x="4788066" y="3359849"/>
            <a:ext cx="731838" cy="519351"/>
          </a:xfrm>
          <a:prstGeom prst="ellipse">
            <a:avLst/>
          </a:prstGeom>
          <a:noFill/>
          <a:ln w="19050" algn="ctr">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spAutoFit/>
          </a:bodyPr>
          <a:lstStyle/>
          <a:p>
            <a:pPr algn="ctr"/>
            <a:endParaRPr lang="zh-CN" altLang="zh-CN" b="1">
              <a:ea typeface="宋体" panose="02010600030101010101" pitchFamily="2" charset="-122"/>
            </a:endParaRPr>
          </a:p>
        </p:txBody>
      </p:sp>
      <p:sp>
        <p:nvSpPr>
          <p:cNvPr id="23" name="Text Box 13"/>
          <p:cNvSpPr txBox="1">
            <a:spLocks noChangeArrowheads="1"/>
          </p:cNvSpPr>
          <p:nvPr/>
        </p:nvSpPr>
        <p:spPr bwMode="auto">
          <a:xfrm>
            <a:off x="4908716" y="3469506"/>
            <a:ext cx="5746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r>
              <a:rPr lang="zh-CN" altLang="en-US" sz="2000" b="1" dirty="0">
                <a:ea typeface="宋体" panose="02010600030101010101" pitchFamily="2" charset="-122"/>
              </a:rPr>
              <a:t>用户</a:t>
            </a:r>
            <a:endParaRPr lang="zh-CN" altLang="en-US" sz="2000" b="1" dirty="0">
              <a:ea typeface="宋体" panose="02010600030101010101" pitchFamily="2" charset="-122"/>
            </a:endParaRPr>
          </a:p>
        </p:txBody>
      </p:sp>
      <p:sp>
        <p:nvSpPr>
          <p:cNvPr id="24" name="Rectangle 2"/>
          <p:cNvSpPr txBox="1">
            <a:spLocks noChangeArrowheads="1"/>
          </p:cNvSpPr>
          <p:nvPr/>
        </p:nvSpPr>
        <p:spPr>
          <a:xfrm>
            <a:off x="338137" y="296738"/>
            <a:ext cx="8328025" cy="291623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lnSpc>
                <a:spcPct val="90000"/>
              </a:lnSpc>
            </a:pPr>
            <a:r>
              <a:rPr lang="zh-CN" altLang="en-US" sz="2400" dirty="0" smtClean="0">
                <a:latin typeface="黑体" panose="02010609060101010101" pitchFamily="2" charset="-122"/>
                <a:ea typeface="黑体" panose="02010609060101010101" pitchFamily="2" charset="-122"/>
              </a:rPr>
              <a:t>完全无软件的计算机</a:t>
            </a:r>
            <a:r>
              <a:rPr lang="en-US" altLang="zh-CN" sz="2400" dirty="0" smtClean="0">
                <a:latin typeface="黑体" panose="02010609060101010101" pitchFamily="2" charset="-122"/>
                <a:ea typeface="黑体" panose="02010609060101010101" pitchFamily="2" charset="-122"/>
              </a:rPr>
              <a:t>——</a:t>
            </a:r>
            <a:r>
              <a:rPr lang="zh-CN" altLang="en-US" sz="2400" dirty="0" smtClean="0">
                <a:latin typeface="黑体" panose="02010609060101010101" pitchFamily="2" charset="-122"/>
                <a:ea typeface="黑体" panose="02010609060101010101" pitchFamily="2" charset="-122"/>
              </a:rPr>
              <a:t>裸机。</a:t>
            </a:r>
            <a:endParaRPr lang="zh-CN" altLang="en-US" sz="2400" dirty="0" smtClean="0">
              <a:latin typeface="黑体" panose="02010609060101010101" pitchFamily="2" charset="-122"/>
              <a:ea typeface="黑体" panose="02010609060101010101" pitchFamily="2" charset="-122"/>
            </a:endParaRPr>
          </a:p>
          <a:p>
            <a:pPr algn="just">
              <a:lnSpc>
                <a:spcPct val="90000"/>
              </a:lnSpc>
            </a:pPr>
            <a:r>
              <a:rPr lang="zh-CN" altLang="en-US" sz="2400" dirty="0" smtClean="0">
                <a:latin typeface="黑体" panose="02010609060101010101" pitchFamily="2" charset="-122"/>
                <a:ea typeface="黑体" panose="02010609060101010101" pitchFamily="2" charset="-122"/>
              </a:rPr>
              <a:t>“裸机”难于使用。</a:t>
            </a:r>
            <a:endParaRPr lang="zh-CN" altLang="en-US" sz="2400" dirty="0" smtClean="0">
              <a:latin typeface="黑体" panose="02010609060101010101" pitchFamily="2" charset="-122"/>
              <a:ea typeface="黑体" panose="02010609060101010101" pitchFamily="2" charset="-122"/>
            </a:endParaRPr>
          </a:p>
          <a:p>
            <a:pPr algn="just">
              <a:lnSpc>
                <a:spcPct val="90000"/>
              </a:lnSpc>
            </a:pPr>
            <a:r>
              <a:rPr lang="zh-CN" altLang="en-US" sz="2400" dirty="0" smtClean="0">
                <a:latin typeface="黑体" panose="02010609060101010101" pitchFamily="2" charset="-122"/>
                <a:ea typeface="黑体" panose="02010609060101010101" pitchFamily="2" charset="-122"/>
              </a:rPr>
              <a:t>裸机覆盖了一层</a:t>
            </a:r>
            <a:r>
              <a:rPr lang="en-US" altLang="zh-CN" sz="2400" dirty="0" smtClean="0">
                <a:latin typeface="黑体" panose="02010609060101010101" pitchFamily="2" charset="-122"/>
                <a:ea typeface="黑体" panose="02010609060101010101" pitchFamily="2" charset="-122"/>
              </a:rPr>
              <a:t>I/O</a:t>
            </a:r>
            <a:r>
              <a:rPr lang="zh-CN" altLang="en-US" sz="2400" dirty="0" smtClean="0">
                <a:latin typeface="黑体" panose="02010609060101010101" pitchFamily="2" charset="-122"/>
                <a:ea typeface="黑体" panose="02010609060101010101" pitchFamily="2" charset="-122"/>
              </a:rPr>
              <a:t>设备管理软件，由它来实现对</a:t>
            </a:r>
            <a:r>
              <a:rPr lang="en-US" altLang="zh-CN" sz="2400" dirty="0" smtClean="0">
                <a:latin typeface="黑体" panose="02010609060101010101" pitchFamily="2" charset="-122"/>
                <a:ea typeface="黑体" panose="02010609060101010101" pitchFamily="2" charset="-122"/>
              </a:rPr>
              <a:t>I/O</a:t>
            </a:r>
            <a:r>
              <a:rPr lang="zh-CN" altLang="en-US" sz="2400" dirty="0" smtClean="0">
                <a:latin typeface="黑体" panose="02010609060101010101" pitchFamily="2" charset="-122"/>
                <a:ea typeface="黑体" panose="02010609060101010101" pitchFamily="2" charset="-122"/>
              </a:rPr>
              <a:t>设备操作的细节，并向上提供一组</a:t>
            </a:r>
            <a:r>
              <a:rPr lang="en-US" altLang="zh-CN" sz="2400" dirty="0" smtClean="0">
                <a:latin typeface="黑体" panose="02010609060101010101" pitchFamily="2" charset="-122"/>
                <a:ea typeface="黑体" panose="02010609060101010101" pitchFamily="2" charset="-122"/>
              </a:rPr>
              <a:t>I/O</a:t>
            </a:r>
            <a:r>
              <a:rPr lang="zh-CN" altLang="en-US" sz="2400" dirty="0" smtClean="0">
                <a:latin typeface="黑体" panose="02010609060101010101" pitchFamily="2" charset="-122"/>
                <a:ea typeface="黑体" panose="02010609060101010101" pitchFamily="2" charset="-122"/>
              </a:rPr>
              <a:t>操作命令，如</a:t>
            </a:r>
            <a:r>
              <a:rPr lang="en-US" altLang="zh-CN" sz="2400" dirty="0" smtClean="0">
                <a:latin typeface="黑体" panose="02010609060101010101" pitchFamily="2" charset="-122"/>
                <a:ea typeface="黑体" panose="02010609060101010101" pitchFamily="2" charset="-122"/>
              </a:rPr>
              <a:t>Read</a:t>
            </a:r>
            <a:r>
              <a:rPr lang="zh-CN" altLang="en-US" sz="2400" dirty="0" smtClean="0">
                <a:latin typeface="黑体" panose="02010609060101010101" pitchFamily="2" charset="-122"/>
                <a:ea typeface="黑体" panose="02010609060101010101" pitchFamily="2" charset="-122"/>
              </a:rPr>
              <a:t>和</a:t>
            </a:r>
            <a:r>
              <a:rPr lang="en-US" altLang="zh-CN" sz="2400" dirty="0" smtClean="0">
                <a:latin typeface="黑体" panose="02010609060101010101" pitchFamily="2" charset="-122"/>
                <a:ea typeface="黑体" panose="02010609060101010101" pitchFamily="2" charset="-122"/>
              </a:rPr>
              <a:t>Write</a:t>
            </a:r>
            <a:r>
              <a:rPr lang="zh-CN" altLang="en-US" sz="2400" dirty="0" smtClean="0">
                <a:latin typeface="黑体" panose="02010609060101010101" pitchFamily="2" charset="-122"/>
                <a:ea typeface="黑体" panose="02010609060101010101" pitchFamily="2" charset="-122"/>
              </a:rPr>
              <a:t>命令，用户可以利用它进行数据输入</a:t>
            </a:r>
            <a:r>
              <a:rPr lang="en-US" altLang="zh-CN" sz="2400" dirty="0" smtClean="0">
                <a:latin typeface="黑体" panose="02010609060101010101" pitchFamily="2" charset="-122"/>
                <a:ea typeface="黑体" panose="02010609060101010101" pitchFamily="2" charset="-122"/>
              </a:rPr>
              <a:t>/</a:t>
            </a:r>
            <a:r>
              <a:rPr lang="zh-CN" altLang="en-US" sz="2400" dirty="0" smtClean="0">
                <a:latin typeface="黑体" panose="02010609060101010101" pitchFamily="2" charset="-122"/>
                <a:ea typeface="黑体" panose="02010609060101010101" pitchFamily="2" charset="-122"/>
              </a:rPr>
              <a:t>输出，而无需关心</a:t>
            </a:r>
            <a:r>
              <a:rPr lang="en-US" altLang="zh-CN" sz="2400" dirty="0" smtClean="0">
                <a:latin typeface="黑体" panose="02010609060101010101" pitchFamily="2" charset="-122"/>
                <a:ea typeface="黑体" panose="02010609060101010101" pitchFamily="2" charset="-122"/>
              </a:rPr>
              <a:t>I/O</a:t>
            </a:r>
            <a:r>
              <a:rPr lang="zh-CN" altLang="en-US" sz="2400" dirty="0" smtClean="0">
                <a:latin typeface="黑体" panose="02010609060101010101" pitchFamily="2" charset="-122"/>
                <a:ea typeface="黑体" panose="02010609060101010101" pitchFamily="2" charset="-122"/>
              </a:rPr>
              <a:t>实现的细节。此时用户所看到的是一台功能显著增强、使用极为方便的的机器，它向上提供了一组抽象的</a:t>
            </a:r>
            <a:r>
              <a:rPr lang="en-US" altLang="zh-CN" sz="2400" dirty="0" smtClean="0">
                <a:latin typeface="黑体" panose="02010609060101010101" pitchFamily="2" charset="-122"/>
                <a:ea typeface="黑体" panose="02010609060101010101" pitchFamily="2" charset="-122"/>
              </a:rPr>
              <a:t>I/O</a:t>
            </a:r>
            <a:r>
              <a:rPr lang="zh-CN" altLang="en-US" sz="2400" dirty="0" smtClean="0">
                <a:latin typeface="黑体" panose="02010609060101010101" pitchFamily="2" charset="-122"/>
                <a:ea typeface="黑体" panose="02010609060101010101" pitchFamily="2" charset="-122"/>
              </a:rPr>
              <a:t>设备，称为扩充机或虚拟机。</a:t>
            </a:r>
            <a:endParaRPr lang="zh-CN" altLang="en-US" sz="2400" dirty="0">
              <a:latin typeface="黑体" panose="02010609060101010101" pitchFamily="2" charset="-122"/>
              <a:ea typeface="黑体" panose="0201060906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4">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24">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2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2" autoUpdateAnimBg="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431800" y="549275"/>
            <a:ext cx="8280400" cy="569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indent="-457200">
              <a:buFont typeface="Arial" panose="020B0604020202020204" pitchFamily="34" charset="0"/>
              <a:buChar char="•"/>
            </a:pPr>
            <a:r>
              <a:rPr lang="zh-CN" altLang="en-US" sz="2800" b="1" dirty="0"/>
              <a:t>为了方便用户使用文件系统，又在第一层软件上再覆盖一层用于文件的管理软件，用它来实现对文件操作的细节，并向上提供一组对文件进行存取操作的命令。</a:t>
            </a:r>
            <a:r>
              <a:rPr lang="zh-CN" altLang="en-US" sz="2800" b="1" dirty="0">
                <a:solidFill>
                  <a:srgbClr val="0000FF"/>
                </a:solidFill>
                <a:ea typeface="黑体" panose="02010609060101010101" pitchFamily="2" charset="-122"/>
              </a:rPr>
              <a:t>第二个层次的抽象</a:t>
            </a:r>
            <a:r>
              <a:rPr lang="zh-CN" altLang="en-US" sz="2800" b="1" dirty="0" smtClean="0"/>
              <a:t>。</a:t>
            </a:r>
            <a:endParaRPr lang="en-US" altLang="zh-CN" sz="2800" b="1" dirty="0" smtClean="0"/>
          </a:p>
          <a:p>
            <a:pPr marL="457200" indent="-457200">
              <a:buFont typeface="Arial" panose="020B0604020202020204" pitchFamily="34" charset="0"/>
              <a:buChar char="•"/>
            </a:pPr>
            <a:endParaRPr lang="zh-CN" altLang="en-US" sz="2800" b="1" dirty="0"/>
          </a:p>
          <a:p>
            <a:pPr marL="457200" indent="-457200">
              <a:buFont typeface="Arial" panose="020B0604020202020204" pitchFamily="34" charset="0"/>
              <a:buChar char="•"/>
            </a:pPr>
            <a:r>
              <a:rPr lang="zh-CN" altLang="en-US" sz="2800" b="1" dirty="0"/>
              <a:t>又在文件管理软件上再覆盖一层面向用户的窗口软件，用户便可在窗口环境下方便地使用计算机，形成一台功能更强的虚拟机</a:t>
            </a:r>
            <a:r>
              <a:rPr lang="zh-CN" altLang="en-US" sz="2800" b="1" dirty="0" smtClean="0"/>
              <a:t>。</a:t>
            </a:r>
            <a:endParaRPr lang="en-US" altLang="zh-CN" sz="2800" b="1" dirty="0" smtClean="0"/>
          </a:p>
          <a:p>
            <a:pPr marL="457200" indent="-457200">
              <a:buFont typeface="Arial" panose="020B0604020202020204" pitchFamily="34" charset="0"/>
              <a:buChar char="•"/>
            </a:pPr>
            <a:endParaRPr lang="zh-CN" altLang="en-US" sz="2800" b="1" dirty="0"/>
          </a:p>
          <a:p>
            <a:pPr marL="457200" indent="-457200">
              <a:buFont typeface="Arial" panose="020B0604020202020204" pitchFamily="34" charset="0"/>
              <a:buChar char="•"/>
            </a:pPr>
            <a:r>
              <a:rPr lang="zh-CN" altLang="en-US" sz="2800" b="1" dirty="0"/>
              <a:t>由此可知，操作系统是铺设在硬件上的多层系统软件，它们不仅增强了系统功能，而且还隐藏了对硬件操作的细节，由它们实现对计算机硬件的多个层次的抽象。</a:t>
            </a:r>
            <a:endParaRPr lang="zh-CN" altLang="en-US" sz="2800" b="1" dirty="0"/>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51" name="Line 1031"/>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
        <p:nvSpPr>
          <p:cNvPr id="210953" name="Rectangle 1033"/>
          <p:cNvSpPr>
            <a:spLocks noChangeArrowheads="1"/>
          </p:cNvSpPr>
          <p:nvPr/>
        </p:nvSpPr>
        <p:spPr bwMode="auto">
          <a:xfrm>
            <a:off x="323777" y="1416621"/>
            <a:ext cx="8424936" cy="1872208"/>
          </a:xfrm>
          <a:prstGeom prst="rect">
            <a:avLst/>
          </a:prstGeom>
          <a:noFill/>
          <a:ln w="9525">
            <a:solidFill>
              <a:srgbClr val="FF9900"/>
            </a:solidFill>
            <a:miter lim="800000"/>
          </a:ln>
          <a:effectLst/>
        </p:spPr>
        <p:txBody>
          <a:bodyPr/>
          <a:lstStyle/>
          <a:p>
            <a:pPr marL="342900" indent="-342900">
              <a:lnSpc>
                <a:spcPct val="120000"/>
              </a:lnSpc>
              <a:buClr>
                <a:srgbClr val="1F05E3"/>
              </a:buClr>
              <a:buFont typeface="Wingdings" panose="05000000000000000000" pitchFamily="2" charset="2"/>
              <a:buNone/>
            </a:pPr>
            <a:r>
              <a:rPr lang="zh-CN" altLang="en-US" sz="2400" b="1" dirty="0">
                <a:solidFill>
                  <a:srgbClr val="1F05E3"/>
                </a:solidFill>
                <a:latin typeface="黑体" panose="02010609060101010101" pitchFamily="2" charset="-122"/>
                <a:ea typeface="黑体" panose="02010609060101010101" pitchFamily="2" charset="-122"/>
              </a:rPr>
              <a:t>操作系统（</a:t>
            </a:r>
            <a:r>
              <a:rPr lang="en-US" altLang="zh-CN" sz="2400" b="1" dirty="0">
                <a:solidFill>
                  <a:srgbClr val="1F05E3"/>
                </a:solidFill>
                <a:latin typeface="黑体" panose="02010609060101010101" pitchFamily="2" charset="-122"/>
                <a:ea typeface="黑体" panose="02010609060101010101" pitchFamily="2" charset="-122"/>
              </a:rPr>
              <a:t>operating system</a:t>
            </a:r>
            <a:r>
              <a:rPr lang="zh-CN" altLang="en-US" sz="2400" b="1" dirty="0">
                <a:solidFill>
                  <a:srgbClr val="1F05E3"/>
                </a:solidFill>
                <a:latin typeface="黑体" panose="02010609060101010101" pitchFamily="2" charset="-122"/>
                <a:ea typeface="黑体" panose="02010609060101010101" pitchFamily="2" charset="-122"/>
              </a:rPr>
              <a:t>）定义</a:t>
            </a:r>
            <a:endParaRPr lang="zh-CN" altLang="en-US" sz="2400" b="1" dirty="0">
              <a:solidFill>
                <a:srgbClr val="1F05E3"/>
              </a:solidFill>
              <a:latin typeface="黑体" panose="02010609060101010101" pitchFamily="2" charset="-122"/>
              <a:ea typeface="黑体" panose="02010609060101010101" pitchFamily="2" charset="-122"/>
            </a:endParaRPr>
          </a:p>
          <a:p>
            <a:pPr indent="342900">
              <a:lnSpc>
                <a:spcPct val="120000"/>
              </a:lnSpc>
              <a:buClr>
                <a:srgbClr val="1F05E3"/>
              </a:buClr>
              <a:buFont typeface="Wingdings" panose="05000000000000000000" pitchFamily="2" charset="2"/>
              <a:buNone/>
            </a:pPr>
            <a:r>
              <a:rPr lang="zh-CN" altLang="en-US" sz="2400" dirty="0">
                <a:latin typeface="黑体" panose="02010609060101010101" pitchFamily="2" charset="-122"/>
                <a:ea typeface="黑体" panose="02010609060101010101" pitchFamily="2" charset="-122"/>
              </a:rPr>
              <a:t>  </a:t>
            </a:r>
            <a:r>
              <a:rPr lang="zh-CN" altLang="en-US" sz="2400" b="1" dirty="0">
                <a:latin typeface="黑体" panose="02010609060101010101" pitchFamily="2" charset="-122"/>
                <a:ea typeface="黑体" panose="02010609060101010101" pitchFamily="2" charset="-122"/>
              </a:rPr>
              <a:t>操作系统是直接控制和管理计算机硬件、软件资源的</a:t>
            </a:r>
            <a:r>
              <a:rPr lang="zh-CN" altLang="en-US" sz="2400" b="1" dirty="0">
                <a:solidFill>
                  <a:srgbClr val="FF3300"/>
                </a:solidFill>
                <a:latin typeface="黑体" panose="02010609060101010101" pitchFamily="2" charset="-122"/>
                <a:ea typeface="黑体" panose="02010609060101010101" pitchFamily="2" charset="-122"/>
              </a:rPr>
              <a:t>最基本的系统软件</a:t>
            </a:r>
            <a:r>
              <a:rPr lang="zh-CN" altLang="en-US" sz="2400" b="1" dirty="0">
                <a:latin typeface="黑体" panose="02010609060101010101" pitchFamily="2" charset="-122"/>
                <a:ea typeface="黑体" panose="02010609060101010101" pitchFamily="2" charset="-122"/>
              </a:rPr>
              <a:t>，用以</a:t>
            </a:r>
            <a:r>
              <a:rPr lang="zh-CN" altLang="en-US" sz="2400" b="1" dirty="0">
                <a:solidFill>
                  <a:srgbClr val="FF3300"/>
                </a:solidFill>
                <a:latin typeface="黑体" panose="02010609060101010101" pitchFamily="2" charset="-122"/>
                <a:ea typeface="黑体" panose="02010609060101010101" pitchFamily="2" charset="-122"/>
              </a:rPr>
              <a:t>方便</a:t>
            </a:r>
            <a:r>
              <a:rPr lang="zh-CN" altLang="en-US" sz="2400" b="1" dirty="0">
                <a:latin typeface="黑体" panose="02010609060101010101" pitchFamily="2" charset="-122"/>
                <a:ea typeface="黑体" panose="02010609060101010101" pitchFamily="2" charset="-122"/>
              </a:rPr>
              <a:t>用户充分、</a:t>
            </a:r>
            <a:r>
              <a:rPr lang="zh-CN" altLang="en-US" sz="2400" b="1" dirty="0">
                <a:solidFill>
                  <a:srgbClr val="FF3300"/>
                </a:solidFill>
                <a:latin typeface="黑体" panose="02010609060101010101" pitchFamily="2" charset="-122"/>
                <a:ea typeface="黑体" panose="02010609060101010101" pitchFamily="2" charset="-122"/>
              </a:rPr>
              <a:t>有效</a:t>
            </a:r>
            <a:r>
              <a:rPr lang="zh-CN" altLang="en-US" sz="2400" b="1" dirty="0">
                <a:latin typeface="黑体" panose="02010609060101010101" pitchFamily="2" charset="-122"/>
                <a:ea typeface="黑体" panose="02010609060101010101" pitchFamily="2" charset="-122"/>
              </a:rPr>
              <a:t>的利用这些资源并增强整个计算机的处理能力。</a:t>
            </a:r>
            <a:endParaRPr lang="zh-CN" altLang="en-US" sz="2400" b="1" dirty="0">
              <a:latin typeface="楷体_GB2312" pitchFamily="49" charset="-122"/>
              <a:ea typeface="楷体_GB2312" pitchFamily="49" charset="-122"/>
            </a:endParaRPr>
          </a:p>
        </p:txBody>
      </p:sp>
      <p:sp>
        <p:nvSpPr>
          <p:cNvPr id="210954" name="Text Box 1034"/>
          <p:cNvSpPr txBox="1">
            <a:spLocks noChangeArrowheads="1"/>
          </p:cNvSpPr>
          <p:nvPr/>
        </p:nvSpPr>
        <p:spPr bwMode="auto">
          <a:xfrm>
            <a:off x="323777" y="4077072"/>
            <a:ext cx="8424936" cy="954107"/>
          </a:xfrm>
          <a:prstGeom prst="rect">
            <a:avLst/>
          </a:prstGeom>
          <a:solidFill>
            <a:srgbClr val="FFCC99"/>
          </a:solidFill>
          <a:ln w="9525">
            <a:noFill/>
            <a:miter lim="800000"/>
          </a:ln>
          <a:effectLst/>
        </p:spPr>
        <p:txBody>
          <a:bodyPr wrap="square">
            <a:spAutoFit/>
          </a:bodyPr>
          <a:lstStyle/>
          <a:p>
            <a:r>
              <a:rPr kumimoji="1" lang="zh-CN" altLang="en-US" sz="2800" b="1" dirty="0">
                <a:solidFill>
                  <a:srgbClr val="1F05E3"/>
                </a:solidFill>
                <a:latin typeface="Times New Roman" panose="02020603050405020304" pitchFamily="18" charset="0"/>
                <a:ea typeface="黑体" panose="02010609060101010101" pitchFamily="2" charset="-122"/>
              </a:rPr>
              <a:t>操作系统的非形式化定义</a:t>
            </a:r>
            <a:r>
              <a:rPr kumimoji="1" lang="zh-CN" altLang="en-US" sz="2800" b="1" dirty="0">
                <a:solidFill>
                  <a:srgbClr val="FF3300"/>
                </a:solidFill>
                <a:latin typeface="Times New Roman" panose="02020603050405020304" pitchFamily="18" charset="0"/>
                <a:ea typeface="黑体" panose="02010609060101010101" pitchFamily="2" charset="-122"/>
              </a:rPr>
              <a:t>（关键点）</a:t>
            </a:r>
            <a:r>
              <a:rPr kumimoji="1" lang="zh-CN" altLang="en-US" sz="2800" b="1" dirty="0">
                <a:latin typeface="Times New Roman" panose="02020603050405020304" pitchFamily="18" charset="0"/>
                <a:ea typeface="黑体" panose="02010609060101010101" pitchFamily="2" charset="-122"/>
              </a:rPr>
              <a:t>：系统软件，程序模块的集合，资源管理和用户接口功能</a:t>
            </a:r>
            <a:endParaRPr kumimoji="1" lang="zh-CN" altLang="en-US" sz="2800" b="1" dirty="0">
              <a:latin typeface="Times New Roman" panose="02020603050405020304" pitchFamily="18" charset="0"/>
              <a:ea typeface="黑体" panose="02010609060101010101" pitchFamily="2" charset="-122"/>
            </a:endParaRPr>
          </a:p>
        </p:txBody>
      </p:sp>
      <p:sp>
        <p:nvSpPr>
          <p:cNvPr id="8" name="Rectangle 5"/>
          <p:cNvSpPr>
            <a:spLocks noChangeArrowheads="1"/>
          </p:cNvSpPr>
          <p:nvPr/>
        </p:nvSpPr>
        <p:spPr bwMode="auto">
          <a:xfrm>
            <a:off x="250824" y="404664"/>
            <a:ext cx="5977360" cy="439738"/>
          </a:xfrm>
          <a:prstGeom prst="rect">
            <a:avLst/>
          </a:prstGeom>
          <a:noFill/>
          <a:ln w="9525">
            <a:noFill/>
            <a:miter lim="800000"/>
          </a:ln>
        </p:spPr>
        <p:txBody>
          <a:bodyPr/>
          <a:lstStyle/>
          <a:p>
            <a:pPr marL="533400" indent="-533400"/>
            <a:r>
              <a:rPr lang="zh-CN" altLang="zh-CN" sz="3200" b="1" dirty="0">
                <a:solidFill>
                  <a:srgbClr val="1F05E3"/>
                </a:solidFill>
                <a:latin typeface="黑体" panose="02010609060101010101" pitchFamily="2" charset="-122"/>
                <a:ea typeface="黑体" panose="02010609060101010101" pitchFamily="2" charset="-122"/>
              </a:rPr>
              <a:t>操作系统的</a:t>
            </a:r>
            <a:r>
              <a:rPr lang="zh-CN" altLang="en-US" sz="3200" b="1" dirty="0">
                <a:solidFill>
                  <a:srgbClr val="1F05E3"/>
                </a:solidFill>
                <a:latin typeface="黑体" panose="02010609060101010101" pitchFamily="2" charset="-122"/>
                <a:ea typeface="黑体" panose="02010609060101010101" pitchFamily="2" charset="-122"/>
              </a:rPr>
              <a:t>定义</a:t>
            </a:r>
            <a:endParaRPr lang="zh-CN" altLang="en-US" sz="3200" b="1" dirty="0">
              <a:solidFill>
                <a:srgbClr val="1F05E3"/>
              </a:solidFill>
              <a:latin typeface="黑体" panose="02010609060101010101" pitchFamily="2" charset="-122"/>
              <a:ea typeface="黑体" panose="02010609060101010101" pitchFamily="2" charset="-122"/>
            </a:endParaRPr>
          </a:p>
        </p:txBody>
      </p:sp>
    </p:spTree>
  </p:cSld>
  <p:clrMapOvr>
    <a:masterClrMapping/>
  </p:clrMapOvr>
  <p:transition advTm="8523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55576" y="836712"/>
            <a:ext cx="7632848" cy="2246769"/>
          </a:xfrm>
          <a:prstGeom prst="rect">
            <a:avLst/>
          </a:prstGeom>
          <a:noFill/>
        </p:spPr>
        <p:txBody>
          <a:bodyPr wrap="square">
            <a:spAutoFit/>
          </a:bodyPr>
          <a:lstStyle/>
          <a:p>
            <a:r>
              <a:rPr lang="zh-CN" altLang="en-US" sz="2800" dirty="0">
                <a:solidFill>
                  <a:srgbClr val="003300"/>
                </a:solidFill>
                <a:effectLst/>
                <a:latin typeface="+mn-ea"/>
                <a:ea typeface="+mn-ea"/>
              </a:rPr>
              <a:t>计算机操作系统的功能是</a:t>
            </a:r>
            <a:r>
              <a:rPr lang="en-US" altLang="zh-CN" sz="2800" dirty="0">
                <a:solidFill>
                  <a:srgbClr val="003300"/>
                </a:solidFill>
                <a:effectLst/>
                <a:latin typeface="+mn-ea"/>
                <a:ea typeface="+mn-ea"/>
              </a:rPr>
              <a:t>________</a:t>
            </a:r>
            <a:r>
              <a:rPr lang="zh-CN" altLang="en-US" sz="2800" dirty="0">
                <a:solidFill>
                  <a:srgbClr val="003300"/>
                </a:solidFill>
                <a:effectLst/>
                <a:latin typeface="+mn-ea"/>
                <a:ea typeface="+mn-ea"/>
              </a:rPr>
              <a:t>。 </a:t>
            </a:r>
            <a:endParaRPr lang="zh-CN" altLang="en-US" sz="2800" dirty="0">
              <a:latin typeface="+mn-ea"/>
              <a:ea typeface="+mn-ea"/>
            </a:endParaRPr>
          </a:p>
          <a:p>
            <a:r>
              <a:rPr lang="en-US" altLang="zh-CN" sz="2800" dirty="0">
                <a:solidFill>
                  <a:srgbClr val="003300"/>
                </a:solidFill>
                <a:effectLst/>
                <a:latin typeface="+mn-ea"/>
                <a:ea typeface="+mn-ea"/>
              </a:rPr>
              <a:t>A</a:t>
            </a:r>
            <a:r>
              <a:rPr lang="zh-CN" altLang="en-US" sz="2800" dirty="0">
                <a:solidFill>
                  <a:srgbClr val="003300"/>
                </a:solidFill>
                <a:effectLst/>
                <a:latin typeface="+mn-ea"/>
                <a:ea typeface="+mn-ea"/>
              </a:rPr>
              <a:t>．把源程序代码转换为目标代码 </a:t>
            </a:r>
            <a:endParaRPr lang="zh-CN" altLang="en-US" sz="2800" dirty="0">
              <a:latin typeface="+mn-ea"/>
              <a:ea typeface="+mn-ea"/>
            </a:endParaRPr>
          </a:p>
          <a:p>
            <a:r>
              <a:rPr lang="en-US" altLang="zh-CN" sz="2800" dirty="0">
                <a:solidFill>
                  <a:srgbClr val="003300"/>
                </a:solidFill>
                <a:effectLst/>
                <a:latin typeface="+mn-ea"/>
                <a:ea typeface="+mn-ea"/>
              </a:rPr>
              <a:t>B</a:t>
            </a:r>
            <a:r>
              <a:rPr lang="zh-CN" altLang="en-US" sz="2800" dirty="0">
                <a:solidFill>
                  <a:srgbClr val="003300"/>
                </a:solidFill>
                <a:effectLst/>
                <a:latin typeface="+mn-ea"/>
                <a:ea typeface="+mn-ea"/>
              </a:rPr>
              <a:t>．实现计算机用户之间的相互交流 </a:t>
            </a:r>
            <a:endParaRPr lang="zh-CN" altLang="en-US" sz="2800" dirty="0">
              <a:latin typeface="+mn-ea"/>
              <a:ea typeface="+mn-ea"/>
            </a:endParaRPr>
          </a:p>
          <a:p>
            <a:r>
              <a:rPr lang="en-US" altLang="zh-CN" sz="2800" dirty="0">
                <a:solidFill>
                  <a:srgbClr val="003300"/>
                </a:solidFill>
                <a:effectLst/>
                <a:latin typeface="+mn-ea"/>
                <a:ea typeface="+mn-ea"/>
              </a:rPr>
              <a:t>C</a:t>
            </a:r>
            <a:r>
              <a:rPr lang="zh-CN" altLang="en-US" sz="2800" dirty="0">
                <a:solidFill>
                  <a:srgbClr val="003300"/>
                </a:solidFill>
                <a:effectLst/>
                <a:latin typeface="+mn-ea"/>
                <a:ea typeface="+mn-ea"/>
              </a:rPr>
              <a:t>．完成计算机硬件与软件之间的转换 </a:t>
            </a:r>
            <a:endParaRPr lang="zh-CN" altLang="en-US" sz="2800" dirty="0">
              <a:latin typeface="+mn-ea"/>
              <a:ea typeface="+mn-ea"/>
            </a:endParaRPr>
          </a:p>
          <a:p>
            <a:r>
              <a:rPr lang="en-US" altLang="zh-CN" sz="2800" dirty="0">
                <a:solidFill>
                  <a:srgbClr val="003300"/>
                </a:solidFill>
                <a:effectLst/>
                <a:latin typeface="+mn-ea"/>
                <a:ea typeface="+mn-ea"/>
              </a:rPr>
              <a:t>D</a:t>
            </a:r>
            <a:r>
              <a:rPr lang="zh-CN" altLang="en-US" sz="2800" dirty="0">
                <a:solidFill>
                  <a:srgbClr val="003300"/>
                </a:solidFill>
                <a:effectLst/>
                <a:latin typeface="+mn-ea"/>
                <a:ea typeface="+mn-ea"/>
              </a:rPr>
              <a:t>．控制、管理计算机系统的资源和程序的执行</a:t>
            </a:r>
            <a:endParaRPr lang="zh-CN" altLang="en-US" sz="2800" dirty="0">
              <a:latin typeface="+mn-ea"/>
              <a:ea typeface="+mn-ea"/>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nvGraphicFramePr>
        <p:xfrm>
          <a:off x="573918" y="1844824"/>
          <a:ext cx="8208962" cy="424815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12646" name="Rectangle 6"/>
          <p:cNvSpPr>
            <a:spLocks noChangeArrowheads="1"/>
          </p:cNvSpPr>
          <p:nvPr/>
        </p:nvSpPr>
        <p:spPr bwMode="auto">
          <a:xfrm>
            <a:off x="5797166" y="534070"/>
            <a:ext cx="3327400" cy="374650"/>
          </a:xfrm>
          <a:prstGeom prst="rect">
            <a:avLst/>
          </a:prstGeom>
          <a:noFill/>
          <a:ln w="9525">
            <a:noFill/>
            <a:miter lim="800000"/>
          </a:ln>
        </p:spPr>
        <p:txBody>
          <a:bodyPr/>
          <a:lstStyle/>
          <a:p>
            <a:pPr marL="533400" indent="-533400"/>
            <a:r>
              <a:rPr lang="zh-CN" altLang="en-US" sz="2000" b="1" dirty="0">
                <a:solidFill>
                  <a:schemeClr val="accent2"/>
                </a:solidFill>
                <a:latin typeface="黑体" panose="02010609060101010101" pitchFamily="2" charset="-122"/>
                <a:ea typeface="黑体" panose="02010609060101010101" pitchFamily="2" charset="-122"/>
              </a:rPr>
              <a:t>推动操作系统发展的动力</a:t>
            </a:r>
            <a:endParaRPr lang="zh-CN" altLang="en-US" sz="2000" b="1" dirty="0">
              <a:solidFill>
                <a:schemeClr val="accent2"/>
              </a:solidFill>
              <a:latin typeface="黑体" panose="02010609060101010101" pitchFamily="2" charset="-122"/>
              <a:ea typeface="黑体" panose="02010609060101010101" pitchFamily="2" charset="-122"/>
            </a:endParaRPr>
          </a:p>
        </p:txBody>
      </p:sp>
      <p:sp>
        <p:nvSpPr>
          <p:cNvPr id="112647" name="Text Box 7"/>
          <p:cNvSpPr txBox="1">
            <a:spLocks noChangeArrowheads="1"/>
          </p:cNvSpPr>
          <p:nvPr/>
        </p:nvSpPr>
        <p:spPr bwMode="auto">
          <a:xfrm>
            <a:off x="2954531" y="1125538"/>
            <a:ext cx="3273653" cy="584775"/>
          </a:xfrm>
          <a:prstGeom prst="rect">
            <a:avLst/>
          </a:prstGeom>
          <a:noFill/>
          <a:ln w="9525">
            <a:noFill/>
            <a:miter lim="800000"/>
          </a:ln>
          <a:effectLst/>
        </p:spPr>
        <p:txBody>
          <a:bodyPr wrap="none">
            <a:spAutoFit/>
          </a:bodyPr>
          <a:lstStyle/>
          <a:p>
            <a:r>
              <a:rPr kumimoji="1" lang="en-US" altLang="zh-CN" sz="3200" b="1" dirty="0">
                <a:latin typeface="Times New Roman" panose="02020603050405020304" pitchFamily="18" charset="0"/>
                <a:ea typeface="黑体" panose="02010609060101010101" pitchFamily="2" charset="-122"/>
              </a:rPr>
              <a:t>“</a:t>
            </a:r>
            <a:r>
              <a:rPr kumimoji="1" lang="zh-CN" altLang="en-US" sz="3200" b="1" dirty="0">
                <a:latin typeface="Times New Roman" panose="02020603050405020304" pitchFamily="18" charset="0"/>
                <a:ea typeface="黑体" panose="02010609060101010101" pitchFamily="2" charset="-122"/>
              </a:rPr>
              <a:t>需求推动发展”</a:t>
            </a:r>
            <a:endParaRPr kumimoji="1" lang="zh-CN" altLang="en-US" sz="3200" b="1" dirty="0">
              <a:latin typeface="Times New Roman" panose="02020603050405020304" pitchFamily="18" charset="0"/>
              <a:ea typeface="黑体" panose="02010609060101010101" pitchFamily="2" charset="-122"/>
            </a:endParaRPr>
          </a:p>
        </p:txBody>
      </p:sp>
      <p:sp>
        <p:nvSpPr>
          <p:cNvPr id="112648" name="Line 8"/>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
        <p:nvSpPr>
          <p:cNvPr id="8" name="Rectangle 5"/>
          <p:cNvSpPr>
            <a:spLocks noChangeArrowheads="1"/>
          </p:cNvSpPr>
          <p:nvPr/>
        </p:nvSpPr>
        <p:spPr bwMode="auto">
          <a:xfrm>
            <a:off x="250824" y="404664"/>
            <a:ext cx="5977360" cy="439738"/>
          </a:xfrm>
          <a:prstGeom prst="rect">
            <a:avLst/>
          </a:prstGeom>
          <a:noFill/>
          <a:ln w="9525">
            <a:noFill/>
            <a:miter lim="800000"/>
          </a:ln>
        </p:spPr>
        <p:txBody>
          <a:bodyPr/>
          <a:lstStyle/>
          <a:p>
            <a:pPr marL="533400" indent="-533400"/>
            <a:r>
              <a:rPr lang="en-US" altLang="zh-CN" sz="3200" b="1" dirty="0">
                <a:solidFill>
                  <a:srgbClr val="1F05E3"/>
                </a:solidFill>
                <a:latin typeface="黑体" panose="02010609060101010101" pitchFamily="2" charset="-122"/>
                <a:ea typeface="黑体" panose="02010609060101010101" pitchFamily="2" charset="-122"/>
              </a:rPr>
              <a:t>1.1  </a:t>
            </a:r>
            <a:r>
              <a:rPr lang="zh-CN" altLang="zh-CN" sz="3200" b="1" dirty="0">
                <a:solidFill>
                  <a:srgbClr val="1F05E3"/>
                </a:solidFill>
                <a:latin typeface="黑体" panose="02010609060101010101" pitchFamily="2" charset="-122"/>
                <a:ea typeface="黑体" panose="02010609060101010101" pitchFamily="2" charset="-122"/>
              </a:rPr>
              <a:t>操作系统的目标</a:t>
            </a:r>
            <a:r>
              <a:rPr lang="zh-CN" altLang="en-US" sz="3200" b="1" dirty="0">
                <a:solidFill>
                  <a:srgbClr val="1F05E3"/>
                </a:solidFill>
                <a:latin typeface="黑体" panose="02010609060101010101" pitchFamily="2" charset="-122"/>
                <a:ea typeface="黑体" panose="02010609060101010101" pitchFamily="2" charset="-122"/>
              </a:rPr>
              <a:t>和</a:t>
            </a:r>
            <a:r>
              <a:rPr lang="zh-CN" altLang="zh-CN" sz="3200" b="1" dirty="0">
                <a:solidFill>
                  <a:srgbClr val="1F05E3"/>
                </a:solidFill>
                <a:latin typeface="黑体" panose="02010609060101010101" pitchFamily="2" charset="-122"/>
                <a:ea typeface="黑体" panose="02010609060101010101" pitchFamily="2" charset="-122"/>
              </a:rPr>
              <a:t>作用</a:t>
            </a:r>
            <a:endParaRPr lang="zh-CN" altLang="en-US" sz="3200" b="1" dirty="0">
              <a:solidFill>
                <a:srgbClr val="1F05E3"/>
              </a:solidFill>
              <a:latin typeface="黑体" panose="02010609060101010101" pitchFamily="2" charset="-122"/>
              <a:ea typeface="黑体" panose="02010609060101010101" pitchFamily="2" charset="-122"/>
            </a:endParaRPr>
          </a:p>
        </p:txBody>
      </p:sp>
    </p:spTree>
  </p:cSld>
  <p:clrMapOvr>
    <a:masterClrMapping/>
  </p:clrMapOvr>
  <p:transition advTm="105668"/>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Text Box 1026"/>
          <p:cNvSpPr txBox="1">
            <a:spLocks noChangeArrowheads="1"/>
          </p:cNvSpPr>
          <p:nvPr/>
        </p:nvSpPr>
        <p:spPr bwMode="auto">
          <a:xfrm>
            <a:off x="685800" y="1447800"/>
            <a:ext cx="7772400" cy="366713"/>
          </a:xfrm>
          <a:prstGeom prst="rect">
            <a:avLst/>
          </a:prstGeom>
          <a:noFill/>
          <a:ln w="9525">
            <a:noFill/>
            <a:miter lim="800000"/>
          </a:ln>
          <a:effectLst/>
        </p:spPr>
        <p:txBody>
          <a:bodyPr>
            <a:spAutoFit/>
          </a:bodyPr>
          <a:lstStyle/>
          <a:p>
            <a:pPr>
              <a:spcBef>
                <a:spcPct val="50000"/>
              </a:spcBef>
            </a:pPr>
            <a:endParaRPr lang="zh-CN" altLang="zh-CN"/>
          </a:p>
        </p:txBody>
      </p:sp>
      <p:sp>
        <p:nvSpPr>
          <p:cNvPr id="191492" name="Text Box 1028"/>
          <p:cNvSpPr txBox="1">
            <a:spLocks noChangeArrowheads="1"/>
          </p:cNvSpPr>
          <p:nvPr/>
        </p:nvSpPr>
        <p:spPr bwMode="auto">
          <a:xfrm>
            <a:off x="323528" y="1371600"/>
            <a:ext cx="8569648" cy="461665"/>
          </a:xfrm>
          <a:prstGeom prst="rect">
            <a:avLst/>
          </a:prstGeom>
          <a:noFill/>
          <a:ln w="9525">
            <a:noFill/>
            <a:miter lim="800000"/>
          </a:ln>
          <a:effectLst/>
        </p:spPr>
        <p:txBody>
          <a:bodyPr wrap="square">
            <a:spAutoFit/>
          </a:bodyPr>
          <a:lstStyle/>
          <a:p>
            <a:pPr>
              <a:spcBef>
                <a:spcPct val="50000"/>
              </a:spcBef>
            </a:pPr>
            <a:r>
              <a:rPr lang="zh-CN" altLang="en-US" sz="2400" b="1" dirty="0">
                <a:latin typeface="黑体" panose="02010609060101010101" pitchFamily="2" charset="-122"/>
                <a:ea typeface="黑体" panose="02010609060101010101" pitchFamily="2" charset="-122"/>
              </a:rPr>
              <a:t>操作系统与计算机系统结构联系密切，经历了以下的发展阶段</a:t>
            </a:r>
            <a:endParaRPr lang="zh-CN" altLang="en-US" sz="2400" b="1" dirty="0">
              <a:latin typeface="黑体" panose="02010609060101010101" pitchFamily="2" charset="-122"/>
              <a:ea typeface="黑体" panose="02010609060101010101" pitchFamily="2" charset="-122"/>
            </a:endParaRPr>
          </a:p>
        </p:txBody>
      </p:sp>
      <p:graphicFrame>
        <p:nvGraphicFramePr>
          <p:cNvPr id="9" name="图示 8"/>
          <p:cNvGraphicFramePr/>
          <p:nvPr/>
        </p:nvGraphicFramePr>
        <p:xfrm>
          <a:off x="539552" y="2276872"/>
          <a:ext cx="8221216" cy="376718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6" name="Rectangle 5"/>
          <p:cNvSpPr>
            <a:spLocks noChangeArrowheads="1"/>
          </p:cNvSpPr>
          <p:nvPr/>
        </p:nvSpPr>
        <p:spPr bwMode="auto">
          <a:xfrm>
            <a:off x="250824" y="396974"/>
            <a:ext cx="6121376" cy="439738"/>
          </a:xfrm>
          <a:prstGeom prst="rect">
            <a:avLst/>
          </a:prstGeom>
          <a:noFill/>
          <a:ln w="9525">
            <a:noFill/>
            <a:miter lim="800000"/>
          </a:ln>
        </p:spPr>
        <p:txBody>
          <a:bodyPr/>
          <a:lstStyle/>
          <a:p>
            <a:pPr marL="533400" indent="-533400"/>
            <a:r>
              <a:rPr lang="en-US" altLang="zh-CN" sz="3200" b="1" dirty="0">
                <a:solidFill>
                  <a:srgbClr val="1F05E3"/>
                </a:solidFill>
                <a:latin typeface="黑体" panose="02010609060101010101" pitchFamily="2" charset="-122"/>
                <a:ea typeface="黑体" panose="02010609060101010101" pitchFamily="2" charset="-122"/>
              </a:rPr>
              <a:t>1.2  </a:t>
            </a:r>
            <a:r>
              <a:rPr lang="zh-CN" altLang="en-US" sz="3200" b="1" dirty="0">
                <a:solidFill>
                  <a:srgbClr val="1F05E3"/>
                </a:solidFill>
                <a:latin typeface="黑体" panose="02010609060101010101" pitchFamily="2" charset="-122"/>
                <a:ea typeface="黑体" panose="02010609060101010101" pitchFamily="2" charset="-122"/>
              </a:rPr>
              <a:t>操作系统的发展过程</a:t>
            </a:r>
            <a:endParaRPr lang="zh-CN" altLang="en-US" sz="3200" b="1" dirty="0">
              <a:solidFill>
                <a:srgbClr val="1F05E3"/>
              </a:solidFill>
              <a:latin typeface="黑体" panose="02010609060101010101" pitchFamily="2" charset="-122"/>
              <a:ea typeface="黑体" panose="02010609060101010101" pitchFamily="2" charset="-122"/>
            </a:endParaRPr>
          </a:p>
        </p:txBody>
      </p:sp>
      <p:sp>
        <p:nvSpPr>
          <p:cNvPr id="7"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Tree>
  </p:cSld>
  <p:clrMapOvr>
    <a:masterClrMapping/>
  </p:clrMapOvr>
  <p:transition advTm="28288"/>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5" name="Rectangle 1027"/>
          <p:cNvSpPr>
            <a:spLocks noGrp="1" noChangeArrowheads="1"/>
          </p:cNvSpPr>
          <p:nvPr>
            <p:ph type="body" idx="4294967295"/>
          </p:nvPr>
        </p:nvSpPr>
        <p:spPr>
          <a:xfrm>
            <a:off x="333421" y="1139608"/>
            <a:ext cx="8787450" cy="833437"/>
          </a:xfrm>
        </p:spPr>
        <p:txBody>
          <a:bodyPr>
            <a:normAutofit/>
          </a:bodyPr>
          <a:lstStyle/>
          <a:p>
            <a:pPr marL="0" indent="-711200">
              <a:lnSpc>
                <a:spcPct val="90000"/>
              </a:lnSpc>
              <a:buFont typeface="Wingdings" panose="05000000000000000000" pitchFamily="2" charset="2"/>
              <a:buNone/>
            </a:pPr>
            <a:r>
              <a:rPr lang="zh-CN" altLang="en-US" sz="2400" b="1" dirty="0">
                <a:latin typeface="黑体" panose="02010609060101010101" pitchFamily="2" charset="-122"/>
                <a:ea typeface="黑体" panose="02010609060101010101" pitchFamily="2" charset="-122"/>
              </a:rPr>
              <a:t>人工操作方式：</a:t>
            </a:r>
            <a:r>
              <a:rPr kumimoji="1" lang="en-US" altLang="zh-CN" sz="2400" dirty="0">
                <a:latin typeface="黑体" panose="02010609060101010101" pitchFamily="2" charset="-122"/>
                <a:ea typeface="黑体" panose="02010609060101010101" pitchFamily="2" charset="-122"/>
              </a:rPr>
              <a:t>1946-50</a:t>
            </a:r>
            <a:r>
              <a:rPr kumimoji="1" lang="zh-CN" altLang="en-US" sz="2400" dirty="0">
                <a:latin typeface="黑体" panose="02010609060101010101" pitchFamily="2" charset="-122"/>
                <a:ea typeface="黑体" panose="02010609060101010101" pitchFamily="2" charset="-122"/>
              </a:rPr>
              <a:t>年代（电子管），集中计算（计算中心），计算机资源昂贵；</a:t>
            </a:r>
            <a:endParaRPr kumimoji="1" lang="zh-CN" altLang="en-US" sz="2400" dirty="0">
              <a:latin typeface="黑体" panose="02010609060101010101" pitchFamily="2" charset="-122"/>
              <a:ea typeface="黑体" panose="02010609060101010101" pitchFamily="2" charset="-122"/>
            </a:endParaRPr>
          </a:p>
        </p:txBody>
      </p:sp>
      <p:sp>
        <p:nvSpPr>
          <p:cNvPr id="212997" name="Text Box 1029"/>
          <p:cNvSpPr txBox="1">
            <a:spLocks noChangeArrowheads="1"/>
          </p:cNvSpPr>
          <p:nvPr/>
        </p:nvSpPr>
        <p:spPr bwMode="auto">
          <a:xfrm>
            <a:off x="177038" y="389384"/>
            <a:ext cx="6939880" cy="663352"/>
          </a:xfrm>
          <a:prstGeom prst="rect">
            <a:avLst/>
          </a:prstGeom>
          <a:noFill/>
          <a:ln w="9525">
            <a:noFill/>
            <a:miter lim="800000"/>
          </a:ln>
        </p:spPr>
        <p:txBody>
          <a:bodyPr/>
          <a:lstStyle>
            <a:defPPr>
              <a:defRPr lang="zh-CN"/>
            </a:defPPr>
            <a:lvl1pPr marL="533400" indent="-533400">
              <a:defRPr sz="3200" b="1">
                <a:solidFill>
                  <a:srgbClr val="1F05E3"/>
                </a:solidFill>
                <a:effectLst>
                  <a:outerShdw blurRad="38100" dist="38100" dir="2700000" algn="tl">
                    <a:srgbClr val="C0C0C0"/>
                  </a:outerShdw>
                </a:effectLst>
                <a:latin typeface="黑体" panose="02010609060101010101" pitchFamily="2" charset="-122"/>
                <a:ea typeface="黑体" panose="02010609060101010101" pitchFamily="2" charset="-122"/>
              </a:defRPr>
            </a:lvl1pPr>
          </a:lstStyle>
          <a:p>
            <a:r>
              <a:rPr lang="en-US" altLang="zh-CN" dirty="0">
                <a:effectLst/>
              </a:rPr>
              <a:t>1.2.1 </a:t>
            </a:r>
            <a:r>
              <a:rPr lang="zh-CN" altLang="en-US" dirty="0">
                <a:effectLst/>
              </a:rPr>
              <a:t>无操作系统时的计算机系统</a:t>
            </a:r>
            <a:endParaRPr lang="zh-CN" altLang="en-US" dirty="0">
              <a:effectLst/>
            </a:endParaRPr>
          </a:p>
        </p:txBody>
      </p:sp>
      <p:sp>
        <p:nvSpPr>
          <p:cNvPr id="212999" name="Rectangle 1031"/>
          <p:cNvSpPr>
            <a:spLocks noChangeArrowheads="1"/>
          </p:cNvSpPr>
          <p:nvPr/>
        </p:nvSpPr>
        <p:spPr bwMode="auto">
          <a:xfrm>
            <a:off x="395605" y="2204720"/>
            <a:ext cx="4645025" cy="2736850"/>
          </a:xfrm>
          <a:prstGeom prst="rect">
            <a:avLst/>
          </a:prstGeom>
          <a:noFill/>
          <a:ln w="9525">
            <a:noFill/>
            <a:miter lim="800000"/>
          </a:ln>
          <a:effectLst/>
        </p:spPr>
        <p:txBody>
          <a:bodyPr/>
          <a:lstStyle/>
          <a:p>
            <a:pPr marL="342900" indent="-342900">
              <a:buClr>
                <a:srgbClr val="1F05E3"/>
              </a:buClr>
              <a:buFont typeface="Wingdings" panose="05000000000000000000" pitchFamily="2" charset="2"/>
              <a:buNone/>
            </a:pPr>
            <a:r>
              <a:rPr lang="en-US" altLang="zh-CN" sz="2400" b="1" dirty="0">
                <a:solidFill>
                  <a:srgbClr val="FF3300"/>
                </a:solidFill>
                <a:latin typeface="黑体" panose="02010609060101010101" pitchFamily="2" charset="-122"/>
                <a:ea typeface="黑体" panose="02010609060101010101" pitchFamily="2" charset="-122"/>
              </a:rPr>
              <a:t>1.</a:t>
            </a:r>
            <a:r>
              <a:rPr lang="zh-CN" altLang="en-US" sz="2400" b="1" dirty="0">
                <a:solidFill>
                  <a:srgbClr val="FF3300"/>
                </a:solidFill>
                <a:latin typeface="黑体" panose="02010609060101010101" pitchFamily="2" charset="-122"/>
                <a:ea typeface="黑体" panose="02010609060101010101" pitchFamily="2" charset="-122"/>
              </a:rPr>
              <a:t>工作方式</a:t>
            </a:r>
            <a:endParaRPr lang="zh-CN" altLang="en-US" sz="2400" b="1" dirty="0">
              <a:solidFill>
                <a:srgbClr val="FF3300"/>
              </a:solidFill>
              <a:latin typeface="黑体" panose="02010609060101010101" pitchFamily="2" charset="-122"/>
              <a:ea typeface="黑体" panose="02010609060101010101" pitchFamily="2" charset="-122"/>
            </a:endParaRPr>
          </a:p>
          <a:p>
            <a:pPr marL="342900" indent="-342900">
              <a:buClr>
                <a:srgbClr val="0066FF"/>
              </a:buClr>
              <a:buFontTx/>
              <a:buChar char="•"/>
            </a:pPr>
            <a:r>
              <a:rPr lang="zh-CN" altLang="en-US" sz="2400" dirty="0">
                <a:latin typeface="黑体" panose="02010609060101010101" pitchFamily="2" charset="-122"/>
                <a:ea typeface="黑体" panose="02010609060101010101" pitchFamily="2" charset="-122"/>
              </a:rPr>
              <a:t>用户将已穿孔的纸带装入纸带输入机；再启动输入机将程序和数据输入计算机；然后启动计算机运行</a:t>
            </a:r>
            <a:endParaRPr lang="en-US" altLang="zh-CN" sz="2400" dirty="0">
              <a:latin typeface="黑体" panose="02010609060101010101" pitchFamily="2" charset="-122"/>
              <a:ea typeface="黑体" panose="02010609060101010101" pitchFamily="2" charset="-122"/>
            </a:endParaRPr>
          </a:p>
          <a:p>
            <a:pPr marL="342900" indent="-342900">
              <a:buClr>
                <a:srgbClr val="0066FF"/>
              </a:buClr>
              <a:buFontTx/>
              <a:buChar char="•"/>
            </a:pPr>
            <a:r>
              <a:rPr lang="zh-CN" altLang="en-US" sz="2400" dirty="0">
                <a:latin typeface="黑体" panose="02010609060101010101" pitchFamily="2" charset="-122"/>
                <a:ea typeface="黑体" panose="02010609060101010101" pitchFamily="2" charset="-122"/>
              </a:rPr>
              <a:t>编程语言：为机器语言</a:t>
            </a:r>
            <a:endParaRPr lang="zh-CN" altLang="en-US" sz="2400" dirty="0">
              <a:latin typeface="黑体" panose="02010609060101010101" pitchFamily="2" charset="-122"/>
              <a:ea typeface="黑体" panose="02010609060101010101" pitchFamily="2" charset="-122"/>
            </a:endParaRPr>
          </a:p>
          <a:p>
            <a:pPr marL="342900" indent="-342900">
              <a:buClr>
                <a:srgbClr val="0066FF"/>
              </a:buClr>
              <a:buFontTx/>
              <a:buChar char="•"/>
            </a:pPr>
            <a:r>
              <a:rPr lang="zh-CN" altLang="en-US" sz="2400" dirty="0">
                <a:latin typeface="黑体" panose="02010609060101010101" pitchFamily="2" charset="-122"/>
                <a:ea typeface="黑体" panose="02010609060101010101" pitchFamily="2" charset="-122"/>
              </a:rPr>
              <a:t>输入输出：纸带或卡片</a:t>
            </a:r>
            <a:endParaRPr lang="zh-CN" altLang="en-US" sz="2400" dirty="0">
              <a:latin typeface="黑体" panose="02010609060101010101" pitchFamily="2" charset="-122"/>
              <a:ea typeface="黑体" panose="02010609060101010101" pitchFamily="2" charset="-122"/>
            </a:endParaRPr>
          </a:p>
        </p:txBody>
      </p:sp>
      <p:sp>
        <p:nvSpPr>
          <p:cNvPr id="8"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pic>
        <p:nvPicPr>
          <p:cNvPr id="5" name="图片 4" descr="E:\操作系统课程\纸带计算机1.jpg"/>
          <p:cNvPicPr/>
          <p:nvPr>
            <p:custDataLst>
              <p:tags r:id="rId1"/>
            </p:custDataLst>
          </p:nvPr>
        </p:nvPicPr>
        <p:blipFill>
          <a:blip r:embed="rId2"/>
          <a:srcRect/>
          <a:stretch>
            <a:fillRect/>
          </a:stretch>
        </p:blipFill>
        <p:spPr bwMode="auto">
          <a:xfrm>
            <a:off x="5075884" y="2349168"/>
            <a:ext cx="3486166" cy="2643206"/>
          </a:xfrm>
          <a:prstGeom prst="rect">
            <a:avLst/>
          </a:prstGeom>
          <a:noFill/>
          <a:ln w="9525">
            <a:noFill/>
            <a:miter lim="800000"/>
            <a:headEnd/>
            <a:tailEnd/>
          </a:ln>
        </p:spPr>
      </p:pic>
    </p:spTree>
  </p:cSld>
  <p:clrMapOvr>
    <a:masterClrMapping/>
  </p:clrMapOvr>
  <p:transition advTm="55723"/>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5" name="Rectangle 1027"/>
          <p:cNvSpPr>
            <a:spLocks noGrp="1" noChangeArrowheads="1"/>
          </p:cNvSpPr>
          <p:nvPr>
            <p:ph type="body" idx="4294967295"/>
          </p:nvPr>
        </p:nvSpPr>
        <p:spPr>
          <a:xfrm>
            <a:off x="333421" y="1139608"/>
            <a:ext cx="8787450" cy="833437"/>
          </a:xfrm>
        </p:spPr>
        <p:txBody>
          <a:bodyPr>
            <a:normAutofit/>
          </a:bodyPr>
          <a:lstStyle/>
          <a:p>
            <a:pPr marL="0" indent="-711200">
              <a:lnSpc>
                <a:spcPct val="90000"/>
              </a:lnSpc>
              <a:buFont typeface="Wingdings" panose="05000000000000000000" pitchFamily="2" charset="2"/>
              <a:buNone/>
            </a:pPr>
            <a:r>
              <a:rPr lang="zh-CN" altLang="en-US" sz="2400" b="1" dirty="0">
                <a:latin typeface="黑体" panose="02010609060101010101" pitchFamily="2" charset="-122"/>
                <a:ea typeface="黑体" panose="02010609060101010101" pitchFamily="2" charset="-122"/>
              </a:rPr>
              <a:t>人工操作方式：</a:t>
            </a:r>
            <a:r>
              <a:rPr kumimoji="1" lang="en-US" altLang="zh-CN" sz="2400" dirty="0">
                <a:latin typeface="黑体" panose="02010609060101010101" pitchFamily="2" charset="-122"/>
                <a:ea typeface="黑体" panose="02010609060101010101" pitchFamily="2" charset="-122"/>
              </a:rPr>
              <a:t>1946-50</a:t>
            </a:r>
            <a:r>
              <a:rPr kumimoji="1" lang="zh-CN" altLang="en-US" sz="2400" dirty="0">
                <a:latin typeface="黑体" panose="02010609060101010101" pitchFamily="2" charset="-122"/>
                <a:ea typeface="黑体" panose="02010609060101010101" pitchFamily="2" charset="-122"/>
              </a:rPr>
              <a:t>年代（电子管），集中计算（计算中心），计算机资源昂贵；</a:t>
            </a:r>
            <a:endParaRPr kumimoji="1" lang="zh-CN" altLang="en-US" sz="2400" dirty="0">
              <a:latin typeface="黑体" panose="02010609060101010101" pitchFamily="2" charset="-122"/>
              <a:ea typeface="黑体" panose="02010609060101010101" pitchFamily="2" charset="-122"/>
            </a:endParaRPr>
          </a:p>
        </p:txBody>
      </p:sp>
      <p:sp>
        <p:nvSpPr>
          <p:cNvPr id="212997" name="Text Box 1029"/>
          <p:cNvSpPr txBox="1">
            <a:spLocks noChangeArrowheads="1"/>
          </p:cNvSpPr>
          <p:nvPr/>
        </p:nvSpPr>
        <p:spPr bwMode="auto">
          <a:xfrm>
            <a:off x="177038" y="389384"/>
            <a:ext cx="6939880" cy="663352"/>
          </a:xfrm>
          <a:prstGeom prst="rect">
            <a:avLst/>
          </a:prstGeom>
          <a:noFill/>
          <a:ln w="9525">
            <a:noFill/>
            <a:miter lim="800000"/>
          </a:ln>
        </p:spPr>
        <p:txBody>
          <a:bodyPr/>
          <a:lstStyle>
            <a:defPPr>
              <a:defRPr lang="zh-CN"/>
            </a:defPPr>
            <a:lvl1pPr marL="533400" indent="-533400">
              <a:defRPr sz="3200" b="1">
                <a:solidFill>
                  <a:srgbClr val="1F05E3"/>
                </a:solidFill>
                <a:effectLst>
                  <a:outerShdw blurRad="38100" dist="38100" dir="2700000" algn="tl">
                    <a:srgbClr val="C0C0C0"/>
                  </a:outerShdw>
                </a:effectLst>
                <a:latin typeface="黑体" panose="02010609060101010101" pitchFamily="2" charset="-122"/>
                <a:ea typeface="黑体" panose="02010609060101010101" pitchFamily="2" charset="-122"/>
              </a:defRPr>
            </a:lvl1pPr>
          </a:lstStyle>
          <a:p>
            <a:r>
              <a:rPr lang="en-US" altLang="zh-CN" dirty="0">
                <a:effectLst/>
              </a:rPr>
              <a:t>1.2.1 </a:t>
            </a:r>
            <a:r>
              <a:rPr lang="zh-CN" altLang="en-US" dirty="0">
                <a:effectLst/>
              </a:rPr>
              <a:t>无操作系统时的计算机系统</a:t>
            </a:r>
            <a:endParaRPr lang="zh-CN" altLang="en-US" dirty="0">
              <a:effectLst/>
            </a:endParaRPr>
          </a:p>
        </p:txBody>
      </p:sp>
      <p:sp>
        <p:nvSpPr>
          <p:cNvPr id="213000" name="Text Box 1032"/>
          <p:cNvSpPr txBox="1">
            <a:spLocks noChangeArrowheads="1"/>
          </p:cNvSpPr>
          <p:nvPr/>
        </p:nvSpPr>
        <p:spPr bwMode="auto">
          <a:xfrm>
            <a:off x="323850" y="2132330"/>
            <a:ext cx="8126730" cy="1568450"/>
          </a:xfrm>
          <a:prstGeom prst="rect">
            <a:avLst/>
          </a:prstGeom>
          <a:noFill/>
          <a:ln w="9525">
            <a:noFill/>
            <a:miter lim="800000"/>
          </a:ln>
          <a:effectLst/>
        </p:spPr>
        <p:txBody>
          <a:bodyPr wrap="square">
            <a:spAutoFit/>
          </a:bodyPr>
          <a:lstStyle/>
          <a:p>
            <a:r>
              <a:rPr lang="en-US" altLang="zh-CN" sz="2400" b="1" dirty="0">
                <a:solidFill>
                  <a:srgbClr val="FF3300"/>
                </a:solidFill>
                <a:latin typeface="黑体" panose="02010609060101010101" pitchFamily="2" charset="-122"/>
                <a:ea typeface="黑体" panose="02010609060101010101" pitchFamily="2" charset="-122"/>
              </a:rPr>
              <a:t>2.</a:t>
            </a:r>
            <a:r>
              <a:rPr lang="zh-CN" altLang="en-US" sz="2400" b="1" dirty="0">
                <a:solidFill>
                  <a:srgbClr val="FF3300"/>
                </a:solidFill>
                <a:latin typeface="黑体" panose="02010609060101010101" pitchFamily="2" charset="-122"/>
                <a:ea typeface="黑体" panose="02010609060101010101" pitchFamily="2" charset="-122"/>
              </a:rPr>
              <a:t>计算机的工作特点</a:t>
            </a:r>
            <a:endParaRPr lang="zh-CN" altLang="en-US" sz="2400" b="1" dirty="0">
              <a:solidFill>
                <a:srgbClr val="FF3300"/>
              </a:solidFill>
              <a:latin typeface="黑体" panose="02010609060101010101" pitchFamily="2" charset="-122"/>
              <a:ea typeface="黑体" panose="02010609060101010101" pitchFamily="2" charset="-122"/>
            </a:endParaRPr>
          </a:p>
          <a:p>
            <a:pPr>
              <a:buClr>
                <a:srgbClr val="0066FF"/>
              </a:buClr>
              <a:buFontTx/>
              <a:buChar char="•"/>
            </a:pPr>
            <a:r>
              <a:rPr lang="zh-CN" altLang="en-US" sz="2400" dirty="0">
                <a:latin typeface="黑体" panose="02010609060101010101" pitchFamily="2" charset="-122"/>
                <a:ea typeface="黑体" panose="02010609060101010101" pitchFamily="2" charset="-122"/>
              </a:rPr>
              <a:t> 用户独占全机，资源利用率低</a:t>
            </a:r>
            <a:endParaRPr lang="zh-CN" altLang="en-US" sz="2400" dirty="0">
              <a:latin typeface="黑体" panose="02010609060101010101" pitchFamily="2" charset="-122"/>
              <a:ea typeface="黑体" panose="02010609060101010101" pitchFamily="2" charset="-122"/>
            </a:endParaRPr>
          </a:p>
          <a:p>
            <a:pPr>
              <a:buClr>
                <a:srgbClr val="0066FF"/>
              </a:buClr>
              <a:buFontTx/>
              <a:buChar char="•"/>
            </a:pPr>
            <a:r>
              <a:rPr lang="en-US" altLang="zh-CN" sz="2400" dirty="0">
                <a:latin typeface="黑体" panose="02010609060101010101" pitchFamily="2" charset="-122"/>
                <a:ea typeface="黑体" panose="02010609060101010101" pitchFamily="2" charset="-122"/>
              </a:rPr>
              <a:t> CPU</a:t>
            </a:r>
            <a:r>
              <a:rPr lang="zh-CN" altLang="en-US" sz="2400" dirty="0">
                <a:latin typeface="黑体" panose="02010609060101010101" pitchFamily="2" charset="-122"/>
                <a:ea typeface="黑体" panose="02010609060101010101" pitchFamily="2" charset="-122"/>
              </a:rPr>
              <a:t>等待用户：计算前，手工装入纸带或卡片；计算完成后，手工卸取纸带或卡片；</a:t>
            </a:r>
            <a:r>
              <a:rPr lang="en-US" altLang="zh-CN" sz="2400" dirty="0">
                <a:latin typeface="黑体" panose="02010609060101010101" pitchFamily="2" charset="-122"/>
                <a:ea typeface="黑体" panose="02010609060101010101" pitchFamily="2" charset="-122"/>
              </a:rPr>
              <a:t>CPU</a:t>
            </a:r>
            <a:r>
              <a:rPr lang="zh-CN" altLang="en-US" sz="2400" dirty="0">
                <a:latin typeface="黑体" panose="02010609060101010101" pitchFamily="2" charset="-122"/>
                <a:ea typeface="黑体" panose="02010609060101010101" pitchFamily="2" charset="-122"/>
              </a:rPr>
              <a:t>利用率低</a:t>
            </a:r>
            <a:endParaRPr lang="zh-CN" altLang="en-US" sz="2400" dirty="0">
              <a:latin typeface="黑体" panose="02010609060101010101" pitchFamily="2" charset="-122"/>
              <a:ea typeface="黑体" panose="02010609060101010101" pitchFamily="2" charset="-122"/>
            </a:endParaRPr>
          </a:p>
        </p:txBody>
      </p:sp>
      <p:sp>
        <p:nvSpPr>
          <p:cNvPr id="213002" name="Text Box 1034"/>
          <p:cNvSpPr txBox="1">
            <a:spLocks noChangeArrowheads="1"/>
          </p:cNvSpPr>
          <p:nvPr/>
        </p:nvSpPr>
        <p:spPr bwMode="auto">
          <a:xfrm>
            <a:off x="316911" y="4097902"/>
            <a:ext cx="3996729" cy="1569660"/>
          </a:xfrm>
          <a:prstGeom prst="rect">
            <a:avLst/>
          </a:prstGeom>
          <a:noFill/>
          <a:ln w="9525">
            <a:noFill/>
            <a:miter lim="800000"/>
          </a:ln>
          <a:effectLst/>
        </p:spPr>
        <p:txBody>
          <a:bodyPr wrap="square">
            <a:spAutoFit/>
          </a:bodyPr>
          <a:lstStyle/>
          <a:p>
            <a:r>
              <a:rPr lang="en-US" altLang="zh-CN" sz="2400" b="1" dirty="0">
                <a:solidFill>
                  <a:srgbClr val="FF3300"/>
                </a:solidFill>
                <a:ea typeface="黑体" panose="02010609060101010101" pitchFamily="2" charset="-122"/>
              </a:rPr>
              <a:t>3.</a:t>
            </a:r>
            <a:r>
              <a:rPr lang="zh-CN" altLang="en-US" sz="2400" b="1" dirty="0">
                <a:solidFill>
                  <a:srgbClr val="FF3300"/>
                </a:solidFill>
                <a:ea typeface="黑体" panose="02010609060101010101" pitchFamily="2" charset="-122"/>
              </a:rPr>
              <a:t>主要矛盾</a:t>
            </a:r>
            <a:endParaRPr lang="zh-CN" altLang="en-US" sz="2400" b="1" dirty="0">
              <a:solidFill>
                <a:srgbClr val="FF3300"/>
              </a:solidFill>
              <a:ea typeface="黑体" panose="02010609060101010101" pitchFamily="2" charset="-122"/>
            </a:endParaRPr>
          </a:p>
          <a:p>
            <a:pPr>
              <a:buClr>
                <a:srgbClr val="1F05E3"/>
              </a:buClr>
              <a:buFontTx/>
              <a:buChar char="•"/>
            </a:pPr>
            <a:r>
              <a:rPr lang="zh-CN" altLang="en-US" sz="2400" dirty="0">
                <a:ea typeface="黑体" panose="02010609060101010101" pitchFamily="2" charset="-122"/>
              </a:rPr>
              <a:t>  计算机处理能力与手工操作的矛盾</a:t>
            </a:r>
            <a:endParaRPr lang="zh-CN" altLang="en-US" sz="2400" dirty="0">
              <a:ea typeface="黑体" panose="02010609060101010101" pitchFamily="2" charset="-122"/>
            </a:endParaRPr>
          </a:p>
          <a:p>
            <a:pPr>
              <a:buClr>
                <a:srgbClr val="1F05E3"/>
              </a:buClr>
              <a:buFontTx/>
              <a:buChar char="•"/>
            </a:pPr>
            <a:r>
              <a:rPr lang="zh-CN" altLang="en-US" sz="2400" dirty="0">
                <a:ea typeface="黑体" panose="02010609060101010101" pitchFamily="2" charset="-122"/>
              </a:rPr>
              <a:t>  用户独占所有资源</a:t>
            </a:r>
            <a:endParaRPr lang="en-US" altLang="zh-CN" sz="2000" dirty="0">
              <a:ea typeface="黑体" panose="02010609060101010101" pitchFamily="2" charset="-122"/>
            </a:endParaRPr>
          </a:p>
        </p:txBody>
      </p:sp>
      <p:sp>
        <p:nvSpPr>
          <p:cNvPr id="213003" name="Text Box 1035"/>
          <p:cNvSpPr txBox="1">
            <a:spLocks noChangeArrowheads="1"/>
          </p:cNvSpPr>
          <p:nvPr/>
        </p:nvSpPr>
        <p:spPr bwMode="auto">
          <a:xfrm>
            <a:off x="5363591" y="4201199"/>
            <a:ext cx="3816424" cy="1363065"/>
          </a:xfrm>
          <a:prstGeom prst="rect">
            <a:avLst/>
          </a:prstGeom>
          <a:noFill/>
          <a:ln w="9525">
            <a:noFill/>
            <a:miter lim="800000"/>
          </a:ln>
          <a:effectLst/>
        </p:spPr>
        <p:txBody>
          <a:bodyPr wrap="square">
            <a:spAutoFit/>
          </a:bodyPr>
          <a:lstStyle/>
          <a:p>
            <a:pPr>
              <a:lnSpc>
                <a:spcPct val="120000"/>
              </a:lnSpc>
            </a:pPr>
            <a:r>
              <a:rPr lang="en-US" altLang="zh-CN" sz="2400" b="1" dirty="0">
                <a:solidFill>
                  <a:srgbClr val="FF3300"/>
                </a:solidFill>
                <a:latin typeface="黑体" panose="02010609060101010101" pitchFamily="2" charset="-122"/>
                <a:ea typeface="黑体" panose="02010609060101010101" pitchFamily="2" charset="-122"/>
              </a:rPr>
              <a:t>4.</a:t>
            </a:r>
            <a:r>
              <a:rPr lang="zh-CN" altLang="en-US" sz="2400" b="1" dirty="0">
                <a:solidFill>
                  <a:srgbClr val="FF3300"/>
                </a:solidFill>
                <a:latin typeface="黑体" panose="02010609060101010101" pitchFamily="2" charset="-122"/>
                <a:ea typeface="黑体" panose="02010609060101010101" pitchFamily="2" charset="-122"/>
              </a:rPr>
              <a:t>提高效率的途径</a:t>
            </a:r>
            <a:endParaRPr lang="zh-CN" altLang="en-US" sz="2400" b="1" dirty="0">
              <a:solidFill>
                <a:srgbClr val="FF3300"/>
              </a:solidFill>
              <a:latin typeface="黑体" panose="02010609060101010101" pitchFamily="2" charset="-122"/>
              <a:ea typeface="黑体" panose="02010609060101010101" pitchFamily="2" charset="-122"/>
            </a:endParaRPr>
          </a:p>
          <a:p>
            <a:pPr>
              <a:lnSpc>
                <a:spcPct val="120000"/>
              </a:lnSpc>
              <a:buClr>
                <a:srgbClr val="1F05E3"/>
              </a:buClr>
              <a:buFontTx/>
              <a:buChar char="•"/>
            </a:pPr>
            <a:r>
              <a:rPr lang="zh-CN" altLang="en-US" sz="2400" dirty="0">
                <a:latin typeface="黑体" panose="02010609060101010101" pitchFamily="2" charset="-122"/>
                <a:ea typeface="黑体" panose="02010609060101010101" pitchFamily="2" charset="-122"/>
              </a:rPr>
              <a:t> 专门的操作员，批处理</a:t>
            </a:r>
            <a:endParaRPr lang="zh-CN" altLang="en-US" sz="2400" dirty="0">
              <a:latin typeface="黑体" panose="02010609060101010101" pitchFamily="2" charset="-122"/>
              <a:ea typeface="黑体" panose="02010609060101010101" pitchFamily="2" charset="-122"/>
            </a:endParaRPr>
          </a:p>
          <a:p>
            <a:pPr>
              <a:lnSpc>
                <a:spcPct val="120000"/>
              </a:lnSpc>
              <a:buClr>
                <a:srgbClr val="1F05E3"/>
              </a:buClr>
              <a:buFontTx/>
              <a:buChar char="•"/>
            </a:pPr>
            <a:r>
              <a:rPr lang="zh-CN" altLang="en-US" sz="2400" dirty="0">
                <a:latin typeface="黑体" panose="02010609060101010101" pitchFamily="2" charset="-122"/>
                <a:ea typeface="黑体" panose="02010609060101010101" pitchFamily="2" charset="-122"/>
              </a:rPr>
              <a:t> 脱机</a:t>
            </a:r>
            <a:r>
              <a:rPr lang="en-US" altLang="zh-CN" sz="2400" dirty="0">
                <a:latin typeface="黑体" panose="02010609060101010101" pitchFamily="2" charset="-122"/>
                <a:ea typeface="黑体" panose="02010609060101010101" pitchFamily="2" charset="-122"/>
              </a:rPr>
              <a:t>I/O</a:t>
            </a:r>
            <a:r>
              <a:rPr lang="zh-CN" altLang="en-US" sz="2400" dirty="0">
                <a:latin typeface="黑体" panose="02010609060101010101" pitchFamily="2" charset="-122"/>
                <a:ea typeface="黑体" panose="02010609060101010101" pitchFamily="2" charset="-122"/>
              </a:rPr>
              <a:t>方式</a:t>
            </a:r>
            <a:endParaRPr lang="en-US" altLang="zh-CN" sz="2400" dirty="0">
              <a:latin typeface="黑体" panose="02010609060101010101" pitchFamily="2" charset="-122"/>
              <a:ea typeface="黑体" panose="02010609060101010101" pitchFamily="2" charset="-122"/>
            </a:endParaRPr>
          </a:p>
        </p:txBody>
      </p:sp>
      <p:sp>
        <p:nvSpPr>
          <p:cNvPr id="8"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
        <p:nvSpPr>
          <p:cNvPr id="10" name="箭头: 右 9"/>
          <p:cNvSpPr/>
          <p:nvPr/>
        </p:nvSpPr>
        <p:spPr>
          <a:xfrm>
            <a:off x="4303870" y="480066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advTm="55723"/>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1275" name="Group 11"/>
          <p:cNvGrpSpPr/>
          <p:nvPr/>
        </p:nvGrpSpPr>
        <p:grpSpPr bwMode="auto">
          <a:xfrm>
            <a:off x="899593" y="1340297"/>
            <a:ext cx="7200800" cy="2736775"/>
            <a:chOff x="522" y="1480"/>
            <a:chExt cx="5034" cy="2055"/>
          </a:xfrm>
        </p:grpSpPr>
        <p:sp>
          <p:nvSpPr>
            <p:cNvPr id="11276" name="Rectangle 12"/>
            <p:cNvSpPr>
              <a:spLocks noChangeArrowheads="1"/>
            </p:cNvSpPr>
            <p:nvPr/>
          </p:nvSpPr>
          <p:spPr bwMode="auto">
            <a:xfrm>
              <a:off x="522" y="2749"/>
              <a:ext cx="1024" cy="500"/>
            </a:xfrm>
            <a:prstGeom prst="rect">
              <a:avLst/>
            </a:prstGeom>
            <a:solidFill>
              <a:schemeClr val="accent6">
                <a:lumMod val="60000"/>
                <a:lumOff val="40000"/>
              </a:schemeClr>
            </a:solidFill>
            <a:ln w="9525">
              <a:solidFill>
                <a:schemeClr val="tx1"/>
              </a:solidFill>
              <a:miter lim="800000"/>
            </a:ln>
            <a:effectLst/>
          </p:spPr>
          <p:txBody>
            <a:bodyPr lIns="12700" tIns="12700" rIns="12700" bIns="12700"/>
            <a:lstStyle/>
            <a:p>
              <a:pPr algn="ctr"/>
              <a:r>
                <a:rPr kumimoji="1" lang="zh-CN" altLang="en-US" sz="1600" b="1" dirty="0">
                  <a:latin typeface="Times New Roman" panose="02020603050405020304" pitchFamily="18" charset="0"/>
                </a:rPr>
                <a:t>计算机系统</a:t>
              </a:r>
              <a:endParaRPr kumimoji="1" lang="zh-CN" altLang="en-US" sz="1600" b="1" dirty="0">
                <a:latin typeface="Times New Roman" panose="02020603050405020304" pitchFamily="18" charset="0"/>
              </a:endParaRPr>
            </a:p>
            <a:p>
              <a:pPr algn="ctr"/>
              <a:r>
                <a:rPr kumimoji="1" lang="en-US" altLang="zh-CN" sz="1600" b="1" dirty="0">
                  <a:latin typeface="Times New Roman" panose="02020603050405020304" pitchFamily="18" charset="0"/>
                </a:rPr>
                <a:t>(</a:t>
              </a:r>
              <a:r>
                <a:rPr kumimoji="1" lang="zh-CN" altLang="en-US" sz="1600" b="1" dirty="0">
                  <a:latin typeface="Times New Roman" panose="02020603050405020304" pitchFamily="18" charset="0"/>
                </a:rPr>
                <a:t>层次结构</a:t>
              </a:r>
              <a:r>
                <a:rPr kumimoji="1" lang="en-US" altLang="zh-CN" sz="1600" b="1" dirty="0">
                  <a:latin typeface="Times New Roman" panose="02020603050405020304" pitchFamily="18" charset="0"/>
                </a:rPr>
                <a:t>)</a:t>
              </a:r>
              <a:endParaRPr kumimoji="1" lang="en-US" altLang="zh-CN" sz="1600" b="1" dirty="0">
                <a:latin typeface="Times New Roman" panose="02020603050405020304" pitchFamily="18" charset="0"/>
              </a:endParaRPr>
            </a:p>
          </p:txBody>
        </p:sp>
        <p:sp>
          <p:nvSpPr>
            <p:cNvPr id="11277" name="Rectangle 13"/>
            <p:cNvSpPr>
              <a:spLocks noChangeArrowheads="1"/>
            </p:cNvSpPr>
            <p:nvPr/>
          </p:nvSpPr>
          <p:spPr bwMode="auto">
            <a:xfrm>
              <a:off x="1837" y="2115"/>
              <a:ext cx="731" cy="286"/>
            </a:xfrm>
            <a:prstGeom prst="rect">
              <a:avLst/>
            </a:prstGeom>
            <a:solidFill>
              <a:schemeClr val="tx2">
                <a:lumMod val="60000"/>
                <a:lumOff val="40000"/>
              </a:schemeClr>
            </a:solidFill>
            <a:ln w="9525">
              <a:solidFill>
                <a:schemeClr val="tx1"/>
              </a:solidFill>
              <a:miter lim="800000"/>
            </a:ln>
            <a:effectLst/>
          </p:spPr>
          <p:txBody>
            <a:bodyPr lIns="12700" tIns="12700" rIns="12700" bIns="12700"/>
            <a:lstStyle/>
            <a:p>
              <a:pPr algn="ctr"/>
              <a:r>
                <a:rPr kumimoji="1" lang="zh-CN" altLang="en-US" sz="1600" b="1">
                  <a:solidFill>
                    <a:schemeClr val="bg1"/>
                  </a:solidFill>
                  <a:latin typeface="Times New Roman" panose="02020603050405020304" pitchFamily="18" charset="0"/>
                </a:rPr>
                <a:t>软件</a:t>
              </a:r>
              <a:endParaRPr kumimoji="1" lang="zh-CN" altLang="en-US" sz="1600" b="1">
                <a:solidFill>
                  <a:schemeClr val="bg1"/>
                </a:solidFill>
                <a:latin typeface="Times New Roman" panose="02020603050405020304" pitchFamily="18" charset="0"/>
              </a:endParaRPr>
            </a:p>
          </p:txBody>
        </p:sp>
        <p:sp>
          <p:nvSpPr>
            <p:cNvPr id="11278" name="Rectangle 14"/>
            <p:cNvSpPr>
              <a:spLocks noChangeArrowheads="1"/>
            </p:cNvSpPr>
            <p:nvPr/>
          </p:nvSpPr>
          <p:spPr bwMode="auto">
            <a:xfrm>
              <a:off x="1837" y="3249"/>
              <a:ext cx="3581" cy="286"/>
            </a:xfrm>
            <a:prstGeom prst="rect">
              <a:avLst/>
            </a:prstGeom>
            <a:solidFill>
              <a:schemeClr val="tx2">
                <a:lumMod val="60000"/>
                <a:lumOff val="40000"/>
              </a:schemeClr>
            </a:solidFill>
            <a:ln w="9525">
              <a:solidFill>
                <a:schemeClr val="tx1"/>
              </a:solidFill>
              <a:miter lim="800000"/>
            </a:ln>
            <a:effectLst/>
          </p:spPr>
          <p:txBody>
            <a:bodyPr lIns="12700" tIns="12700" rIns="12700" bIns="12700"/>
            <a:lstStyle/>
            <a:p>
              <a:pPr algn="ctr"/>
              <a:r>
                <a:rPr kumimoji="1" lang="zh-CN" altLang="en-US" sz="1600" b="1" dirty="0">
                  <a:solidFill>
                    <a:schemeClr val="bg1"/>
                  </a:solidFill>
                  <a:latin typeface="Times New Roman" panose="02020603050405020304" pitchFamily="18" charset="0"/>
                </a:rPr>
                <a:t>硬件及固件（裸机）</a:t>
              </a:r>
              <a:endParaRPr kumimoji="1" lang="zh-CN" altLang="en-US" sz="1600" b="1" dirty="0">
                <a:solidFill>
                  <a:schemeClr val="bg1"/>
                </a:solidFill>
                <a:latin typeface="Times New Roman" panose="02020603050405020304" pitchFamily="18" charset="0"/>
              </a:endParaRPr>
            </a:p>
          </p:txBody>
        </p:sp>
        <p:sp>
          <p:nvSpPr>
            <p:cNvPr id="11279" name="Rectangle 15"/>
            <p:cNvSpPr>
              <a:spLocks noChangeArrowheads="1"/>
            </p:cNvSpPr>
            <p:nvPr/>
          </p:nvSpPr>
          <p:spPr bwMode="auto">
            <a:xfrm>
              <a:off x="2880" y="1706"/>
              <a:ext cx="726" cy="272"/>
            </a:xfrm>
            <a:prstGeom prst="rect">
              <a:avLst/>
            </a:prstGeom>
            <a:noFill/>
            <a:ln w="9525">
              <a:solidFill>
                <a:schemeClr val="tx1"/>
              </a:solidFill>
              <a:miter lim="800000"/>
            </a:ln>
            <a:effectLst/>
          </p:spPr>
          <p:txBody>
            <a:bodyPr lIns="12700" tIns="12700" rIns="12700" bIns="12700"/>
            <a:lstStyle/>
            <a:p>
              <a:pPr algn="ctr"/>
              <a:r>
                <a:rPr kumimoji="1" lang="zh-CN" altLang="en-US" sz="1600" b="1" dirty="0">
                  <a:latin typeface="Times New Roman" panose="02020603050405020304" pitchFamily="18" charset="0"/>
                </a:rPr>
                <a:t>应用软件</a:t>
              </a:r>
              <a:endParaRPr kumimoji="1" lang="zh-CN" altLang="en-US" sz="1600" b="1" dirty="0">
                <a:latin typeface="Times New Roman" panose="02020603050405020304" pitchFamily="18" charset="0"/>
              </a:endParaRPr>
            </a:p>
          </p:txBody>
        </p:sp>
        <p:sp>
          <p:nvSpPr>
            <p:cNvPr id="11280" name="Rectangle 16"/>
            <p:cNvSpPr>
              <a:spLocks noChangeArrowheads="1"/>
            </p:cNvSpPr>
            <p:nvPr/>
          </p:nvSpPr>
          <p:spPr bwMode="auto">
            <a:xfrm>
              <a:off x="2860" y="2606"/>
              <a:ext cx="731" cy="285"/>
            </a:xfrm>
            <a:prstGeom prst="rect">
              <a:avLst/>
            </a:prstGeom>
            <a:noFill/>
            <a:ln w="9525">
              <a:solidFill>
                <a:schemeClr val="tx1"/>
              </a:solidFill>
              <a:miter lim="800000"/>
            </a:ln>
            <a:effectLst/>
          </p:spPr>
          <p:txBody>
            <a:bodyPr lIns="12700" tIns="12700" rIns="12700" bIns="12700"/>
            <a:lstStyle/>
            <a:p>
              <a:pPr algn="ctr"/>
              <a:r>
                <a:rPr kumimoji="1" lang="zh-CN" altLang="en-US" sz="1600" b="1">
                  <a:latin typeface="Times New Roman" panose="02020603050405020304" pitchFamily="18" charset="0"/>
                </a:rPr>
                <a:t>系统软件</a:t>
              </a:r>
              <a:endParaRPr kumimoji="1" lang="zh-CN" altLang="en-US" sz="1600" b="1">
                <a:latin typeface="Times New Roman" panose="02020603050405020304" pitchFamily="18" charset="0"/>
              </a:endParaRPr>
            </a:p>
          </p:txBody>
        </p:sp>
        <p:sp>
          <p:nvSpPr>
            <p:cNvPr id="11281" name="Freeform 17"/>
            <p:cNvSpPr/>
            <p:nvPr/>
          </p:nvSpPr>
          <p:spPr bwMode="auto">
            <a:xfrm>
              <a:off x="1691" y="2251"/>
              <a:ext cx="146" cy="1107"/>
            </a:xfrm>
            <a:custGeom>
              <a:avLst/>
              <a:gdLst/>
              <a:ahLst/>
              <a:cxnLst>
                <a:cxn ang="0">
                  <a:pos x="19917" y="0"/>
                </a:cxn>
                <a:cxn ang="0">
                  <a:pos x="0" y="0"/>
                </a:cxn>
                <a:cxn ang="0">
                  <a:pos x="0" y="19984"/>
                </a:cxn>
                <a:cxn ang="0">
                  <a:pos x="19917" y="19984"/>
                </a:cxn>
              </a:cxnLst>
              <a:rect l="0" t="0" r="r" b="b"/>
              <a:pathLst>
                <a:path w="20000" h="20000">
                  <a:moveTo>
                    <a:pt x="19917" y="0"/>
                  </a:moveTo>
                  <a:lnTo>
                    <a:pt x="0" y="0"/>
                  </a:lnTo>
                  <a:lnTo>
                    <a:pt x="0" y="19984"/>
                  </a:lnTo>
                  <a:lnTo>
                    <a:pt x="19917" y="19984"/>
                  </a:lnTo>
                </a:path>
              </a:pathLst>
            </a:custGeom>
            <a:noFill/>
            <a:ln w="9525" cap="flat">
              <a:solidFill>
                <a:schemeClr val="tx1"/>
              </a:solidFill>
              <a:prstDash val="solid"/>
              <a:round/>
              <a:headEnd type="none" w="med" len="med"/>
              <a:tailEnd type="none" w="med" len="med"/>
            </a:ln>
            <a:effectLst/>
          </p:spPr>
          <p:txBody>
            <a:bodyPr/>
            <a:lstStyle/>
            <a:p>
              <a:endParaRPr lang="zh-CN" altLang="en-US" b="1"/>
            </a:p>
          </p:txBody>
        </p:sp>
        <p:sp>
          <p:nvSpPr>
            <p:cNvPr id="11282" name="Line 18"/>
            <p:cNvSpPr>
              <a:spLocks noChangeShapeType="1"/>
            </p:cNvSpPr>
            <p:nvPr/>
          </p:nvSpPr>
          <p:spPr bwMode="auto">
            <a:xfrm>
              <a:off x="1545" y="2963"/>
              <a:ext cx="147" cy="2"/>
            </a:xfrm>
            <a:prstGeom prst="line">
              <a:avLst/>
            </a:prstGeom>
            <a:noFill/>
            <a:ln w="9525">
              <a:solidFill>
                <a:schemeClr val="tx1"/>
              </a:solidFill>
              <a:round/>
            </a:ln>
            <a:effectLst/>
          </p:spPr>
          <p:txBody>
            <a:bodyPr/>
            <a:lstStyle/>
            <a:p>
              <a:endParaRPr lang="zh-CN" altLang="en-US" b="1"/>
            </a:p>
          </p:txBody>
        </p:sp>
        <p:sp>
          <p:nvSpPr>
            <p:cNvPr id="11283" name="Freeform 19"/>
            <p:cNvSpPr/>
            <p:nvPr/>
          </p:nvSpPr>
          <p:spPr bwMode="auto">
            <a:xfrm>
              <a:off x="2699" y="1842"/>
              <a:ext cx="167" cy="908"/>
            </a:xfrm>
            <a:custGeom>
              <a:avLst/>
              <a:gdLst/>
              <a:ahLst/>
              <a:cxnLst>
                <a:cxn ang="0">
                  <a:pos x="19917" y="0"/>
                </a:cxn>
                <a:cxn ang="0">
                  <a:pos x="0" y="0"/>
                </a:cxn>
                <a:cxn ang="0">
                  <a:pos x="0" y="19968"/>
                </a:cxn>
                <a:cxn ang="0">
                  <a:pos x="19917" y="19968"/>
                </a:cxn>
              </a:cxnLst>
              <a:rect l="0" t="0" r="r" b="b"/>
              <a:pathLst>
                <a:path w="20000" h="20000">
                  <a:moveTo>
                    <a:pt x="19917" y="0"/>
                  </a:moveTo>
                  <a:lnTo>
                    <a:pt x="0" y="0"/>
                  </a:lnTo>
                  <a:lnTo>
                    <a:pt x="0" y="19968"/>
                  </a:lnTo>
                  <a:lnTo>
                    <a:pt x="19917" y="19968"/>
                  </a:lnTo>
                </a:path>
              </a:pathLst>
            </a:custGeom>
            <a:noFill/>
            <a:ln w="9525" cap="flat">
              <a:solidFill>
                <a:schemeClr val="tx1"/>
              </a:solidFill>
              <a:prstDash val="solid"/>
              <a:round/>
              <a:headEnd type="none" w="med" len="med"/>
              <a:tailEnd type="none" w="med" len="med"/>
            </a:ln>
            <a:effectLst/>
          </p:spPr>
          <p:txBody>
            <a:bodyPr/>
            <a:lstStyle/>
            <a:p>
              <a:endParaRPr lang="zh-CN" altLang="en-US" b="1"/>
            </a:p>
          </p:txBody>
        </p:sp>
        <p:sp>
          <p:nvSpPr>
            <p:cNvPr id="11284" name="Line 20"/>
            <p:cNvSpPr>
              <a:spLocks noChangeShapeType="1"/>
            </p:cNvSpPr>
            <p:nvPr/>
          </p:nvSpPr>
          <p:spPr bwMode="auto">
            <a:xfrm>
              <a:off x="2562" y="2251"/>
              <a:ext cx="147" cy="2"/>
            </a:xfrm>
            <a:prstGeom prst="line">
              <a:avLst/>
            </a:prstGeom>
            <a:noFill/>
            <a:ln w="9525">
              <a:solidFill>
                <a:schemeClr val="tx1"/>
              </a:solidFill>
              <a:round/>
            </a:ln>
            <a:effectLst/>
          </p:spPr>
          <p:txBody>
            <a:bodyPr/>
            <a:lstStyle/>
            <a:p>
              <a:endParaRPr lang="zh-CN" altLang="en-US" b="1"/>
            </a:p>
          </p:txBody>
        </p:sp>
        <p:sp>
          <p:nvSpPr>
            <p:cNvPr id="11285" name="Rectangle 21"/>
            <p:cNvSpPr>
              <a:spLocks noChangeArrowheads="1"/>
            </p:cNvSpPr>
            <p:nvPr/>
          </p:nvSpPr>
          <p:spPr bwMode="auto">
            <a:xfrm>
              <a:off x="3883" y="2360"/>
              <a:ext cx="1535" cy="285"/>
            </a:xfrm>
            <a:prstGeom prst="rect">
              <a:avLst/>
            </a:prstGeom>
            <a:noFill/>
            <a:ln w="9525">
              <a:solidFill>
                <a:schemeClr val="tx1"/>
              </a:solidFill>
              <a:miter lim="800000"/>
            </a:ln>
            <a:effectLst/>
          </p:spPr>
          <p:txBody>
            <a:bodyPr lIns="12700" tIns="12700" rIns="12700" bIns="12700"/>
            <a:lstStyle/>
            <a:p>
              <a:pPr algn="ctr"/>
              <a:r>
                <a:rPr kumimoji="1" lang="zh-CN" altLang="en-US" sz="1400" b="1">
                  <a:latin typeface="宋体" panose="02010600030101010101" pitchFamily="2" charset="-122"/>
                </a:rPr>
                <a:t>编辑软件</a:t>
              </a:r>
              <a:r>
                <a:rPr kumimoji="1" lang="en-US" altLang="zh-CN" sz="1400" b="1">
                  <a:latin typeface="宋体" panose="02010600030101010101" pitchFamily="2" charset="-122"/>
                </a:rPr>
                <a:t>/</a:t>
              </a:r>
              <a:r>
                <a:rPr kumimoji="1" lang="zh-CN" altLang="en-US" sz="1400" b="1">
                  <a:latin typeface="宋体" panose="02010600030101010101" pitchFamily="2" charset="-122"/>
                </a:rPr>
                <a:t>编译软件</a:t>
              </a:r>
              <a:r>
                <a:rPr kumimoji="1" lang="en-US" altLang="zh-CN" sz="1400" b="1">
                  <a:latin typeface="宋体" panose="02010600030101010101" pitchFamily="2" charset="-122"/>
                </a:rPr>
                <a:t>…</a:t>
              </a:r>
              <a:endParaRPr kumimoji="1" lang="en-US" altLang="zh-CN" sz="1400" b="1">
                <a:latin typeface="宋体" panose="02010600030101010101" pitchFamily="2" charset="-122"/>
              </a:endParaRPr>
            </a:p>
          </p:txBody>
        </p:sp>
        <p:sp>
          <p:nvSpPr>
            <p:cNvPr id="11286" name="Line 22"/>
            <p:cNvSpPr>
              <a:spLocks noChangeShapeType="1"/>
            </p:cNvSpPr>
            <p:nvPr/>
          </p:nvSpPr>
          <p:spPr bwMode="auto">
            <a:xfrm>
              <a:off x="3591" y="2749"/>
              <a:ext cx="146" cy="0"/>
            </a:xfrm>
            <a:prstGeom prst="line">
              <a:avLst/>
            </a:prstGeom>
            <a:noFill/>
            <a:ln w="9525">
              <a:solidFill>
                <a:schemeClr val="tx1"/>
              </a:solidFill>
              <a:round/>
            </a:ln>
            <a:effectLst/>
          </p:spPr>
          <p:txBody>
            <a:bodyPr/>
            <a:lstStyle/>
            <a:p>
              <a:endParaRPr lang="zh-CN" altLang="en-US" b="1"/>
            </a:p>
          </p:txBody>
        </p:sp>
        <p:sp>
          <p:nvSpPr>
            <p:cNvPr id="11287" name="Freeform 23"/>
            <p:cNvSpPr/>
            <p:nvPr/>
          </p:nvSpPr>
          <p:spPr bwMode="auto">
            <a:xfrm>
              <a:off x="3737" y="2534"/>
              <a:ext cx="146" cy="429"/>
            </a:xfrm>
            <a:custGeom>
              <a:avLst/>
              <a:gdLst/>
              <a:ahLst/>
              <a:cxnLst>
                <a:cxn ang="0">
                  <a:pos x="19917" y="0"/>
                </a:cxn>
                <a:cxn ang="0">
                  <a:pos x="0" y="0"/>
                </a:cxn>
                <a:cxn ang="0">
                  <a:pos x="0" y="19968"/>
                </a:cxn>
                <a:cxn ang="0">
                  <a:pos x="19917" y="19968"/>
                </a:cxn>
              </a:cxnLst>
              <a:rect l="0" t="0" r="r" b="b"/>
              <a:pathLst>
                <a:path w="20000" h="20000">
                  <a:moveTo>
                    <a:pt x="19917" y="0"/>
                  </a:moveTo>
                  <a:lnTo>
                    <a:pt x="0" y="0"/>
                  </a:lnTo>
                  <a:lnTo>
                    <a:pt x="0" y="19968"/>
                  </a:lnTo>
                  <a:lnTo>
                    <a:pt x="19917" y="19968"/>
                  </a:lnTo>
                </a:path>
              </a:pathLst>
            </a:custGeom>
            <a:noFill/>
            <a:ln w="9525" cap="flat">
              <a:solidFill>
                <a:schemeClr val="tx1"/>
              </a:solidFill>
              <a:prstDash val="solid"/>
              <a:round/>
              <a:headEnd type="none" w="med" len="med"/>
              <a:tailEnd type="none" w="med" len="med"/>
            </a:ln>
            <a:effectLst/>
          </p:spPr>
          <p:txBody>
            <a:bodyPr/>
            <a:lstStyle/>
            <a:p>
              <a:endParaRPr lang="zh-CN" altLang="en-US" b="1"/>
            </a:p>
          </p:txBody>
        </p:sp>
        <p:sp>
          <p:nvSpPr>
            <p:cNvPr id="11288" name="Rectangle 24"/>
            <p:cNvSpPr>
              <a:spLocks noChangeArrowheads="1"/>
            </p:cNvSpPr>
            <p:nvPr/>
          </p:nvSpPr>
          <p:spPr bwMode="auto">
            <a:xfrm>
              <a:off x="3883" y="2821"/>
              <a:ext cx="1535" cy="286"/>
            </a:xfrm>
            <a:prstGeom prst="rect">
              <a:avLst/>
            </a:prstGeom>
            <a:solidFill>
              <a:schemeClr val="tx2">
                <a:lumMod val="60000"/>
                <a:lumOff val="40000"/>
              </a:schemeClr>
            </a:solidFill>
            <a:ln w="9525">
              <a:solidFill>
                <a:schemeClr val="tx1"/>
              </a:solidFill>
              <a:miter lim="800000"/>
            </a:ln>
            <a:effectLst/>
          </p:spPr>
          <p:txBody>
            <a:bodyPr lIns="12700" tIns="12700" rIns="12700" bIns="12700"/>
            <a:lstStyle/>
            <a:p>
              <a:pPr algn="ctr"/>
              <a:r>
                <a:rPr kumimoji="1" lang="zh-CN" altLang="en-US" sz="1600" b="1">
                  <a:solidFill>
                    <a:schemeClr val="bg1"/>
                  </a:solidFill>
                  <a:latin typeface="Times New Roman" panose="02020603050405020304" pitchFamily="18" charset="0"/>
                </a:rPr>
                <a:t>操作系统</a:t>
              </a:r>
              <a:endParaRPr kumimoji="1" lang="zh-CN" altLang="en-US" sz="1600" b="1">
                <a:solidFill>
                  <a:schemeClr val="bg1"/>
                </a:solidFill>
                <a:latin typeface="Times New Roman" panose="02020603050405020304" pitchFamily="18" charset="0"/>
              </a:endParaRPr>
            </a:p>
          </p:txBody>
        </p:sp>
        <p:sp>
          <p:nvSpPr>
            <p:cNvPr id="11289" name="Freeform 25"/>
            <p:cNvSpPr/>
            <p:nvPr/>
          </p:nvSpPr>
          <p:spPr bwMode="auto">
            <a:xfrm>
              <a:off x="3742" y="1616"/>
              <a:ext cx="146" cy="429"/>
            </a:xfrm>
            <a:custGeom>
              <a:avLst/>
              <a:gdLst/>
              <a:ahLst/>
              <a:cxnLst>
                <a:cxn ang="0">
                  <a:pos x="19917" y="0"/>
                </a:cxn>
                <a:cxn ang="0">
                  <a:pos x="0" y="0"/>
                </a:cxn>
                <a:cxn ang="0">
                  <a:pos x="0" y="19968"/>
                </a:cxn>
                <a:cxn ang="0">
                  <a:pos x="19917" y="19968"/>
                </a:cxn>
              </a:cxnLst>
              <a:rect l="0" t="0" r="r" b="b"/>
              <a:pathLst>
                <a:path w="20000" h="20000">
                  <a:moveTo>
                    <a:pt x="19917" y="0"/>
                  </a:moveTo>
                  <a:lnTo>
                    <a:pt x="0" y="0"/>
                  </a:lnTo>
                  <a:lnTo>
                    <a:pt x="0" y="19968"/>
                  </a:lnTo>
                  <a:lnTo>
                    <a:pt x="19917" y="19968"/>
                  </a:lnTo>
                </a:path>
              </a:pathLst>
            </a:custGeom>
            <a:noFill/>
            <a:ln w="9525" cap="flat">
              <a:solidFill>
                <a:schemeClr val="tx1"/>
              </a:solidFill>
              <a:prstDash val="solid"/>
              <a:round/>
              <a:headEnd type="none" w="med" len="med"/>
              <a:tailEnd type="none" w="med" len="med"/>
            </a:ln>
            <a:effectLst/>
          </p:spPr>
          <p:txBody>
            <a:bodyPr/>
            <a:lstStyle/>
            <a:p>
              <a:endParaRPr lang="zh-CN" altLang="en-US" b="1"/>
            </a:p>
          </p:txBody>
        </p:sp>
        <p:sp>
          <p:nvSpPr>
            <p:cNvPr id="11290" name="Line 26"/>
            <p:cNvSpPr>
              <a:spLocks noChangeShapeType="1"/>
            </p:cNvSpPr>
            <p:nvPr/>
          </p:nvSpPr>
          <p:spPr bwMode="auto">
            <a:xfrm>
              <a:off x="3606" y="1842"/>
              <a:ext cx="146" cy="0"/>
            </a:xfrm>
            <a:prstGeom prst="line">
              <a:avLst/>
            </a:prstGeom>
            <a:noFill/>
            <a:ln w="9525">
              <a:solidFill>
                <a:schemeClr val="tx1"/>
              </a:solidFill>
              <a:round/>
            </a:ln>
            <a:effectLst/>
          </p:spPr>
          <p:txBody>
            <a:bodyPr/>
            <a:lstStyle/>
            <a:p>
              <a:endParaRPr lang="zh-CN" altLang="en-US" b="1"/>
            </a:p>
          </p:txBody>
        </p:sp>
        <p:sp>
          <p:nvSpPr>
            <p:cNvPr id="11291" name="Rectangle 27"/>
            <p:cNvSpPr>
              <a:spLocks noChangeArrowheads="1"/>
            </p:cNvSpPr>
            <p:nvPr/>
          </p:nvSpPr>
          <p:spPr bwMode="auto">
            <a:xfrm>
              <a:off x="3878" y="1888"/>
              <a:ext cx="1535" cy="285"/>
            </a:xfrm>
            <a:prstGeom prst="rect">
              <a:avLst/>
            </a:prstGeom>
            <a:noFill/>
            <a:ln w="9525">
              <a:solidFill>
                <a:schemeClr val="tx1"/>
              </a:solidFill>
              <a:miter lim="800000"/>
            </a:ln>
            <a:effectLst/>
          </p:spPr>
          <p:txBody>
            <a:bodyPr lIns="12700" tIns="12700" rIns="12700" bIns="12700"/>
            <a:lstStyle/>
            <a:p>
              <a:pPr algn="ctr"/>
              <a:r>
                <a:rPr kumimoji="1" lang="zh-CN" altLang="en-US" sz="1600" b="1">
                  <a:latin typeface="Times New Roman" panose="02020603050405020304" pitchFamily="18" charset="0"/>
                </a:rPr>
                <a:t>多媒体</a:t>
              </a:r>
              <a:r>
                <a:rPr kumimoji="1" lang="en-US" altLang="zh-CN" sz="1600" b="1">
                  <a:latin typeface="Times New Roman" panose="02020603050405020304" pitchFamily="18" charset="0"/>
                </a:rPr>
                <a:t>/</a:t>
              </a:r>
              <a:r>
                <a:rPr kumimoji="1" lang="zh-CN" altLang="en-US" sz="1600" b="1">
                  <a:latin typeface="Times New Roman" panose="02020603050405020304" pitchFamily="18" charset="0"/>
                </a:rPr>
                <a:t>游戏软件</a:t>
              </a:r>
              <a:r>
                <a:rPr kumimoji="1" lang="en-US" altLang="zh-CN" sz="1600" b="1">
                  <a:latin typeface="Times New Roman" panose="02020603050405020304" pitchFamily="18" charset="0"/>
                </a:rPr>
                <a:t>…</a:t>
              </a:r>
              <a:endParaRPr kumimoji="1" lang="en-US" altLang="zh-CN" sz="1600" b="1">
                <a:latin typeface="Times New Roman" panose="02020603050405020304" pitchFamily="18" charset="0"/>
              </a:endParaRPr>
            </a:p>
          </p:txBody>
        </p:sp>
        <p:sp>
          <p:nvSpPr>
            <p:cNvPr id="11292" name="Rectangle 28"/>
            <p:cNvSpPr>
              <a:spLocks noChangeArrowheads="1"/>
            </p:cNvSpPr>
            <p:nvPr/>
          </p:nvSpPr>
          <p:spPr bwMode="auto">
            <a:xfrm>
              <a:off x="3878" y="1480"/>
              <a:ext cx="1535" cy="285"/>
            </a:xfrm>
            <a:prstGeom prst="rect">
              <a:avLst/>
            </a:prstGeom>
            <a:noFill/>
            <a:ln w="9525">
              <a:solidFill>
                <a:schemeClr val="tx1"/>
              </a:solidFill>
              <a:miter lim="800000"/>
            </a:ln>
            <a:effectLst/>
          </p:spPr>
          <p:txBody>
            <a:bodyPr lIns="12700" tIns="12700" rIns="12700" bIns="12700"/>
            <a:lstStyle/>
            <a:p>
              <a:pPr algn="ctr"/>
              <a:r>
                <a:rPr kumimoji="1" lang="zh-CN" altLang="en-US" sz="1600" b="1">
                  <a:latin typeface="Times New Roman" panose="02020603050405020304" pitchFamily="18" charset="0"/>
                </a:rPr>
                <a:t>工具软件</a:t>
              </a:r>
              <a:r>
                <a:rPr kumimoji="1" lang="en-US" altLang="zh-CN" sz="1600" b="1">
                  <a:latin typeface="Times New Roman" panose="02020603050405020304" pitchFamily="18" charset="0"/>
                </a:rPr>
                <a:t>…</a:t>
              </a:r>
              <a:endParaRPr kumimoji="1" lang="en-US" altLang="zh-CN" sz="1600" b="1">
                <a:latin typeface="Times New Roman" panose="02020603050405020304" pitchFamily="18" charset="0"/>
              </a:endParaRPr>
            </a:p>
          </p:txBody>
        </p:sp>
        <p:sp>
          <p:nvSpPr>
            <p:cNvPr id="11293" name="Line 29"/>
            <p:cNvSpPr>
              <a:spLocks noChangeShapeType="1"/>
            </p:cNvSpPr>
            <p:nvPr/>
          </p:nvSpPr>
          <p:spPr bwMode="auto">
            <a:xfrm>
              <a:off x="1655" y="3158"/>
              <a:ext cx="3901" cy="0"/>
            </a:xfrm>
            <a:prstGeom prst="line">
              <a:avLst/>
            </a:prstGeom>
            <a:noFill/>
            <a:ln w="22225">
              <a:solidFill>
                <a:schemeClr val="tx1"/>
              </a:solidFill>
              <a:prstDash val="dash"/>
              <a:round/>
            </a:ln>
            <a:effectLst/>
          </p:spPr>
          <p:txBody>
            <a:bodyPr/>
            <a:lstStyle/>
            <a:p>
              <a:endParaRPr lang="zh-CN" altLang="en-US" b="1"/>
            </a:p>
          </p:txBody>
        </p:sp>
      </p:grpSp>
      <p:sp>
        <p:nvSpPr>
          <p:cNvPr id="11297" name="Text Box 33"/>
          <p:cNvSpPr txBox="1">
            <a:spLocks noChangeArrowheads="1"/>
          </p:cNvSpPr>
          <p:nvPr/>
        </p:nvSpPr>
        <p:spPr bwMode="auto">
          <a:xfrm>
            <a:off x="0" y="4549676"/>
            <a:ext cx="9144000" cy="1865126"/>
          </a:xfrm>
          <a:prstGeom prst="rect">
            <a:avLst/>
          </a:prstGeom>
          <a:solidFill>
            <a:srgbClr val="FFCC99"/>
          </a:solidFill>
          <a:ln w="9525">
            <a:noFill/>
            <a:miter lim="800000"/>
          </a:ln>
          <a:effectLst/>
        </p:spPr>
        <p:txBody>
          <a:bodyPr wrap="square">
            <a:spAutoFit/>
          </a:bodyPr>
          <a:lstStyle/>
          <a:p>
            <a:pPr>
              <a:lnSpc>
                <a:spcPct val="120000"/>
              </a:lnSpc>
            </a:pPr>
            <a:r>
              <a:rPr lang="zh-CN" altLang="en-US" sz="2400" dirty="0">
                <a:latin typeface="黑体" panose="02010609060101010101" pitchFamily="2" charset="-122"/>
                <a:ea typeface="黑体" panose="02010609060101010101" pitchFamily="2" charset="-122"/>
              </a:rPr>
              <a:t>在计算机系统中硬件与软件、软件之间是</a:t>
            </a:r>
            <a:r>
              <a:rPr lang="zh-CN" altLang="en-US" sz="2400" b="1" dirty="0">
                <a:solidFill>
                  <a:srgbClr val="1F05E3"/>
                </a:solidFill>
                <a:latin typeface="黑体" panose="02010609060101010101" pitchFamily="2" charset="-122"/>
                <a:ea typeface="黑体" panose="02010609060101010101" pitchFamily="2" charset="-122"/>
              </a:rPr>
              <a:t>层次结构</a:t>
            </a:r>
            <a:r>
              <a:rPr lang="zh-CN" altLang="en-US" sz="2400" dirty="0">
                <a:latin typeface="黑体" panose="02010609060101010101" pitchFamily="2" charset="-122"/>
                <a:ea typeface="黑体" panose="02010609060101010101" pitchFamily="2" charset="-122"/>
              </a:rPr>
              <a:t>的关系 ：</a:t>
            </a:r>
            <a:endParaRPr lang="zh-CN" altLang="en-US" sz="2400" dirty="0">
              <a:latin typeface="黑体" panose="02010609060101010101" pitchFamily="2" charset="-122"/>
              <a:ea typeface="黑体" panose="02010609060101010101" pitchFamily="2" charset="-122"/>
            </a:endParaRPr>
          </a:p>
          <a:p>
            <a:pPr algn="just">
              <a:lnSpc>
                <a:spcPct val="120000"/>
              </a:lnSpc>
              <a:buFontTx/>
              <a:buChar char="•"/>
            </a:pPr>
            <a:r>
              <a:rPr lang="zh-CN" altLang="en-US" sz="2400" dirty="0">
                <a:latin typeface="黑体" panose="02010609060101010101" pitchFamily="2" charset="-122"/>
                <a:ea typeface="黑体" panose="02010609060101010101" pitchFamily="2" charset="-122"/>
              </a:rPr>
              <a:t> 软件是在硬件基础上对硬件性能加以扩充和完善。</a:t>
            </a:r>
            <a:endParaRPr lang="zh-CN" altLang="en-US" sz="2400" dirty="0">
              <a:latin typeface="黑体" panose="02010609060101010101" pitchFamily="2" charset="-122"/>
              <a:ea typeface="黑体" panose="02010609060101010101" pitchFamily="2" charset="-122"/>
            </a:endParaRPr>
          </a:p>
          <a:p>
            <a:pPr algn="just">
              <a:lnSpc>
                <a:spcPct val="120000"/>
              </a:lnSpc>
              <a:buFontTx/>
              <a:buChar char="•"/>
            </a:pPr>
            <a:r>
              <a:rPr lang="zh-CN" altLang="en-US" sz="2400" dirty="0">
                <a:latin typeface="黑体" panose="02010609060101010101" pitchFamily="2" charset="-122"/>
                <a:ea typeface="黑体" panose="02010609060101010101" pitchFamily="2" charset="-122"/>
              </a:rPr>
              <a:t> 上层软件是在下层软件基础上的扩充和完善。</a:t>
            </a:r>
            <a:endParaRPr lang="zh-CN" altLang="en-US" sz="2400" dirty="0">
              <a:latin typeface="黑体" panose="02010609060101010101" pitchFamily="2" charset="-122"/>
              <a:ea typeface="黑体" panose="02010609060101010101" pitchFamily="2" charset="-122"/>
            </a:endParaRPr>
          </a:p>
          <a:p>
            <a:pPr>
              <a:lnSpc>
                <a:spcPct val="120000"/>
              </a:lnSpc>
              <a:buFontTx/>
              <a:buChar char="•"/>
            </a:pPr>
            <a:r>
              <a:rPr lang="zh-CN" altLang="en-US" sz="2400" dirty="0">
                <a:latin typeface="黑体" panose="02010609060101010101" pitchFamily="2" charset="-122"/>
                <a:ea typeface="黑体" panose="02010609060101010101" pitchFamily="2" charset="-122"/>
              </a:rPr>
              <a:t> </a:t>
            </a:r>
            <a:r>
              <a:rPr lang="en-US" altLang="zh-CN" sz="2400" dirty="0">
                <a:latin typeface="黑体" panose="02010609060101010101" pitchFamily="2" charset="-122"/>
                <a:ea typeface="黑体" panose="02010609060101010101" pitchFamily="2" charset="-122"/>
              </a:rPr>
              <a:t>OS</a:t>
            </a:r>
            <a:r>
              <a:rPr lang="zh-CN" altLang="en-US" sz="2400" dirty="0">
                <a:latin typeface="黑体" panose="02010609060101010101" pitchFamily="2" charset="-122"/>
                <a:ea typeface="黑体" panose="02010609060101010101" pitchFamily="2" charset="-122"/>
              </a:rPr>
              <a:t>是紧挨着硬件层的</a:t>
            </a:r>
            <a:r>
              <a:rPr lang="zh-CN" altLang="en-US" sz="2400" b="1" dirty="0">
                <a:solidFill>
                  <a:srgbClr val="1F05E3"/>
                </a:solidFill>
                <a:latin typeface="黑体" panose="02010609060101010101" pitchFamily="2" charset="-122"/>
                <a:ea typeface="黑体" panose="02010609060101010101" pitchFamily="2" charset="-122"/>
              </a:rPr>
              <a:t>第一层软件</a:t>
            </a:r>
            <a:r>
              <a:rPr lang="zh-CN" altLang="en-US" sz="2400" dirty="0">
                <a:latin typeface="黑体" panose="02010609060101010101" pitchFamily="2" charset="-122"/>
                <a:ea typeface="黑体" panose="02010609060101010101" pitchFamily="2" charset="-122"/>
              </a:rPr>
              <a:t>，是其它软件的运行基础。</a:t>
            </a:r>
            <a:endParaRPr lang="zh-CN" altLang="en-US" sz="2400" dirty="0">
              <a:latin typeface="黑体" panose="02010609060101010101" pitchFamily="2" charset="-122"/>
              <a:ea typeface="黑体" panose="02010609060101010101" pitchFamily="2" charset="-122"/>
            </a:endParaRPr>
          </a:p>
        </p:txBody>
      </p:sp>
      <p:sp>
        <p:nvSpPr>
          <p:cNvPr id="28" name="Rectangle 5"/>
          <p:cNvSpPr>
            <a:spLocks noChangeArrowheads="1"/>
          </p:cNvSpPr>
          <p:nvPr/>
        </p:nvSpPr>
        <p:spPr bwMode="auto">
          <a:xfrm>
            <a:off x="250824" y="404664"/>
            <a:ext cx="5977360" cy="439738"/>
          </a:xfrm>
          <a:prstGeom prst="rect">
            <a:avLst/>
          </a:prstGeom>
          <a:noFill/>
          <a:ln w="9525">
            <a:noFill/>
            <a:miter lim="800000"/>
          </a:ln>
        </p:spPr>
        <p:txBody>
          <a:bodyPr/>
          <a:lstStyle/>
          <a:p>
            <a:pPr marL="533400" indent="-533400"/>
            <a:r>
              <a:rPr lang="en-US" altLang="zh-CN" sz="3200" b="1" dirty="0">
                <a:solidFill>
                  <a:srgbClr val="1F05E3"/>
                </a:solidFill>
                <a:latin typeface="黑体" panose="02010609060101010101" pitchFamily="2" charset="-122"/>
                <a:ea typeface="黑体" panose="02010609060101010101" pitchFamily="2" charset="-122"/>
              </a:rPr>
              <a:t>1.1  </a:t>
            </a:r>
            <a:r>
              <a:rPr lang="zh-CN" altLang="zh-CN" sz="3200" b="1" dirty="0">
                <a:solidFill>
                  <a:srgbClr val="1F05E3"/>
                </a:solidFill>
                <a:latin typeface="黑体" panose="02010609060101010101" pitchFamily="2" charset="-122"/>
                <a:ea typeface="黑体" panose="02010609060101010101" pitchFamily="2" charset="-122"/>
              </a:rPr>
              <a:t>操作系统的目标</a:t>
            </a:r>
            <a:r>
              <a:rPr lang="zh-CN" altLang="en-US" sz="3200" b="1" dirty="0">
                <a:solidFill>
                  <a:srgbClr val="1F05E3"/>
                </a:solidFill>
                <a:latin typeface="黑体" panose="02010609060101010101" pitchFamily="2" charset="-122"/>
                <a:ea typeface="黑体" panose="02010609060101010101" pitchFamily="2" charset="-122"/>
              </a:rPr>
              <a:t>和</a:t>
            </a:r>
            <a:r>
              <a:rPr lang="zh-CN" altLang="zh-CN" sz="3200" b="1" dirty="0">
                <a:solidFill>
                  <a:srgbClr val="1F05E3"/>
                </a:solidFill>
                <a:latin typeface="黑体" panose="02010609060101010101" pitchFamily="2" charset="-122"/>
                <a:ea typeface="黑体" panose="02010609060101010101" pitchFamily="2" charset="-122"/>
              </a:rPr>
              <a:t>作用</a:t>
            </a:r>
            <a:endParaRPr lang="zh-CN" altLang="en-US" sz="3200" b="1" dirty="0">
              <a:solidFill>
                <a:srgbClr val="1F05E3"/>
              </a:solidFill>
              <a:latin typeface="黑体" panose="02010609060101010101" pitchFamily="2" charset="-122"/>
              <a:ea typeface="黑体" panose="02010609060101010101" pitchFamily="2" charset="-122"/>
            </a:endParaRPr>
          </a:p>
        </p:txBody>
      </p:sp>
      <p:sp>
        <p:nvSpPr>
          <p:cNvPr id="29"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Tree>
  </p:cSld>
  <p:clrMapOvr>
    <a:masterClrMapping/>
  </p:clrMapOvr>
  <p:transition advTm="1459"/>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body" idx="4294967295"/>
          </p:nvPr>
        </p:nvSpPr>
        <p:spPr>
          <a:xfrm>
            <a:off x="300360" y="1052736"/>
            <a:ext cx="3911600" cy="560388"/>
          </a:xfrm>
        </p:spPr>
        <p:txBody>
          <a:bodyPr/>
          <a:lstStyle/>
          <a:p>
            <a:pPr marL="711200" indent="-711200">
              <a:buFont typeface="Wingdings" panose="05000000000000000000" pitchFamily="2" charset="2"/>
              <a:buNone/>
            </a:pPr>
            <a:r>
              <a:rPr lang="zh-CN" altLang="en-US" sz="2400" b="1" dirty="0">
                <a:latin typeface="黑体" panose="02010609060101010101" pitchFamily="2" charset="-122"/>
                <a:ea typeface="黑体" panose="02010609060101010101" pitchFamily="2" charset="-122"/>
              </a:rPr>
              <a:t>脱机</a:t>
            </a:r>
            <a:r>
              <a:rPr lang="en-US" altLang="zh-CN" sz="2400" b="1" dirty="0">
                <a:latin typeface="黑体" panose="02010609060101010101" pitchFamily="2" charset="-122"/>
                <a:ea typeface="黑体" panose="02010609060101010101" pitchFamily="2" charset="-122"/>
              </a:rPr>
              <a:t>I/O</a:t>
            </a:r>
            <a:r>
              <a:rPr lang="zh-CN" altLang="en-US" sz="2400" b="1" dirty="0">
                <a:latin typeface="黑体" panose="02010609060101010101" pitchFamily="2" charset="-122"/>
                <a:ea typeface="黑体" panose="02010609060101010101" pitchFamily="2" charset="-122"/>
              </a:rPr>
              <a:t>方式</a:t>
            </a:r>
            <a:endParaRPr lang="zh-CN" altLang="en-US" sz="2400" b="1" dirty="0">
              <a:latin typeface="黑体" panose="02010609060101010101" pitchFamily="2" charset="-122"/>
              <a:ea typeface="黑体" panose="02010609060101010101" pitchFamily="2" charset="-122"/>
            </a:endParaRPr>
          </a:p>
        </p:txBody>
      </p:sp>
      <p:sp>
        <p:nvSpPr>
          <p:cNvPr id="214022" name="Text Box 6"/>
          <p:cNvSpPr txBox="1">
            <a:spLocks noChangeArrowheads="1"/>
          </p:cNvSpPr>
          <p:nvPr/>
        </p:nvSpPr>
        <p:spPr bwMode="auto">
          <a:xfrm>
            <a:off x="718717" y="5056874"/>
            <a:ext cx="8029996" cy="1569660"/>
          </a:xfrm>
          <a:prstGeom prst="rect">
            <a:avLst/>
          </a:prstGeom>
          <a:solidFill>
            <a:srgbClr val="FFCC99"/>
          </a:solidFill>
          <a:ln w="9525">
            <a:noFill/>
            <a:miter lim="800000"/>
          </a:ln>
          <a:effectLst/>
        </p:spPr>
        <p:txBody>
          <a:bodyPr wrap="square">
            <a:spAutoFit/>
          </a:bodyPr>
          <a:lstStyle/>
          <a:p>
            <a:pPr marL="457200" indent="-457200" algn="just">
              <a:spcBef>
                <a:spcPct val="50000"/>
              </a:spcBef>
            </a:pPr>
            <a:r>
              <a:rPr kumimoji="1" lang="zh-CN" altLang="en-US" sz="2400" dirty="0">
                <a:latin typeface="黑体" panose="02010609060101010101" pitchFamily="2" charset="-122"/>
                <a:ea typeface="黑体" panose="02010609060101010101" pitchFamily="2" charset="-122"/>
              </a:rPr>
              <a:t>主要优点如下：</a:t>
            </a:r>
            <a:endParaRPr kumimoji="1" lang="zh-CN" altLang="en-US" sz="2400" dirty="0">
              <a:latin typeface="黑体" panose="02010609060101010101" pitchFamily="2" charset="-122"/>
              <a:ea typeface="黑体" panose="02010609060101010101" pitchFamily="2" charset="-122"/>
            </a:endParaRPr>
          </a:p>
          <a:p>
            <a:pPr marL="457200" indent="-457200">
              <a:spcBef>
                <a:spcPct val="50000"/>
              </a:spcBef>
              <a:buFontTx/>
              <a:buAutoNum type="arabicParenBoth"/>
            </a:pPr>
            <a:r>
              <a:rPr kumimoji="1" lang="zh-CN" altLang="en-US" sz="2400" dirty="0">
                <a:latin typeface="黑体" panose="02010609060101010101" pitchFamily="2" charset="-122"/>
                <a:ea typeface="黑体" panose="02010609060101010101" pitchFamily="2" charset="-122"/>
              </a:rPr>
              <a:t>减少了</a:t>
            </a:r>
            <a:r>
              <a:rPr kumimoji="1" lang="en-US" altLang="zh-CN" sz="2400" dirty="0">
                <a:latin typeface="黑体" panose="02010609060101010101" pitchFamily="2" charset="-122"/>
                <a:ea typeface="黑体" panose="02010609060101010101" pitchFamily="2" charset="-122"/>
              </a:rPr>
              <a:t>CPU</a:t>
            </a:r>
            <a:r>
              <a:rPr kumimoji="1" lang="zh-CN" altLang="en-US" sz="2400" dirty="0">
                <a:latin typeface="黑体" panose="02010609060101010101" pitchFamily="2" charset="-122"/>
                <a:ea typeface="黑体" panose="02010609060101010101" pitchFamily="2" charset="-122"/>
              </a:rPr>
              <a:t>的空闲时间。 </a:t>
            </a:r>
            <a:endParaRPr kumimoji="1" lang="zh-CN" altLang="en-US" sz="2400" dirty="0">
              <a:latin typeface="黑体" panose="02010609060101010101" pitchFamily="2" charset="-122"/>
              <a:ea typeface="黑体" panose="02010609060101010101" pitchFamily="2" charset="-122"/>
            </a:endParaRPr>
          </a:p>
          <a:p>
            <a:pPr marL="457200" indent="-457200">
              <a:spcBef>
                <a:spcPct val="50000"/>
              </a:spcBef>
            </a:pPr>
            <a:r>
              <a:rPr kumimoji="1" lang="en-US" altLang="zh-CN" sz="2400" dirty="0">
                <a:latin typeface="黑体" panose="02010609060101010101" pitchFamily="2" charset="-122"/>
                <a:ea typeface="黑体" panose="02010609060101010101" pitchFamily="2" charset="-122"/>
              </a:rPr>
              <a:t>(2)</a:t>
            </a:r>
            <a:r>
              <a:rPr kumimoji="1" lang="zh-CN" altLang="en-US" sz="2400" dirty="0">
                <a:latin typeface="黑体" panose="02010609060101010101" pitchFamily="2" charset="-122"/>
                <a:ea typeface="黑体" panose="02010609060101010101" pitchFamily="2" charset="-122"/>
              </a:rPr>
              <a:t>提高</a:t>
            </a:r>
            <a:r>
              <a:rPr kumimoji="1" lang="en-US" altLang="zh-CN" sz="2400" dirty="0">
                <a:latin typeface="黑体" panose="02010609060101010101" pitchFamily="2" charset="-122"/>
                <a:ea typeface="黑体" panose="02010609060101010101" pitchFamily="2" charset="-122"/>
              </a:rPr>
              <a:t>I/O</a:t>
            </a:r>
            <a:r>
              <a:rPr kumimoji="1" lang="zh-CN" altLang="en-US" sz="2400" dirty="0">
                <a:latin typeface="黑体" panose="02010609060101010101" pitchFamily="2" charset="-122"/>
                <a:ea typeface="黑体" panose="02010609060101010101" pitchFamily="2" charset="-122"/>
              </a:rPr>
              <a:t>速度。</a:t>
            </a:r>
            <a:r>
              <a:rPr kumimoji="1" lang="zh-CN" altLang="en-US" sz="2400" dirty="0">
                <a:latin typeface="楷体_GB2312" pitchFamily="49" charset="-122"/>
                <a:ea typeface="楷体_GB2312" pitchFamily="49" charset="-122"/>
              </a:rPr>
              <a:t> </a:t>
            </a:r>
            <a:endParaRPr kumimoji="1" lang="zh-CN" altLang="en-US" sz="2400" dirty="0">
              <a:latin typeface="楷体_GB2312" pitchFamily="49" charset="-122"/>
              <a:ea typeface="楷体_GB2312" pitchFamily="49" charset="-122"/>
            </a:endParaRPr>
          </a:p>
        </p:txBody>
      </p:sp>
      <p:sp>
        <p:nvSpPr>
          <p:cNvPr id="6" name="Text Box 1029"/>
          <p:cNvSpPr txBox="1">
            <a:spLocks noChangeArrowheads="1"/>
          </p:cNvSpPr>
          <p:nvPr/>
        </p:nvSpPr>
        <p:spPr bwMode="auto">
          <a:xfrm>
            <a:off x="177038" y="389384"/>
            <a:ext cx="6939880" cy="663352"/>
          </a:xfrm>
          <a:prstGeom prst="rect">
            <a:avLst/>
          </a:prstGeom>
          <a:noFill/>
          <a:ln w="9525">
            <a:noFill/>
            <a:miter lim="800000"/>
          </a:ln>
        </p:spPr>
        <p:txBody>
          <a:bodyPr/>
          <a:lstStyle>
            <a:defPPr>
              <a:defRPr lang="zh-CN"/>
            </a:defPPr>
            <a:lvl1pPr marL="533400" indent="-533400">
              <a:defRPr sz="3200" b="1">
                <a:solidFill>
                  <a:srgbClr val="1F05E3"/>
                </a:solidFill>
                <a:effectLst>
                  <a:outerShdw blurRad="38100" dist="38100" dir="2700000" algn="tl">
                    <a:srgbClr val="C0C0C0"/>
                  </a:outerShdw>
                </a:effectLst>
                <a:latin typeface="黑体" panose="02010609060101010101" pitchFamily="2" charset="-122"/>
                <a:ea typeface="黑体" panose="02010609060101010101" pitchFamily="2" charset="-122"/>
              </a:defRPr>
            </a:lvl1pPr>
          </a:lstStyle>
          <a:p>
            <a:r>
              <a:rPr lang="en-US" altLang="zh-CN" dirty="0">
                <a:effectLst/>
              </a:rPr>
              <a:t>1.2.1 </a:t>
            </a:r>
            <a:r>
              <a:rPr lang="zh-CN" altLang="en-US" dirty="0">
                <a:effectLst/>
              </a:rPr>
              <a:t>无操作系统时的计算机系统</a:t>
            </a:r>
            <a:endParaRPr lang="zh-CN" altLang="en-US" dirty="0">
              <a:effectLst/>
            </a:endParaRPr>
          </a:p>
        </p:txBody>
      </p:sp>
      <p:sp>
        <p:nvSpPr>
          <p:cNvPr id="7"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grpSp>
        <p:nvGrpSpPr>
          <p:cNvPr id="9" name="Group 8"/>
          <p:cNvGrpSpPr/>
          <p:nvPr/>
        </p:nvGrpSpPr>
        <p:grpSpPr bwMode="auto">
          <a:xfrm>
            <a:off x="1598612" y="1662115"/>
            <a:ext cx="5656263" cy="3232151"/>
            <a:chOff x="589" y="2168"/>
            <a:chExt cx="3563" cy="2036"/>
          </a:xfrm>
        </p:grpSpPr>
        <p:sp>
          <p:nvSpPr>
            <p:cNvPr id="10" name="Rectangle 9"/>
            <p:cNvSpPr>
              <a:spLocks noChangeArrowheads="1"/>
            </p:cNvSpPr>
            <p:nvPr/>
          </p:nvSpPr>
          <p:spPr bwMode="auto">
            <a:xfrm>
              <a:off x="2051" y="2326"/>
              <a:ext cx="797" cy="333"/>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zh-CN" altLang="en-US" sz="2800">
                  <a:latin typeface="Tahoma" panose="020B0604030504040204" pitchFamily="34" charset="0"/>
                  <a:ea typeface="宋体" panose="02010600030101010101" pitchFamily="2" charset="-122"/>
                </a:rPr>
                <a:t>外围机</a:t>
              </a:r>
              <a:endParaRPr lang="zh-CN" altLang="en-US" sz="2800">
                <a:latin typeface="Tahoma" panose="020B0604030504040204" pitchFamily="34" charset="0"/>
                <a:ea typeface="宋体" panose="02010600030101010101" pitchFamily="2" charset="-122"/>
              </a:endParaRPr>
            </a:p>
          </p:txBody>
        </p:sp>
        <p:sp>
          <p:nvSpPr>
            <p:cNvPr id="11" name="AutoShape 10"/>
            <p:cNvSpPr>
              <a:spLocks noChangeArrowheads="1"/>
            </p:cNvSpPr>
            <p:nvPr/>
          </p:nvSpPr>
          <p:spPr bwMode="auto">
            <a:xfrm>
              <a:off x="3322" y="2168"/>
              <a:ext cx="795" cy="524"/>
            </a:xfrm>
            <a:prstGeom prst="can">
              <a:avLst>
                <a:gd name="adj" fmla="val 25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zh-CN" altLang="en-US" sz="2800">
                  <a:latin typeface="Tahoma" panose="020B0604030504040204" pitchFamily="34" charset="0"/>
                  <a:ea typeface="宋体" panose="02010600030101010101" pitchFamily="2" charset="-122"/>
                </a:rPr>
                <a:t>磁带机</a:t>
              </a:r>
              <a:endParaRPr lang="zh-CN" altLang="en-US" sz="2800">
                <a:latin typeface="Tahoma" panose="020B0604030504040204" pitchFamily="34" charset="0"/>
                <a:ea typeface="宋体" panose="02010600030101010101" pitchFamily="2" charset="-122"/>
              </a:endParaRPr>
            </a:p>
          </p:txBody>
        </p:sp>
        <p:sp>
          <p:nvSpPr>
            <p:cNvPr id="12" name="AutoShape 11"/>
            <p:cNvSpPr>
              <a:spLocks noChangeArrowheads="1"/>
            </p:cNvSpPr>
            <p:nvPr/>
          </p:nvSpPr>
          <p:spPr bwMode="auto">
            <a:xfrm>
              <a:off x="726" y="2780"/>
              <a:ext cx="795" cy="524"/>
            </a:xfrm>
            <a:prstGeom prst="can">
              <a:avLst>
                <a:gd name="adj" fmla="val 25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zh-CN" altLang="en-US" sz="2800">
                  <a:latin typeface="Tahoma" panose="020B0604030504040204" pitchFamily="34" charset="0"/>
                  <a:ea typeface="宋体" panose="02010600030101010101" pitchFamily="2" charset="-122"/>
                </a:rPr>
                <a:t>磁带机</a:t>
              </a:r>
              <a:endParaRPr lang="zh-CN" altLang="en-US" sz="2800">
                <a:latin typeface="Tahoma" panose="020B0604030504040204" pitchFamily="34" charset="0"/>
                <a:ea typeface="宋体" panose="02010600030101010101" pitchFamily="2" charset="-122"/>
              </a:endParaRPr>
            </a:p>
          </p:txBody>
        </p:sp>
        <p:sp>
          <p:nvSpPr>
            <p:cNvPr id="13" name="AutoShape 12"/>
            <p:cNvSpPr>
              <a:spLocks noChangeArrowheads="1"/>
            </p:cNvSpPr>
            <p:nvPr/>
          </p:nvSpPr>
          <p:spPr bwMode="auto">
            <a:xfrm>
              <a:off x="3357" y="2780"/>
              <a:ext cx="795" cy="524"/>
            </a:xfrm>
            <a:prstGeom prst="can">
              <a:avLst>
                <a:gd name="adj" fmla="val 25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zh-CN" altLang="en-US" sz="2800">
                  <a:latin typeface="Tahoma" panose="020B0604030504040204" pitchFamily="34" charset="0"/>
                  <a:ea typeface="宋体" panose="02010600030101010101" pitchFamily="2" charset="-122"/>
                </a:rPr>
                <a:t>磁带机</a:t>
              </a:r>
              <a:endParaRPr lang="zh-CN" altLang="en-US" sz="2800">
                <a:latin typeface="Tahoma" panose="020B0604030504040204" pitchFamily="34" charset="0"/>
                <a:ea typeface="宋体" panose="02010600030101010101" pitchFamily="2" charset="-122"/>
              </a:endParaRPr>
            </a:p>
          </p:txBody>
        </p:sp>
        <p:sp>
          <p:nvSpPr>
            <p:cNvPr id="14" name="AutoShape 13"/>
            <p:cNvSpPr>
              <a:spLocks noChangeArrowheads="1"/>
            </p:cNvSpPr>
            <p:nvPr/>
          </p:nvSpPr>
          <p:spPr bwMode="auto">
            <a:xfrm>
              <a:off x="704" y="3370"/>
              <a:ext cx="795" cy="524"/>
            </a:xfrm>
            <a:prstGeom prst="can">
              <a:avLst>
                <a:gd name="adj" fmla="val 25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zh-CN" altLang="en-US" sz="2800">
                  <a:latin typeface="Tahoma" panose="020B0604030504040204" pitchFamily="34" charset="0"/>
                  <a:ea typeface="宋体" panose="02010600030101010101" pitchFamily="2" charset="-122"/>
                </a:rPr>
                <a:t>磁带机</a:t>
              </a:r>
              <a:endParaRPr lang="zh-CN" altLang="en-US" sz="2800">
                <a:latin typeface="Tahoma" panose="020B0604030504040204" pitchFamily="34" charset="0"/>
                <a:ea typeface="宋体" panose="02010600030101010101" pitchFamily="2" charset="-122"/>
              </a:endParaRPr>
            </a:p>
          </p:txBody>
        </p:sp>
        <p:sp>
          <p:nvSpPr>
            <p:cNvPr id="15" name="Rectangle 14"/>
            <p:cNvSpPr>
              <a:spLocks noChangeArrowheads="1"/>
            </p:cNvSpPr>
            <p:nvPr/>
          </p:nvSpPr>
          <p:spPr bwMode="auto">
            <a:xfrm>
              <a:off x="2060" y="3475"/>
              <a:ext cx="797" cy="333"/>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zh-CN" altLang="en-US" sz="2800">
                  <a:latin typeface="Tahoma" panose="020B0604030504040204" pitchFamily="34" charset="0"/>
                  <a:ea typeface="宋体" panose="02010600030101010101" pitchFamily="2" charset="-122"/>
                </a:rPr>
                <a:t>外围机</a:t>
              </a:r>
              <a:endParaRPr lang="zh-CN" altLang="en-US" sz="2800">
                <a:latin typeface="Tahoma" panose="020B0604030504040204" pitchFamily="34" charset="0"/>
                <a:ea typeface="宋体" panose="02010600030101010101" pitchFamily="2" charset="-122"/>
              </a:endParaRPr>
            </a:p>
          </p:txBody>
        </p:sp>
        <p:sp>
          <p:nvSpPr>
            <p:cNvPr id="16" name="AutoShape 15"/>
            <p:cNvSpPr>
              <a:spLocks noChangeArrowheads="1"/>
            </p:cNvSpPr>
            <p:nvPr/>
          </p:nvSpPr>
          <p:spPr bwMode="auto">
            <a:xfrm>
              <a:off x="3333" y="3480"/>
              <a:ext cx="795" cy="409"/>
            </a:xfrm>
            <a:prstGeom prst="flowChartDocumen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zh-CN" altLang="en-US" sz="2800">
                  <a:latin typeface="Tahoma" panose="020B0604030504040204" pitchFamily="34" charset="0"/>
                  <a:ea typeface="宋体" panose="02010600030101010101" pitchFamily="2" charset="-122"/>
                </a:rPr>
                <a:t>输出机</a:t>
              </a:r>
              <a:endParaRPr lang="zh-CN" altLang="en-US" sz="2800">
                <a:latin typeface="Tahoma" panose="020B0604030504040204" pitchFamily="34" charset="0"/>
                <a:ea typeface="宋体" panose="02010600030101010101" pitchFamily="2" charset="-122"/>
              </a:endParaRPr>
            </a:p>
          </p:txBody>
        </p:sp>
        <p:sp>
          <p:nvSpPr>
            <p:cNvPr id="17" name="Rectangle 16"/>
            <p:cNvSpPr>
              <a:spLocks noChangeArrowheads="1"/>
            </p:cNvSpPr>
            <p:nvPr/>
          </p:nvSpPr>
          <p:spPr bwMode="auto">
            <a:xfrm>
              <a:off x="2041" y="2908"/>
              <a:ext cx="794" cy="333"/>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800">
                  <a:latin typeface="Tahoma" panose="020B0604030504040204" pitchFamily="34" charset="0"/>
                  <a:ea typeface="宋体" panose="02010600030101010101" pitchFamily="2" charset="-122"/>
                </a:rPr>
                <a:t>主机</a:t>
              </a:r>
              <a:endParaRPr lang="zh-CN" altLang="en-US" sz="2800">
                <a:latin typeface="Tahoma" panose="020B0604030504040204" pitchFamily="34" charset="0"/>
                <a:ea typeface="宋体" panose="02010600030101010101" pitchFamily="2" charset="-122"/>
              </a:endParaRPr>
            </a:p>
          </p:txBody>
        </p:sp>
        <p:grpSp>
          <p:nvGrpSpPr>
            <p:cNvPr id="18" name="Group 17"/>
            <p:cNvGrpSpPr/>
            <p:nvPr/>
          </p:nvGrpSpPr>
          <p:grpSpPr bwMode="auto">
            <a:xfrm>
              <a:off x="589" y="2228"/>
              <a:ext cx="1089" cy="476"/>
              <a:chOff x="3152" y="1185"/>
              <a:chExt cx="1089" cy="476"/>
            </a:xfrm>
          </p:grpSpPr>
          <p:sp>
            <p:nvSpPr>
              <p:cNvPr id="26" name="Line 18"/>
              <p:cNvSpPr>
                <a:spLocks noChangeShapeType="1"/>
              </p:cNvSpPr>
              <p:nvPr/>
            </p:nvSpPr>
            <p:spPr bwMode="auto">
              <a:xfrm>
                <a:off x="3175" y="1661"/>
                <a:ext cx="99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7" name="Line 19"/>
              <p:cNvSpPr>
                <a:spLocks noChangeShapeType="1"/>
              </p:cNvSpPr>
              <p:nvPr/>
            </p:nvSpPr>
            <p:spPr bwMode="auto">
              <a:xfrm flipV="1">
                <a:off x="4173" y="1185"/>
                <a:ext cx="0" cy="47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8" name="Line 20"/>
              <p:cNvSpPr>
                <a:spLocks noChangeShapeType="1"/>
              </p:cNvSpPr>
              <p:nvPr/>
            </p:nvSpPr>
            <p:spPr bwMode="auto">
              <a:xfrm flipH="1">
                <a:off x="3538" y="1185"/>
                <a:ext cx="635"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9" name="Line 21"/>
              <p:cNvSpPr>
                <a:spLocks noChangeShapeType="1"/>
              </p:cNvSpPr>
              <p:nvPr/>
            </p:nvSpPr>
            <p:spPr bwMode="auto">
              <a:xfrm flipV="1">
                <a:off x="3175" y="1366"/>
                <a:ext cx="0" cy="29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0" name="Line 22"/>
              <p:cNvSpPr>
                <a:spLocks noChangeShapeType="1"/>
              </p:cNvSpPr>
              <p:nvPr/>
            </p:nvSpPr>
            <p:spPr bwMode="auto">
              <a:xfrm flipV="1">
                <a:off x="3175" y="1185"/>
                <a:ext cx="363" cy="18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1" name="Text Box 23"/>
              <p:cNvSpPr txBox="1">
                <a:spLocks noChangeArrowheads="1"/>
              </p:cNvSpPr>
              <p:nvPr/>
            </p:nvSpPr>
            <p:spPr bwMode="auto">
              <a:xfrm>
                <a:off x="3152" y="1275"/>
                <a:ext cx="108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2800">
                    <a:latin typeface="Tahoma" panose="020B0604030504040204" pitchFamily="34" charset="0"/>
                    <a:ea typeface="宋体" panose="02010600030101010101" pitchFamily="2" charset="-122"/>
                  </a:rPr>
                  <a:t>输入设备</a:t>
                </a:r>
                <a:endParaRPr lang="zh-CN" altLang="en-US" sz="2800">
                  <a:latin typeface="Tahoma" panose="020B0604030504040204" pitchFamily="34" charset="0"/>
                  <a:ea typeface="宋体" panose="02010600030101010101" pitchFamily="2" charset="-122"/>
                </a:endParaRPr>
              </a:p>
            </p:txBody>
          </p:sp>
        </p:grpSp>
        <p:sp>
          <p:nvSpPr>
            <p:cNvPr id="19" name="Line 24"/>
            <p:cNvSpPr>
              <a:spLocks noChangeShapeType="1"/>
            </p:cNvSpPr>
            <p:nvPr/>
          </p:nvSpPr>
          <p:spPr bwMode="auto">
            <a:xfrm>
              <a:off x="1610" y="2500"/>
              <a:ext cx="431" cy="0"/>
            </a:xfrm>
            <a:prstGeom prst="line">
              <a:avLst/>
            </a:prstGeom>
            <a:noFill/>
            <a:ln w="952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0" name="Line 25"/>
            <p:cNvSpPr>
              <a:spLocks noChangeShapeType="1"/>
            </p:cNvSpPr>
            <p:nvPr/>
          </p:nvSpPr>
          <p:spPr bwMode="auto">
            <a:xfrm>
              <a:off x="2857" y="2523"/>
              <a:ext cx="454" cy="0"/>
            </a:xfrm>
            <a:prstGeom prst="line">
              <a:avLst/>
            </a:prstGeom>
            <a:noFill/>
            <a:ln w="952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 name="Line 26"/>
            <p:cNvSpPr>
              <a:spLocks noChangeShapeType="1"/>
            </p:cNvSpPr>
            <p:nvPr/>
          </p:nvSpPr>
          <p:spPr bwMode="auto">
            <a:xfrm>
              <a:off x="1519" y="3067"/>
              <a:ext cx="522" cy="0"/>
            </a:xfrm>
            <a:prstGeom prst="line">
              <a:avLst/>
            </a:prstGeom>
            <a:noFill/>
            <a:ln w="952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 name="Line 27"/>
            <p:cNvSpPr>
              <a:spLocks noChangeShapeType="1"/>
            </p:cNvSpPr>
            <p:nvPr/>
          </p:nvSpPr>
          <p:spPr bwMode="auto">
            <a:xfrm>
              <a:off x="2835" y="3090"/>
              <a:ext cx="499" cy="0"/>
            </a:xfrm>
            <a:prstGeom prst="line">
              <a:avLst/>
            </a:prstGeom>
            <a:noFill/>
            <a:ln w="952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3" name="Line 28"/>
            <p:cNvSpPr>
              <a:spLocks noChangeShapeType="1"/>
            </p:cNvSpPr>
            <p:nvPr/>
          </p:nvSpPr>
          <p:spPr bwMode="auto">
            <a:xfrm>
              <a:off x="1497" y="3657"/>
              <a:ext cx="544" cy="0"/>
            </a:xfrm>
            <a:prstGeom prst="line">
              <a:avLst/>
            </a:prstGeom>
            <a:noFill/>
            <a:ln w="952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4" name="Line 29"/>
            <p:cNvSpPr>
              <a:spLocks noChangeShapeType="1"/>
            </p:cNvSpPr>
            <p:nvPr/>
          </p:nvSpPr>
          <p:spPr bwMode="auto">
            <a:xfrm>
              <a:off x="2857" y="3657"/>
              <a:ext cx="454" cy="0"/>
            </a:xfrm>
            <a:prstGeom prst="line">
              <a:avLst/>
            </a:prstGeom>
            <a:noFill/>
            <a:ln w="952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5" name="Text Box 30"/>
            <p:cNvSpPr txBox="1">
              <a:spLocks noChangeArrowheads="1"/>
            </p:cNvSpPr>
            <p:nvPr/>
          </p:nvSpPr>
          <p:spPr bwMode="auto">
            <a:xfrm>
              <a:off x="1088" y="3952"/>
              <a:ext cx="2450"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zh-CN" altLang="en-US" sz="2000" dirty="0">
                  <a:ea typeface="宋体" panose="02010600030101010101" pitchFamily="2" charset="-122"/>
                </a:rPr>
                <a:t>脱机</a:t>
              </a:r>
              <a:r>
                <a:rPr kumimoji="1" lang="en-US" altLang="zh-CN" sz="2000" dirty="0">
                  <a:ea typeface="宋体" panose="02010600030101010101" pitchFamily="2" charset="-122"/>
                </a:rPr>
                <a:t>I/O</a:t>
              </a:r>
              <a:r>
                <a:rPr kumimoji="1" lang="zh-CN" altLang="en-US" sz="2000" dirty="0">
                  <a:ea typeface="宋体" panose="02010600030101010101" pitchFamily="2" charset="-122"/>
                </a:rPr>
                <a:t>示意图</a:t>
              </a:r>
              <a:endParaRPr kumimoji="1" lang="zh-CN" altLang="en-US" sz="2000" dirty="0">
                <a:ea typeface="宋体" panose="02010600030101010101" pitchFamily="2" charset="-122"/>
              </a:endParaRPr>
            </a:p>
          </p:txBody>
        </p:sp>
      </p:grpSp>
      <p:sp>
        <p:nvSpPr>
          <p:cNvPr id="2" name="矩形 1"/>
          <p:cNvSpPr/>
          <p:nvPr/>
        </p:nvSpPr>
        <p:spPr>
          <a:xfrm>
            <a:off x="3779912" y="1685927"/>
            <a:ext cx="1512168" cy="971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3810360" y="3506090"/>
            <a:ext cx="1512168" cy="971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advTm="27565"/>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42" name="Picture 2"/>
          <p:cNvPicPr>
            <a:picLocks noChangeAspect="1" noChangeArrowheads="1"/>
          </p:cNvPicPr>
          <p:nvPr/>
        </p:nvPicPr>
        <p:blipFill>
          <a:blip r:embed="rId1"/>
          <a:srcRect/>
          <a:stretch>
            <a:fillRect/>
          </a:stretch>
        </p:blipFill>
        <p:spPr bwMode="auto">
          <a:xfrm>
            <a:off x="296981" y="1000108"/>
            <a:ext cx="8632737" cy="5286412"/>
          </a:xfrm>
          <a:prstGeom prst="rect">
            <a:avLst/>
          </a:prstGeom>
          <a:noFill/>
          <a:ln w="9525">
            <a:noFill/>
            <a:miter lim="800000"/>
            <a:headEnd/>
            <a:tailEnd/>
          </a:ln>
          <a:effectLst/>
        </p:spPr>
      </p:pic>
      <p:sp>
        <p:nvSpPr>
          <p:cNvPr id="3" name="Rectangle 2"/>
          <p:cNvSpPr txBox="1">
            <a:spLocks noChangeArrowheads="1"/>
          </p:cNvSpPr>
          <p:nvPr/>
        </p:nvSpPr>
        <p:spPr bwMode="auto">
          <a:xfrm>
            <a:off x="250825" y="405259"/>
            <a:ext cx="6193383" cy="594849"/>
          </a:xfrm>
          <a:prstGeom prst="rect">
            <a:avLst/>
          </a:prstGeom>
          <a:noFill/>
          <a:ln w="9525">
            <a:noFill/>
            <a:miter lim="800000"/>
          </a:ln>
        </p:spPr>
        <p:txBody>
          <a:bodyPr/>
          <a:lstStyle>
            <a:defPPr>
              <a:defRPr lang="zh-CN"/>
            </a:defPPr>
            <a:lvl1pPr marL="533400" indent="-533400">
              <a:defRPr sz="3200" b="1">
                <a:solidFill>
                  <a:srgbClr val="1F05E3"/>
                </a:solidFill>
                <a:effectLst>
                  <a:outerShdw blurRad="38100" dist="38100" dir="2700000" algn="tl">
                    <a:srgbClr val="C0C0C0"/>
                  </a:outerShdw>
                </a:effectLst>
                <a:latin typeface="黑体" panose="02010609060101010101" pitchFamily="2" charset="-122"/>
                <a:ea typeface="黑体" panose="02010609060101010101" pitchFamily="2" charset="-122"/>
              </a:defRPr>
            </a:lvl1pPr>
          </a:lstStyle>
          <a:p>
            <a:r>
              <a:rPr lang="en-US" altLang="zh-CN" dirty="0">
                <a:effectLst/>
              </a:rPr>
              <a:t>1.2.2  </a:t>
            </a:r>
            <a:r>
              <a:rPr lang="zh-CN" altLang="en-US" dirty="0">
                <a:effectLst/>
              </a:rPr>
              <a:t>单道批处理系统</a:t>
            </a:r>
            <a:br>
              <a:rPr lang="zh-CN" altLang="en-US" dirty="0">
                <a:effectLst/>
              </a:rPr>
            </a:br>
            <a:endParaRPr lang="zh-CN" altLang="en-US" dirty="0">
              <a:effectLst/>
            </a:endParaRPr>
          </a:p>
        </p:txBody>
      </p:sp>
      <p:sp>
        <p:nvSpPr>
          <p:cNvPr id="5"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
        <p:nvSpPr>
          <p:cNvPr id="2" name="矩形 1"/>
          <p:cNvSpPr/>
          <p:nvPr/>
        </p:nvSpPr>
        <p:spPr>
          <a:xfrm>
            <a:off x="6360916" y="5517232"/>
            <a:ext cx="2524641" cy="646331"/>
          </a:xfrm>
          <a:prstGeom prst="rect">
            <a:avLst/>
          </a:prstGeom>
        </p:spPr>
        <p:txBody>
          <a:bodyPr wrap="square">
            <a:spAutoFit/>
          </a:bodyPr>
          <a:lstStyle/>
          <a:p>
            <a:r>
              <a:rPr lang="zh-CN" altLang="en-US" b="1" dirty="0">
                <a:solidFill>
                  <a:srgbClr val="FF0000"/>
                </a:solidFill>
              </a:rPr>
              <a:t>把一批作业以脱机输入方式输入到磁带</a:t>
            </a:r>
            <a:endParaRPr lang="zh-CN" altLang="en-US" b="1" dirty="0">
              <a:solidFill>
                <a:srgbClr val="FF0000"/>
              </a:solidFill>
            </a:endParaRPr>
          </a:p>
        </p:txBody>
      </p:sp>
    </p:spTree>
  </p:cSld>
  <p:clrMapOvr>
    <a:masterClrMapping/>
  </p:clrMapOvr>
  <p:transition advTm="44187"/>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Rectangle 3"/>
          <p:cNvSpPr>
            <a:spLocks noGrp="1" noChangeArrowheads="1"/>
          </p:cNvSpPr>
          <p:nvPr>
            <p:ph type="body" sz="half" idx="1"/>
          </p:nvPr>
        </p:nvSpPr>
        <p:spPr>
          <a:xfrm>
            <a:off x="500034" y="1124744"/>
            <a:ext cx="8064500" cy="1728787"/>
          </a:xfrm>
        </p:spPr>
        <p:txBody>
          <a:bodyPr/>
          <a:lstStyle/>
          <a:p>
            <a:pPr marL="609600" indent="-609600">
              <a:spcBef>
                <a:spcPct val="0"/>
              </a:spcBef>
              <a:buFont typeface="Wingdings" panose="05000000000000000000" pitchFamily="2" charset="2"/>
              <a:buNone/>
            </a:pPr>
            <a:r>
              <a:rPr lang="zh-CN" altLang="en-US" sz="2000" b="1" dirty="0">
                <a:latin typeface="黑体" panose="02010609060101010101" pitchFamily="2" charset="-122"/>
                <a:ea typeface="黑体" panose="02010609060101010101" pitchFamily="2" charset="-122"/>
              </a:rPr>
              <a:t>处理过程</a:t>
            </a:r>
            <a:endParaRPr lang="zh-CN" altLang="en-US" sz="2000" dirty="0">
              <a:latin typeface="黑体" panose="02010609060101010101" pitchFamily="2" charset="-122"/>
              <a:ea typeface="黑体" panose="02010609060101010101" pitchFamily="2" charset="-122"/>
            </a:endParaRPr>
          </a:p>
          <a:p>
            <a:pPr marL="609600" indent="-609600">
              <a:spcBef>
                <a:spcPct val="0"/>
              </a:spcBef>
            </a:pPr>
            <a:r>
              <a:rPr lang="zh-CN" altLang="en-US" sz="2000" dirty="0">
                <a:latin typeface="黑体" panose="02010609060101010101" pitchFamily="2" charset="-122"/>
                <a:ea typeface="黑体" panose="02010609060101010101" pitchFamily="2" charset="-122"/>
              </a:rPr>
              <a:t>概念：系统对作业的处理都是</a:t>
            </a:r>
            <a:r>
              <a:rPr lang="zh-CN" altLang="en-US" sz="2000" dirty="0">
                <a:solidFill>
                  <a:srgbClr val="FF0000"/>
                </a:solidFill>
                <a:latin typeface="黑体" panose="02010609060101010101" pitchFamily="2" charset="-122"/>
                <a:ea typeface="黑体" panose="02010609060101010101" pitchFamily="2" charset="-122"/>
              </a:rPr>
              <a:t>成批</a:t>
            </a:r>
            <a:r>
              <a:rPr lang="zh-CN" altLang="en-US" sz="2000" dirty="0">
                <a:latin typeface="黑体" panose="02010609060101010101" pitchFamily="2" charset="-122"/>
                <a:ea typeface="黑体" panose="02010609060101010101" pitchFamily="2" charset="-122"/>
              </a:rPr>
              <a:t>进行的、且</a:t>
            </a:r>
            <a:r>
              <a:rPr lang="zh-CN" altLang="en-US" sz="2000" dirty="0">
                <a:solidFill>
                  <a:srgbClr val="FF0000"/>
                </a:solidFill>
                <a:latin typeface="黑体" panose="02010609060101010101" pitchFamily="2" charset="-122"/>
                <a:ea typeface="黑体" panose="02010609060101010101" pitchFamily="2" charset="-122"/>
              </a:rPr>
              <a:t>内存中始终只保持一道作业</a:t>
            </a:r>
            <a:r>
              <a:rPr lang="zh-CN" altLang="en-US" sz="2000" dirty="0">
                <a:latin typeface="黑体" panose="02010609060101010101" pitchFamily="2" charset="-122"/>
                <a:ea typeface="黑体" panose="02010609060101010101" pitchFamily="2" charset="-122"/>
              </a:rPr>
              <a:t>，称为</a:t>
            </a:r>
            <a:r>
              <a:rPr lang="zh-CN" altLang="en-US" sz="2000" dirty="0">
                <a:solidFill>
                  <a:srgbClr val="FF3300"/>
                </a:solidFill>
                <a:latin typeface="黑体" panose="02010609060101010101" pitchFamily="2" charset="-122"/>
                <a:ea typeface="黑体" panose="02010609060101010101" pitchFamily="2" charset="-122"/>
              </a:rPr>
              <a:t>单道批处理系统</a:t>
            </a:r>
            <a:r>
              <a:rPr lang="zh-CN" altLang="en-US" sz="2000" dirty="0">
                <a:latin typeface="黑体" panose="02010609060101010101" pitchFamily="2" charset="-122"/>
                <a:ea typeface="黑体" panose="02010609060101010101" pitchFamily="2" charset="-122"/>
              </a:rPr>
              <a:t>（</a:t>
            </a:r>
            <a:r>
              <a:rPr lang="en-US" altLang="zh-CN" sz="2000" dirty="0">
                <a:latin typeface="黑体" panose="02010609060101010101" pitchFamily="2" charset="-122"/>
                <a:ea typeface="黑体" panose="02010609060101010101" pitchFamily="2" charset="-122"/>
              </a:rPr>
              <a:t>simple batch system</a:t>
            </a:r>
            <a:r>
              <a:rPr lang="zh-CN" altLang="en-US" sz="2000" dirty="0">
                <a:latin typeface="黑体" panose="02010609060101010101" pitchFamily="2" charset="-122"/>
                <a:ea typeface="黑体" panose="02010609060101010101" pitchFamily="2" charset="-122"/>
              </a:rPr>
              <a:t>）。</a:t>
            </a:r>
            <a:endParaRPr lang="zh-CN" altLang="en-US" sz="2000" dirty="0">
              <a:latin typeface="黑体" panose="02010609060101010101" pitchFamily="2" charset="-122"/>
              <a:ea typeface="黑体" panose="02010609060101010101" pitchFamily="2" charset="-122"/>
            </a:endParaRPr>
          </a:p>
          <a:p>
            <a:pPr marL="609600" indent="-609600">
              <a:spcBef>
                <a:spcPct val="0"/>
              </a:spcBef>
            </a:pPr>
            <a:r>
              <a:rPr lang="zh-CN" altLang="en-US" sz="2000" dirty="0">
                <a:latin typeface="黑体" panose="02010609060101010101" pitchFamily="2" charset="-122"/>
                <a:ea typeface="黑体" panose="02010609060101010101" pitchFamily="2" charset="-122"/>
              </a:rPr>
              <a:t>批处理系统的引入是为了提高系统资源的利用率和吞吐量</a:t>
            </a:r>
            <a:endParaRPr lang="zh-CN" altLang="en-US" sz="2000" dirty="0">
              <a:latin typeface="黑体" panose="02010609060101010101" pitchFamily="2" charset="-122"/>
              <a:ea typeface="黑体" panose="02010609060101010101" pitchFamily="2" charset="-122"/>
            </a:endParaRPr>
          </a:p>
          <a:p>
            <a:pPr marL="609600" indent="-609600">
              <a:spcBef>
                <a:spcPct val="0"/>
              </a:spcBef>
            </a:pPr>
            <a:r>
              <a:rPr lang="zh-CN" altLang="en-US" sz="2000" dirty="0">
                <a:latin typeface="黑体" panose="02010609060101010101" pitchFamily="2" charset="-122"/>
                <a:ea typeface="黑体" panose="02010609060101010101" pitchFamily="2" charset="-122"/>
              </a:rPr>
              <a:t>由监督程序（</a:t>
            </a:r>
            <a:r>
              <a:rPr lang="en-US" altLang="zh-CN" sz="2000" dirty="0">
                <a:latin typeface="黑体" panose="02010609060101010101" pitchFamily="2" charset="-122"/>
                <a:ea typeface="黑体" panose="02010609060101010101" pitchFamily="2" charset="-122"/>
              </a:rPr>
              <a:t>monitor</a:t>
            </a:r>
            <a:r>
              <a:rPr lang="zh-CN" altLang="en-US" sz="2000" dirty="0">
                <a:latin typeface="黑体" panose="02010609060101010101" pitchFamily="2" charset="-122"/>
                <a:ea typeface="黑体" panose="02010609060101010101" pitchFamily="2" charset="-122"/>
              </a:rPr>
              <a:t>）</a:t>
            </a:r>
            <a:r>
              <a:rPr lang="zh-CN" altLang="en-US" sz="2000" dirty="0">
                <a:solidFill>
                  <a:srgbClr val="FF0000"/>
                </a:solidFill>
                <a:latin typeface="黑体" panose="02010609060101010101" pitchFamily="2" charset="-122"/>
                <a:ea typeface="黑体" panose="02010609060101010101" pitchFamily="2" charset="-122"/>
              </a:rPr>
              <a:t>自动依次处理作业</a:t>
            </a:r>
            <a:endParaRPr lang="zh-CN" altLang="en-US" sz="2000" dirty="0">
              <a:solidFill>
                <a:srgbClr val="FF0000"/>
              </a:solidFill>
              <a:latin typeface="黑体" panose="02010609060101010101" pitchFamily="2" charset="-122"/>
              <a:ea typeface="黑体" panose="02010609060101010101" pitchFamily="2" charset="-122"/>
            </a:endParaRPr>
          </a:p>
        </p:txBody>
      </p:sp>
      <p:sp>
        <p:nvSpPr>
          <p:cNvPr id="7" name="Rectangle 2"/>
          <p:cNvSpPr txBox="1">
            <a:spLocks noChangeArrowheads="1"/>
          </p:cNvSpPr>
          <p:nvPr/>
        </p:nvSpPr>
        <p:spPr bwMode="auto">
          <a:xfrm>
            <a:off x="250825" y="405259"/>
            <a:ext cx="6193383" cy="594849"/>
          </a:xfrm>
          <a:prstGeom prst="rect">
            <a:avLst/>
          </a:prstGeom>
          <a:noFill/>
          <a:ln w="9525">
            <a:noFill/>
            <a:miter lim="800000"/>
          </a:ln>
        </p:spPr>
        <p:txBody>
          <a:bodyPr/>
          <a:lstStyle>
            <a:defPPr>
              <a:defRPr lang="zh-CN"/>
            </a:defPPr>
            <a:lvl1pPr marL="533400" indent="-533400">
              <a:defRPr sz="3200" b="1">
                <a:solidFill>
                  <a:srgbClr val="1F05E3"/>
                </a:solidFill>
                <a:effectLst>
                  <a:outerShdw blurRad="38100" dist="38100" dir="2700000" algn="tl">
                    <a:srgbClr val="C0C0C0"/>
                  </a:outerShdw>
                </a:effectLst>
                <a:latin typeface="黑体" panose="02010609060101010101" pitchFamily="2" charset="-122"/>
                <a:ea typeface="黑体" panose="02010609060101010101" pitchFamily="2" charset="-122"/>
              </a:defRPr>
            </a:lvl1pPr>
          </a:lstStyle>
          <a:p>
            <a:r>
              <a:rPr lang="en-US" altLang="zh-CN" dirty="0">
                <a:effectLst/>
              </a:rPr>
              <a:t>1.2.2  </a:t>
            </a:r>
            <a:r>
              <a:rPr lang="zh-CN" altLang="en-US" dirty="0">
                <a:effectLst/>
              </a:rPr>
              <a:t>单道批处理系统</a:t>
            </a:r>
            <a:br>
              <a:rPr lang="zh-CN" altLang="en-US" dirty="0">
                <a:effectLst/>
              </a:rPr>
            </a:br>
            <a:endParaRPr lang="zh-CN" altLang="en-US" dirty="0">
              <a:effectLst/>
            </a:endParaRPr>
          </a:p>
        </p:txBody>
      </p:sp>
      <p:sp>
        <p:nvSpPr>
          <p:cNvPr id="8"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
        <p:nvSpPr>
          <p:cNvPr id="6" name="AutoShape 2"/>
          <p:cNvSpPr>
            <a:spLocks noChangeArrowheads="1"/>
          </p:cNvSpPr>
          <p:nvPr/>
        </p:nvSpPr>
        <p:spPr bwMode="auto">
          <a:xfrm>
            <a:off x="827584" y="3180531"/>
            <a:ext cx="1027113" cy="438150"/>
          </a:xfrm>
          <a:prstGeom prst="flowChartAlternateProcess">
            <a:avLst/>
          </a:prstGeom>
          <a:solidFill>
            <a:schemeClr val="tx2">
              <a:lumMod val="20000"/>
              <a:lumOff val="80000"/>
            </a:schemeClr>
          </a:solidFill>
          <a:ln w="9525">
            <a:solidFill>
              <a:schemeClr val="tx1"/>
            </a:solidFill>
            <a:miter lim="800000"/>
          </a:ln>
          <a:effectLst/>
        </p:spPr>
        <p:txBody>
          <a:bodyPr wrap="none" lIns="18000" rIns="18000" anchor="ctr"/>
          <a:lstStyle/>
          <a:p>
            <a:pPr algn="ctr">
              <a:spcBef>
                <a:spcPct val="0"/>
              </a:spcBef>
            </a:pPr>
            <a:r>
              <a:rPr kumimoji="1" lang="zh-CN" altLang="en-US">
                <a:latin typeface="Tahoma" panose="020B0604030504040204" pitchFamily="34" charset="0"/>
                <a:ea typeface="宋体" panose="02010600030101010101" pitchFamily="2" charset="-122"/>
              </a:rPr>
              <a:t>开始</a:t>
            </a:r>
            <a:endParaRPr kumimoji="1" lang="zh-CN" altLang="en-US">
              <a:latin typeface="Tahoma" panose="020B0604030504040204" pitchFamily="34" charset="0"/>
              <a:ea typeface="宋体" panose="02010600030101010101" pitchFamily="2" charset="-122"/>
            </a:endParaRPr>
          </a:p>
        </p:txBody>
      </p:sp>
      <p:sp>
        <p:nvSpPr>
          <p:cNvPr id="9" name="AutoShape 3"/>
          <p:cNvSpPr>
            <a:spLocks noChangeArrowheads="1"/>
          </p:cNvSpPr>
          <p:nvPr/>
        </p:nvSpPr>
        <p:spPr bwMode="auto">
          <a:xfrm>
            <a:off x="2367459" y="2924944"/>
            <a:ext cx="2179638" cy="989012"/>
          </a:xfrm>
          <a:prstGeom prst="flowChartDecision">
            <a:avLst/>
          </a:prstGeom>
          <a:solidFill>
            <a:schemeClr val="tx2">
              <a:lumMod val="20000"/>
              <a:lumOff val="80000"/>
            </a:schemeClr>
          </a:solidFill>
          <a:ln w="9525">
            <a:solidFill>
              <a:schemeClr val="tx1"/>
            </a:solidFill>
            <a:miter lim="800000"/>
          </a:ln>
          <a:effectLst/>
        </p:spPr>
        <p:txBody>
          <a:bodyPr wrap="none" anchor="ctr"/>
          <a:lstStyle/>
          <a:p>
            <a:endParaRPr lang="zh-CN" altLang="en-US"/>
          </a:p>
        </p:txBody>
      </p:sp>
      <p:sp>
        <p:nvSpPr>
          <p:cNvPr id="10" name="Text Box 4"/>
          <p:cNvSpPr txBox="1">
            <a:spLocks noChangeArrowheads="1"/>
          </p:cNvSpPr>
          <p:nvPr/>
        </p:nvSpPr>
        <p:spPr bwMode="auto">
          <a:xfrm>
            <a:off x="2859584" y="3050356"/>
            <a:ext cx="1339850" cy="701675"/>
          </a:xfrm>
          <a:prstGeom prst="rect">
            <a:avLst/>
          </a:prstGeom>
          <a:noFill/>
          <a:ln>
            <a:noFill/>
          </a:ln>
          <a:effectLst/>
          <a:extLst>
            <a:ext uri="{909E8E84-426E-40DD-AFC4-6F175D3DCCD1}">
              <a14:hiddenFill xmlns:a14="http://schemas.microsoft.com/office/drawing/2010/main">
                <a:solidFill>
                  <a:srgbClr val="66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zh-CN" altLang="en-US" sz="2000">
                <a:latin typeface="Tahoma" panose="020B0604030504040204" pitchFamily="34" charset="0"/>
                <a:ea typeface="宋体" panose="02010600030101010101" pitchFamily="2" charset="-122"/>
              </a:rPr>
              <a:t>还有下一个作业？</a:t>
            </a:r>
            <a:endParaRPr kumimoji="1" lang="zh-CN" altLang="en-US" sz="2000">
              <a:latin typeface="Tahoma" panose="020B0604030504040204" pitchFamily="34" charset="0"/>
              <a:ea typeface="宋体" panose="02010600030101010101" pitchFamily="2" charset="-122"/>
            </a:endParaRPr>
          </a:p>
        </p:txBody>
      </p:sp>
      <p:sp>
        <p:nvSpPr>
          <p:cNvPr id="11" name="AutoShape 5"/>
          <p:cNvSpPr>
            <a:spLocks noChangeArrowheads="1"/>
          </p:cNvSpPr>
          <p:nvPr/>
        </p:nvSpPr>
        <p:spPr bwMode="auto">
          <a:xfrm>
            <a:off x="2921497" y="4337819"/>
            <a:ext cx="1027112" cy="438150"/>
          </a:xfrm>
          <a:prstGeom prst="flowChartAlternateProcess">
            <a:avLst/>
          </a:prstGeom>
          <a:solidFill>
            <a:schemeClr val="tx2">
              <a:lumMod val="20000"/>
              <a:lumOff val="80000"/>
            </a:schemeClr>
          </a:solidFill>
          <a:ln w="9525">
            <a:solidFill>
              <a:schemeClr val="tx1"/>
            </a:solidFill>
            <a:miter lim="800000"/>
          </a:ln>
          <a:effectLst/>
        </p:spPr>
        <p:txBody>
          <a:bodyPr wrap="none" lIns="18000" rIns="18000" anchor="ctr"/>
          <a:lstStyle/>
          <a:p>
            <a:pPr algn="ctr">
              <a:spcBef>
                <a:spcPct val="0"/>
              </a:spcBef>
            </a:pPr>
            <a:r>
              <a:rPr kumimoji="1" lang="zh-CN" altLang="en-US">
                <a:latin typeface="Tahoma" panose="020B0604030504040204" pitchFamily="34" charset="0"/>
                <a:ea typeface="宋体" panose="02010600030101010101" pitchFamily="2" charset="-122"/>
              </a:rPr>
              <a:t>停止</a:t>
            </a:r>
            <a:endParaRPr kumimoji="1" lang="zh-CN" altLang="en-US">
              <a:latin typeface="Tahoma" panose="020B0604030504040204" pitchFamily="34" charset="0"/>
              <a:ea typeface="宋体" panose="02010600030101010101" pitchFamily="2" charset="-122"/>
            </a:endParaRPr>
          </a:p>
        </p:txBody>
      </p:sp>
      <p:sp>
        <p:nvSpPr>
          <p:cNvPr id="12" name="AutoShape 6"/>
          <p:cNvSpPr>
            <a:spLocks noChangeArrowheads="1"/>
          </p:cNvSpPr>
          <p:nvPr/>
        </p:nvSpPr>
        <p:spPr bwMode="auto">
          <a:xfrm>
            <a:off x="5085259" y="3114540"/>
            <a:ext cx="3057525" cy="646331"/>
          </a:xfrm>
          <a:prstGeom prst="flowChartProcess">
            <a:avLst/>
          </a:prstGeom>
          <a:solidFill>
            <a:schemeClr val="tx2">
              <a:lumMod val="20000"/>
              <a:lumOff val="80000"/>
            </a:schemeClr>
          </a:solidFill>
          <a:ln w="9525">
            <a:solidFill>
              <a:schemeClr val="tx1"/>
            </a:solidFill>
            <a:miter lim="800000"/>
          </a:ln>
          <a:effectLst/>
        </p:spPr>
        <p:txBody>
          <a:bodyPr lIns="18000" rIns="18000" anchor="ctr">
            <a:spAutoFit/>
          </a:bodyPr>
          <a:lstStyle/>
          <a:p>
            <a:pPr algn="ctr">
              <a:spcBef>
                <a:spcPct val="0"/>
              </a:spcBef>
            </a:pPr>
            <a:r>
              <a:rPr kumimoji="1" lang="zh-CN" altLang="en-US" dirty="0">
                <a:latin typeface="Tahoma" panose="020B0604030504040204" pitchFamily="34" charset="0"/>
                <a:ea typeface="宋体" panose="02010600030101010101" pitchFamily="2" charset="-122"/>
              </a:rPr>
              <a:t>把下一个作业的源程序转换为目标程序</a:t>
            </a:r>
            <a:endParaRPr kumimoji="1" lang="zh-CN" altLang="en-US" dirty="0">
              <a:latin typeface="Tahoma" panose="020B0604030504040204" pitchFamily="34" charset="0"/>
              <a:ea typeface="宋体" panose="02010600030101010101" pitchFamily="2" charset="-122"/>
            </a:endParaRPr>
          </a:p>
        </p:txBody>
      </p:sp>
      <p:sp>
        <p:nvSpPr>
          <p:cNvPr id="13" name="AutoShape 7"/>
          <p:cNvSpPr>
            <a:spLocks noChangeArrowheads="1"/>
          </p:cNvSpPr>
          <p:nvPr/>
        </p:nvSpPr>
        <p:spPr bwMode="auto">
          <a:xfrm>
            <a:off x="5463084" y="4587056"/>
            <a:ext cx="2179638" cy="989013"/>
          </a:xfrm>
          <a:prstGeom prst="flowChartDecision">
            <a:avLst/>
          </a:prstGeom>
          <a:solidFill>
            <a:schemeClr val="tx2">
              <a:lumMod val="20000"/>
              <a:lumOff val="80000"/>
            </a:schemeClr>
          </a:solidFill>
          <a:ln w="9525">
            <a:solidFill>
              <a:schemeClr val="tx1"/>
            </a:solidFill>
            <a:miter lim="800000"/>
          </a:ln>
          <a:effectLst/>
        </p:spPr>
        <p:txBody>
          <a:bodyPr wrap="none" anchor="ctr"/>
          <a:lstStyle/>
          <a:p>
            <a:endParaRPr lang="zh-CN" altLang="en-US"/>
          </a:p>
        </p:txBody>
      </p:sp>
      <p:sp>
        <p:nvSpPr>
          <p:cNvPr id="14" name="Text Box 8"/>
          <p:cNvSpPr txBox="1">
            <a:spLocks noChangeArrowheads="1"/>
          </p:cNvSpPr>
          <p:nvPr/>
        </p:nvSpPr>
        <p:spPr bwMode="auto">
          <a:xfrm>
            <a:off x="5955209" y="4763269"/>
            <a:ext cx="1339850" cy="701675"/>
          </a:xfrm>
          <a:prstGeom prst="rect">
            <a:avLst/>
          </a:prstGeom>
          <a:noFill/>
          <a:ln>
            <a:noFill/>
          </a:ln>
          <a:effectLst/>
          <a:extLst>
            <a:ext uri="{909E8E84-426E-40DD-AFC4-6F175D3DCCD1}">
              <a14:hiddenFill xmlns:a14="http://schemas.microsoft.com/office/drawing/2010/main">
                <a:solidFill>
                  <a:srgbClr val="66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zh-CN" altLang="en-US" sz="2000">
                <a:latin typeface="Tahoma" panose="020B0604030504040204" pitchFamily="34" charset="0"/>
                <a:ea typeface="宋体" panose="02010600030101010101" pitchFamily="2" charset="-122"/>
              </a:rPr>
              <a:t>源程序有错吗？</a:t>
            </a:r>
            <a:endParaRPr kumimoji="1" lang="zh-CN" altLang="en-US" sz="2000">
              <a:latin typeface="Tahoma" panose="020B0604030504040204" pitchFamily="34" charset="0"/>
              <a:ea typeface="宋体" panose="02010600030101010101" pitchFamily="2" charset="-122"/>
            </a:endParaRPr>
          </a:p>
        </p:txBody>
      </p:sp>
      <p:sp>
        <p:nvSpPr>
          <p:cNvPr id="15" name="AutoShape 9"/>
          <p:cNvSpPr>
            <a:spLocks noChangeArrowheads="1"/>
          </p:cNvSpPr>
          <p:nvPr/>
        </p:nvSpPr>
        <p:spPr bwMode="auto">
          <a:xfrm>
            <a:off x="5855197" y="5991994"/>
            <a:ext cx="1416050" cy="801687"/>
          </a:xfrm>
          <a:prstGeom prst="flowChartProcess">
            <a:avLst/>
          </a:prstGeom>
          <a:solidFill>
            <a:schemeClr val="tx2">
              <a:lumMod val="20000"/>
              <a:lumOff val="80000"/>
            </a:schemeClr>
          </a:solidFill>
          <a:ln w="9525">
            <a:solidFill>
              <a:schemeClr val="tx1"/>
            </a:solidFill>
            <a:miter lim="800000"/>
          </a:ln>
          <a:effectLst/>
        </p:spPr>
        <p:txBody>
          <a:bodyPr lIns="18000" rIns="18000" anchor="ctr"/>
          <a:lstStyle/>
          <a:p>
            <a:pPr algn="ctr">
              <a:spcBef>
                <a:spcPct val="0"/>
              </a:spcBef>
            </a:pPr>
            <a:r>
              <a:rPr kumimoji="1" lang="zh-CN" altLang="en-US">
                <a:latin typeface="Tahoma" panose="020B0604030504040204" pitchFamily="34" charset="0"/>
                <a:ea typeface="宋体" panose="02010600030101010101" pitchFamily="2" charset="-122"/>
              </a:rPr>
              <a:t>装配目标程序</a:t>
            </a:r>
            <a:endParaRPr kumimoji="1" lang="zh-CN" altLang="en-US">
              <a:latin typeface="Tahoma" panose="020B0604030504040204" pitchFamily="34" charset="0"/>
              <a:ea typeface="宋体" panose="02010600030101010101" pitchFamily="2" charset="-122"/>
            </a:endParaRPr>
          </a:p>
        </p:txBody>
      </p:sp>
      <p:sp>
        <p:nvSpPr>
          <p:cNvPr id="16" name="AutoShape 10"/>
          <p:cNvSpPr>
            <a:spLocks noChangeArrowheads="1"/>
          </p:cNvSpPr>
          <p:nvPr/>
        </p:nvSpPr>
        <p:spPr bwMode="auto">
          <a:xfrm>
            <a:off x="2886572" y="5958656"/>
            <a:ext cx="2219325" cy="831850"/>
          </a:xfrm>
          <a:prstGeom prst="flowChartProcess">
            <a:avLst/>
          </a:prstGeom>
          <a:solidFill>
            <a:schemeClr val="tx2">
              <a:lumMod val="20000"/>
              <a:lumOff val="80000"/>
            </a:schemeClr>
          </a:solidFill>
          <a:ln w="9525">
            <a:solidFill>
              <a:schemeClr val="tx1"/>
            </a:solidFill>
            <a:miter lim="800000"/>
          </a:ln>
          <a:effectLst/>
        </p:spPr>
        <p:txBody>
          <a:bodyPr wrap="none" lIns="18000" rIns="18000" anchor="ctr"/>
          <a:lstStyle/>
          <a:p>
            <a:pPr algn="ctr">
              <a:spcBef>
                <a:spcPct val="0"/>
              </a:spcBef>
            </a:pPr>
            <a:r>
              <a:rPr kumimoji="1" lang="zh-CN" altLang="en-US">
                <a:latin typeface="Tahoma" panose="020B0604030504040204" pitchFamily="34" charset="0"/>
                <a:ea typeface="宋体" panose="02010600030101010101" pitchFamily="2" charset="-122"/>
              </a:rPr>
              <a:t>目标程序运行</a:t>
            </a:r>
            <a:endParaRPr kumimoji="1" lang="zh-CN" altLang="en-US">
              <a:latin typeface="Tahoma" panose="020B0604030504040204" pitchFamily="34" charset="0"/>
              <a:ea typeface="宋体" panose="02010600030101010101" pitchFamily="2" charset="-122"/>
            </a:endParaRPr>
          </a:p>
          <a:p>
            <a:pPr algn="ctr">
              <a:spcBef>
                <a:spcPct val="0"/>
              </a:spcBef>
            </a:pPr>
            <a:r>
              <a:rPr kumimoji="1" lang="zh-CN" altLang="en-US">
                <a:latin typeface="Tahoma" panose="020B0604030504040204" pitchFamily="34" charset="0"/>
                <a:ea typeface="宋体" panose="02010600030101010101" pitchFamily="2" charset="-122"/>
              </a:rPr>
              <a:t>直到结束</a:t>
            </a:r>
            <a:endParaRPr kumimoji="1" lang="zh-CN" altLang="en-US">
              <a:latin typeface="Tahoma" panose="020B0604030504040204" pitchFamily="34" charset="0"/>
              <a:ea typeface="宋体" panose="02010600030101010101" pitchFamily="2" charset="-122"/>
            </a:endParaRPr>
          </a:p>
        </p:txBody>
      </p:sp>
      <p:sp>
        <p:nvSpPr>
          <p:cNvPr id="17" name="Line 11"/>
          <p:cNvSpPr>
            <a:spLocks noChangeShapeType="1"/>
          </p:cNvSpPr>
          <p:nvPr/>
        </p:nvSpPr>
        <p:spPr bwMode="auto">
          <a:xfrm>
            <a:off x="1854697" y="3405956"/>
            <a:ext cx="525462" cy="0"/>
          </a:xfrm>
          <a:prstGeom prst="line">
            <a:avLst/>
          </a:prstGeom>
          <a:noFill/>
          <a:ln w="9525">
            <a:solidFill>
              <a:schemeClr val="tx1"/>
            </a:solidFill>
            <a:miter lim="800000"/>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 name="Line 12"/>
          <p:cNvSpPr>
            <a:spLocks noChangeShapeType="1"/>
          </p:cNvSpPr>
          <p:nvPr/>
        </p:nvSpPr>
        <p:spPr bwMode="auto">
          <a:xfrm>
            <a:off x="3458072" y="3933006"/>
            <a:ext cx="0" cy="387350"/>
          </a:xfrm>
          <a:prstGeom prst="line">
            <a:avLst/>
          </a:prstGeom>
          <a:noFill/>
          <a:ln w="9525">
            <a:solidFill>
              <a:schemeClr val="tx1"/>
            </a:solidFill>
            <a:miter lim="800000"/>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 name="Line 13"/>
          <p:cNvSpPr>
            <a:spLocks noChangeShapeType="1"/>
          </p:cNvSpPr>
          <p:nvPr/>
        </p:nvSpPr>
        <p:spPr bwMode="auto">
          <a:xfrm>
            <a:off x="4547097" y="3418656"/>
            <a:ext cx="525462" cy="0"/>
          </a:xfrm>
          <a:prstGeom prst="line">
            <a:avLst/>
          </a:prstGeom>
          <a:noFill/>
          <a:ln w="9525">
            <a:solidFill>
              <a:schemeClr val="tx1"/>
            </a:solidFill>
            <a:miter lim="800000"/>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 name="Line 14"/>
          <p:cNvSpPr>
            <a:spLocks noChangeShapeType="1"/>
          </p:cNvSpPr>
          <p:nvPr/>
        </p:nvSpPr>
        <p:spPr bwMode="auto">
          <a:xfrm>
            <a:off x="6563222" y="3869506"/>
            <a:ext cx="0" cy="701675"/>
          </a:xfrm>
          <a:prstGeom prst="line">
            <a:avLst/>
          </a:prstGeom>
          <a:noFill/>
          <a:ln w="9525">
            <a:solidFill>
              <a:schemeClr val="tx1"/>
            </a:solidFill>
            <a:miter lim="800000"/>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 name="Line 15"/>
          <p:cNvSpPr>
            <a:spLocks noChangeShapeType="1"/>
          </p:cNvSpPr>
          <p:nvPr/>
        </p:nvSpPr>
        <p:spPr bwMode="auto">
          <a:xfrm flipH="1">
            <a:off x="2029322" y="5085531"/>
            <a:ext cx="3444875" cy="0"/>
          </a:xfrm>
          <a:prstGeom prst="line">
            <a:avLst/>
          </a:prstGeom>
          <a:noFill/>
          <a:ln w="9525">
            <a:solidFill>
              <a:schemeClr val="tx1"/>
            </a:solidFill>
            <a:miter lim="800000"/>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 name="Line 16"/>
          <p:cNvSpPr>
            <a:spLocks noChangeShapeType="1"/>
          </p:cNvSpPr>
          <p:nvPr/>
        </p:nvSpPr>
        <p:spPr bwMode="auto">
          <a:xfrm>
            <a:off x="6539409" y="5585594"/>
            <a:ext cx="0" cy="401637"/>
          </a:xfrm>
          <a:prstGeom prst="line">
            <a:avLst/>
          </a:prstGeom>
          <a:noFill/>
          <a:ln w="9525">
            <a:solidFill>
              <a:schemeClr val="tx1"/>
            </a:solidFill>
            <a:miter lim="800000"/>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Line 17"/>
          <p:cNvSpPr>
            <a:spLocks noChangeShapeType="1"/>
          </p:cNvSpPr>
          <p:nvPr/>
        </p:nvSpPr>
        <p:spPr bwMode="auto">
          <a:xfrm flipH="1">
            <a:off x="5110659" y="6374581"/>
            <a:ext cx="727075" cy="0"/>
          </a:xfrm>
          <a:prstGeom prst="line">
            <a:avLst/>
          </a:prstGeom>
          <a:noFill/>
          <a:ln w="9525">
            <a:solidFill>
              <a:schemeClr val="tx1"/>
            </a:solidFill>
            <a:miter lim="800000"/>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 name="Line 18"/>
          <p:cNvSpPr>
            <a:spLocks noChangeShapeType="1"/>
          </p:cNvSpPr>
          <p:nvPr/>
        </p:nvSpPr>
        <p:spPr bwMode="auto">
          <a:xfrm flipH="1">
            <a:off x="2042022" y="6399981"/>
            <a:ext cx="839787" cy="0"/>
          </a:xfrm>
          <a:prstGeom prst="line">
            <a:avLst/>
          </a:prstGeom>
          <a:no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 name="Line 19"/>
          <p:cNvSpPr>
            <a:spLocks noChangeShapeType="1"/>
          </p:cNvSpPr>
          <p:nvPr/>
        </p:nvSpPr>
        <p:spPr bwMode="auto">
          <a:xfrm flipV="1">
            <a:off x="2042022" y="3393256"/>
            <a:ext cx="0" cy="3019425"/>
          </a:xfrm>
          <a:prstGeom prst="line">
            <a:avLst/>
          </a:prstGeom>
          <a:noFill/>
          <a:ln w="9525">
            <a:solidFill>
              <a:schemeClr val="tx1"/>
            </a:solidFill>
            <a:miter lim="800000"/>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 name="Text Box 20"/>
          <p:cNvSpPr txBox="1">
            <a:spLocks noChangeArrowheads="1"/>
          </p:cNvSpPr>
          <p:nvPr/>
        </p:nvSpPr>
        <p:spPr bwMode="auto">
          <a:xfrm>
            <a:off x="2996109" y="3856806"/>
            <a:ext cx="538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a:latin typeface="Tahoma" panose="020B0604030504040204" pitchFamily="34" charset="0"/>
                <a:ea typeface="宋体" panose="02010600030101010101" pitchFamily="2" charset="-122"/>
              </a:rPr>
              <a:t>否</a:t>
            </a:r>
            <a:endParaRPr kumimoji="1" lang="zh-CN" altLang="en-US">
              <a:latin typeface="Tahoma" panose="020B0604030504040204" pitchFamily="34" charset="0"/>
              <a:ea typeface="宋体" panose="02010600030101010101" pitchFamily="2" charset="-122"/>
            </a:endParaRPr>
          </a:p>
        </p:txBody>
      </p:sp>
      <p:sp>
        <p:nvSpPr>
          <p:cNvPr id="27" name="Text Box 21"/>
          <p:cNvSpPr txBox="1">
            <a:spLocks noChangeArrowheads="1"/>
          </p:cNvSpPr>
          <p:nvPr/>
        </p:nvSpPr>
        <p:spPr bwMode="auto">
          <a:xfrm>
            <a:off x="4512172" y="2994794"/>
            <a:ext cx="5381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a:latin typeface="Tahoma" panose="020B0604030504040204" pitchFamily="34" charset="0"/>
                <a:ea typeface="宋体" panose="02010600030101010101" pitchFamily="2" charset="-122"/>
              </a:rPr>
              <a:t>是</a:t>
            </a:r>
            <a:endParaRPr kumimoji="1" lang="zh-CN" altLang="en-US">
              <a:latin typeface="Tahoma" panose="020B0604030504040204" pitchFamily="34" charset="0"/>
              <a:ea typeface="宋体" panose="02010600030101010101" pitchFamily="2" charset="-122"/>
            </a:endParaRPr>
          </a:p>
        </p:txBody>
      </p:sp>
      <p:sp>
        <p:nvSpPr>
          <p:cNvPr id="28" name="Text Box 22"/>
          <p:cNvSpPr txBox="1">
            <a:spLocks noChangeArrowheads="1"/>
          </p:cNvSpPr>
          <p:nvPr/>
        </p:nvSpPr>
        <p:spPr bwMode="auto">
          <a:xfrm>
            <a:off x="4912222" y="4674369"/>
            <a:ext cx="5381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a:latin typeface="Tahoma" panose="020B0604030504040204" pitchFamily="34" charset="0"/>
                <a:ea typeface="宋体" panose="02010600030101010101" pitchFamily="2" charset="-122"/>
              </a:rPr>
              <a:t>是</a:t>
            </a:r>
            <a:endParaRPr kumimoji="1" lang="zh-CN" altLang="en-US">
              <a:latin typeface="Tahoma" panose="020B0604030504040204" pitchFamily="34" charset="0"/>
              <a:ea typeface="宋体" panose="02010600030101010101" pitchFamily="2" charset="-122"/>
            </a:endParaRPr>
          </a:p>
        </p:txBody>
      </p:sp>
      <p:sp>
        <p:nvSpPr>
          <p:cNvPr id="29" name="Text Box 23"/>
          <p:cNvSpPr txBox="1">
            <a:spLocks noChangeArrowheads="1"/>
          </p:cNvSpPr>
          <p:nvPr/>
        </p:nvSpPr>
        <p:spPr bwMode="auto">
          <a:xfrm>
            <a:off x="6042522" y="5488756"/>
            <a:ext cx="5381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a:latin typeface="Tahoma" panose="020B0604030504040204" pitchFamily="34" charset="0"/>
                <a:ea typeface="宋体" panose="02010600030101010101" pitchFamily="2" charset="-122"/>
              </a:rPr>
              <a:t>否</a:t>
            </a:r>
            <a:endParaRPr kumimoji="1" lang="zh-CN" altLang="en-US">
              <a:latin typeface="Tahoma" panose="020B0604030504040204" pitchFamily="34" charset="0"/>
              <a:ea typeface="宋体" panose="02010600030101010101" pitchFamily="2" charset="-122"/>
            </a:endParaRPr>
          </a:p>
        </p:txBody>
      </p:sp>
    </p:spTree>
  </p:cSld>
  <p:clrMapOvr>
    <a:masterClrMapping/>
  </p:clrMapOvr>
  <p:transition advTm="42051"/>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2" name="Line 1028"/>
          <p:cNvSpPr>
            <a:spLocks noChangeShapeType="1"/>
          </p:cNvSpPr>
          <p:nvPr/>
        </p:nvSpPr>
        <p:spPr bwMode="auto">
          <a:xfrm>
            <a:off x="1476375" y="4811713"/>
            <a:ext cx="7416800" cy="0"/>
          </a:xfrm>
          <a:prstGeom prst="line">
            <a:avLst/>
          </a:prstGeom>
          <a:noFill/>
          <a:ln w="19050">
            <a:solidFill>
              <a:schemeClr val="tx1"/>
            </a:solidFill>
            <a:miter lim="800000"/>
            <a:tailEnd type="triangle" w="med" len="med"/>
          </a:ln>
          <a:effectLst/>
        </p:spPr>
        <p:txBody>
          <a:bodyPr wrap="none"/>
          <a:lstStyle/>
          <a:p>
            <a:endParaRPr lang="zh-CN" altLang="en-US"/>
          </a:p>
        </p:txBody>
      </p:sp>
      <p:sp>
        <p:nvSpPr>
          <p:cNvPr id="196613" name="Text Box 1029"/>
          <p:cNvSpPr txBox="1">
            <a:spLocks noChangeArrowheads="1"/>
          </p:cNvSpPr>
          <p:nvPr/>
        </p:nvSpPr>
        <p:spPr bwMode="auto">
          <a:xfrm>
            <a:off x="250825" y="1571625"/>
            <a:ext cx="1728788" cy="457200"/>
          </a:xfrm>
          <a:prstGeom prst="rect">
            <a:avLst/>
          </a:prstGeom>
          <a:noFill/>
          <a:ln w="9525">
            <a:noFill/>
            <a:miter lim="800000"/>
          </a:ln>
          <a:effectLst/>
        </p:spPr>
        <p:txBody>
          <a:bodyPr>
            <a:spAutoFit/>
          </a:bodyPr>
          <a:lstStyle/>
          <a:p>
            <a:r>
              <a:rPr lang="zh-CN" altLang="en-US" sz="2400" b="1"/>
              <a:t>用户程序</a:t>
            </a:r>
            <a:endParaRPr lang="zh-CN" altLang="en-US" sz="2400" b="1"/>
          </a:p>
        </p:txBody>
      </p:sp>
      <p:sp>
        <p:nvSpPr>
          <p:cNvPr id="196614" name="Text Box 1030"/>
          <p:cNvSpPr txBox="1">
            <a:spLocks noChangeArrowheads="1"/>
          </p:cNvSpPr>
          <p:nvPr/>
        </p:nvSpPr>
        <p:spPr bwMode="auto">
          <a:xfrm>
            <a:off x="250825" y="2508250"/>
            <a:ext cx="1657350" cy="457200"/>
          </a:xfrm>
          <a:prstGeom prst="rect">
            <a:avLst/>
          </a:prstGeom>
          <a:noFill/>
          <a:ln w="9525">
            <a:noFill/>
            <a:miter lim="800000"/>
          </a:ln>
          <a:effectLst/>
        </p:spPr>
        <p:txBody>
          <a:bodyPr>
            <a:spAutoFit/>
          </a:bodyPr>
          <a:lstStyle/>
          <a:p>
            <a:r>
              <a:rPr lang="zh-CN" altLang="en-US" sz="2400" b="1"/>
              <a:t>监督程序</a:t>
            </a:r>
            <a:endParaRPr lang="zh-CN" altLang="en-US" sz="2400" b="1"/>
          </a:p>
        </p:txBody>
      </p:sp>
      <p:sp>
        <p:nvSpPr>
          <p:cNvPr id="196615" name="Text Box 1031"/>
          <p:cNvSpPr txBox="1">
            <a:spLocks noChangeArrowheads="1"/>
          </p:cNvSpPr>
          <p:nvPr/>
        </p:nvSpPr>
        <p:spPr bwMode="auto">
          <a:xfrm>
            <a:off x="323850" y="3606800"/>
            <a:ext cx="1511300" cy="457200"/>
          </a:xfrm>
          <a:prstGeom prst="rect">
            <a:avLst/>
          </a:prstGeom>
          <a:noFill/>
          <a:ln w="9525">
            <a:noFill/>
            <a:miter lim="800000"/>
          </a:ln>
          <a:effectLst/>
        </p:spPr>
        <p:txBody>
          <a:bodyPr>
            <a:spAutoFit/>
          </a:bodyPr>
          <a:lstStyle/>
          <a:p>
            <a:r>
              <a:rPr lang="en-US" altLang="zh-CN" sz="2400" b="1"/>
              <a:t>I/O</a:t>
            </a:r>
            <a:r>
              <a:rPr lang="zh-CN" altLang="en-US" sz="2400" b="1"/>
              <a:t>操作</a:t>
            </a:r>
            <a:endParaRPr lang="zh-CN" altLang="en-US" sz="2400" b="1"/>
          </a:p>
        </p:txBody>
      </p:sp>
      <p:sp>
        <p:nvSpPr>
          <p:cNvPr id="196616" name="Line 1032"/>
          <p:cNvSpPr>
            <a:spLocks noChangeShapeType="1"/>
          </p:cNvSpPr>
          <p:nvPr/>
        </p:nvSpPr>
        <p:spPr bwMode="auto">
          <a:xfrm>
            <a:off x="1908175" y="1787525"/>
            <a:ext cx="863600" cy="0"/>
          </a:xfrm>
          <a:prstGeom prst="line">
            <a:avLst/>
          </a:prstGeom>
          <a:noFill/>
          <a:ln w="19050">
            <a:solidFill>
              <a:schemeClr val="tx1"/>
            </a:solidFill>
            <a:miter lim="800000"/>
          </a:ln>
          <a:effectLst/>
        </p:spPr>
        <p:txBody>
          <a:bodyPr wrap="none"/>
          <a:lstStyle/>
          <a:p>
            <a:endParaRPr lang="zh-CN" altLang="en-US"/>
          </a:p>
        </p:txBody>
      </p:sp>
      <p:sp>
        <p:nvSpPr>
          <p:cNvPr id="196617" name="Text Box 1033"/>
          <p:cNvSpPr txBox="1">
            <a:spLocks noChangeArrowheads="1"/>
          </p:cNvSpPr>
          <p:nvPr/>
        </p:nvSpPr>
        <p:spPr bwMode="auto">
          <a:xfrm>
            <a:off x="1979613" y="1350963"/>
            <a:ext cx="1543050" cy="396875"/>
          </a:xfrm>
          <a:prstGeom prst="rect">
            <a:avLst/>
          </a:prstGeom>
          <a:noFill/>
          <a:ln w="19050">
            <a:noFill/>
            <a:miter lim="800000"/>
          </a:ln>
          <a:effectLst/>
        </p:spPr>
        <p:txBody>
          <a:bodyPr wrap="none">
            <a:spAutoFit/>
          </a:bodyPr>
          <a:lstStyle/>
          <a:p>
            <a:r>
              <a:rPr lang="en-US" altLang="zh-CN" sz="2000" b="1"/>
              <a:t>I/O</a:t>
            </a:r>
            <a:r>
              <a:rPr lang="zh-CN" altLang="en-US" sz="2000" b="1"/>
              <a:t>中断请求</a:t>
            </a:r>
            <a:endParaRPr lang="zh-CN" altLang="en-US" sz="2000" b="1"/>
          </a:p>
        </p:txBody>
      </p:sp>
      <p:sp>
        <p:nvSpPr>
          <p:cNvPr id="196618" name="Line 1034"/>
          <p:cNvSpPr>
            <a:spLocks noChangeShapeType="1"/>
          </p:cNvSpPr>
          <p:nvPr/>
        </p:nvSpPr>
        <p:spPr bwMode="auto">
          <a:xfrm>
            <a:off x="2771775" y="1787525"/>
            <a:ext cx="0" cy="936625"/>
          </a:xfrm>
          <a:prstGeom prst="line">
            <a:avLst/>
          </a:prstGeom>
          <a:noFill/>
          <a:ln w="19050">
            <a:solidFill>
              <a:schemeClr val="tx1"/>
            </a:solidFill>
            <a:prstDash val="dash"/>
            <a:miter lim="800000"/>
          </a:ln>
          <a:effectLst/>
        </p:spPr>
        <p:txBody>
          <a:bodyPr wrap="none"/>
          <a:lstStyle/>
          <a:p>
            <a:endParaRPr lang="zh-CN" altLang="en-US"/>
          </a:p>
        </p:txBody>
      </p:sp>
      <p:sp>
        <p:nvSpPr>
          <p:cNvPr id="196619" name="Line 1035"/>
          <p:cNvSpPr>
            <a:spLocks noChangeShapeType="1"/>
          </p:cNvSpPr>
          <p:nvPr/>
        </p:nvSpPr>
        <p:spPr bwMode="auto">
          <a:xfrm>
            <a:off x="2771775" y="2724150"/>
            <a:ext cx="431800" cy="0"/>
          </a:xfrm>
          <a:prstGeom prst="line">
            <a:avLst/>
          </a:prstGeom>
          <a:noFill/>
          <a:ln w="19050">
            <a:solidFill>
              <a:schemeClr val="tx1"/>
            </a:solidFill>
            <a:miter lim="800000"/>
          </a:ln>
          <a:effectLst/>
        </p:spPr>
        <p:txBody>
          <a:bodyPr wrap="none"/>
          <a:lstStyle/>
          <a:p>
            <a:endParaRPr lang="zh-CN" altLang="en-US"/>
          </a:p>
        </p:txBody>
      </p:sp>
      <p:sp>
        <p:nvSpPr>
          <p:cNvPr id="196620" name="Text Box 1036"/>
          <p:cNvSpPr txBox="1">
            <a:spLocks noChangeArrowheads="1"/>
          </p:cNvSpPr>
          <p:nvPr/>
        </p:nvSpPr>
        <p:spPr bwMode="auto">
          <a:xfrm>
            <a:off x="2843213" y="2292350"/>
            <a:ext cx="1031875" cy="396875"/>
          </a:xfrm>
          <a:prstGeom prst="rect">
            <a:avLst/>
          </a:prstGeom>
          <a:noFill/>
          <a:ln w="19050">
            <a:noFill/>
            <a:miter lim="800000"/>
          </a:ln>
          <a:effectLst/>
        </p:spPr>
        <p:txBody>
          <a:bodyPr wrap="none">
            <a:spAutoFit/>
          </a:bodyPr>
          <a:lstStyle/>
          <a:p>
            <a:r>
              <a:rPr lang="zh-CN" altLang="en-US" sz="2000" b="1"/>
              <a:t>启动</a:t>
            </a:r>
            <a:r>
              <a:rPr lang="en-US" altLang="zh-CN" sz="2000" b="1"/>
              <a:t>I/O</a:t>
            </a:r>
            <a:endParaRPr lang="en-US" altLang="zh-CN" sz="2000" b="1"/>
          </a:p>
        </p:txBody>
      </p:sp>
      <p:sp>
        <p:nvSpPr>
          <p:cNvPr id="196621" name="Line 1037"/>
          <p:cNvSpPr>
            <a:spLocks noChangeShapeType="1"/>
          </p:cNvSpPr>
          <p:nvPr/>
        </p:nvSpPr>
        <p:spPr bwMode="auto">
          <a:xfrm>
            <a:off x="3203575" y="2724150"/>
            <a:ext cx="0" cy="1079500"/>
          </a:xfrm>
          <a:prstGeom prst="line">
            <a:avLst/>
          </a:prstGeom>
          <a:noFill/>
          <a:ln w="19050">
            <a:solidFill>
              <a:schemeClr val="tx1"/>
            </a:solidFill>
            <a:prstDash val="dash"/>
            <a:miter lim="800000"/>
          </a:ln>
          <a:effectLst/>
        </p:spPr>
        <p:txBody>
          <a:bodyPr wrap="none"/>
          <a:lstStyle/>
          <a:p>
            <a:endParaRPr lang="zh-CN" altLang="en-US"/>
          </a:p>
        </p:txBody>
      </p:sp>
      <p:sp>
        <p:nvSpPr>
          <p:cNvPr id="196622" name="Line 1038"/>
          <p:cNvSpPr>
            <a:spLocks noChangeShapeType="1"/>
          </p:cNvSpPr>
          <p:nvPr/>
        </p:nvSpPr>
        <p:spPr bwMode="auto">
          <a:xfrm>
            <a:off x="3203575" y="3803650"/>
            <a:ext cx="1368425" cy="0"/>
          </a:xfrm>
          <a:prstGeom prst="line">
            <a:avLst/>
          </a:prstGeom>
          <a:noFill/>
          <a:ln w="19050">
            <a:solidFill>
              <a:schemeClr val="tx1"/>
            </a:solidFill>
            <a:miter lim="800000"/>
          </a:ln>
          <a:effectLst/>
        </p:spPr>
        <p:txBody>
          <a:bodyPr wrap="none"/>
          <a:lstStyle/>
          <a:p>
            <a:endParaRPr lang="zh-CN" altLang="en-US"/>
          </a:p>
        </p:txBody>
      </p:sp>
      <p:sp>
        <p:nvSpPr>
          <p:cNvPr id="196623" name="Line 1039"/>
          <p:cNvSpPr>
            <a:spLocks noChangeShapeType="1"/>
          </p:cNvSpPr>
          <p:nvPr/>
        </p:nvSpPr>
        <p:spPr bwMode="auto">
          <a:xfrm flipV="1">
            <a:off x="4572000" y="2724150"/>
            <a:ext cx="0" cy="1079500"/>
          </a:xfrm>
          <a:prstGeom prst="line">
            <a:avLst/>
          </a:prstGeom>
          <a:noFill/>
          <a:ln w="19050">
            <a:solidFill>
              <a:schemeClr val="tx1"/>
            </a:solidFill>
            <a:prstDash val="dash"/>
            <a:miter lim="800000"/>
          </a:ln>
          <a:effectLst/>
        </p:spPr>
        <p:txBody>
          <a:bodyPr wrap="none"/>
          <a:lstStyle/>
          <a:p>
            <a:endParaRPr lang="zh-CN" altLang="en-US"/>
          </a:p>
        </p:txBody>
      </p:sp>
      <p:sp>
        <p:nvSpPr>
          <p:cNvPr id="196625" name="Line 1041"/>
          <p:cNvSpPr>
            <a:spLocks noChangeShapeType="1"/>
          </p:cNvSpPr>
          <p:nvPr/>
        </p:nvSpPr>
        <p:spPr bwMode="auto">
          <a:xfrm>
            <a:off x="4572000" y="2724150"/>
            <a:ext cx="431800" cy="0"/>
          </a:xfrm>
          <a:prstGeom prst="line">
            <a:avLst/>
          </a:prstGeom>
          <a:noFill/>
          <a:ln w="19050">
            <a:solidFill>
              <a:schemeClr val="tx1"/>
            </a:solidFill>
            <a:miter lim="800000"/>
          </a:ln>
          <a:effectLst/>
        </p:spPr>
        <p:txBody>
          <a:bodyPr wrap="none"/>
          <a:lstStyle/>
          <a:p>
            <a:endParaRPr lang="zh-CN" altLang="en-US"/>
          </a:p>
        </p:txBody>
      </p:sp>
      <p:sp>
        <p:nvSpPr>
          <p:cNvPr id="196626" name="Text Box 1042"/>
          <p:cNvSpPr txBox="1">
            <a:spLocks noChangeArrowheads="1"/>
          </p:cNvSpPr>
          <p:nvPr/>
        </p:nvSpPr>
        <p:spPr bwMode="auto">
          <a:xfrm>
            <a:off x="3995738" y="2292350"/>
            <a:ext cx="1543050" cy="396875"/>
          </a:xfrm>
          <a:prstGeom prst="rect">
            <a:avLst/>
          </a:prstGeom>
          <a:noFill/>
          <a:ln w="19050">
            <a:noFill/>
            <a:miter lim="800000"/>
          </a:ln>
          <a:effectLst/>
        </p:spPr>
        <p:txBody>
          <a:bodyPr>
            <a:spAutoFit/>
          </a:bodyPr>
          <a:lstStyle/>
          <a:p>
            <a:r>
              <a:rPr lang="en-US" altLang="zh-CN" sz="2000" b="1"/>
              <a:t>I/O</a:t>
            </a:r>
            <a:r>
              <a:rPr lang="zh-CN" altLang="en-US" sz="2000" b="1"/>
              <a:t>完成</a:t>
            </a:r>
            <a:endParaRPr lang="zh-CN" altLang="en-US" sz="2000" b="1"/>
          </a:p>
        </p:txBody>
      </p:sp>
      <p:sp>
        <p:nvSpPr>
          <p:cNvPr id="196627" name="Line 1043"/>
          <p:cNvSpPr>
            <a:spLocks noChangeShapeType="1"/>
          </p:cNvSpPr>
          <p:nvPr/>
        </p:nvSpPr>
        <p:spPr bwMode="auto">
          <a:xfrm flipV="1">
            <a:off x="5003800" y="1787525"/>
            <a:ext cx="0" cy="936625"/>
          </a:xfrm>
          <a:prstGeom prst="line">
            <a:avLst/>
          </a:prstGeom>
          <a:noFill/>
          <a:ln w="19050">
            <a:solidFill>
              <a:schemeClr val="tx1"/>
            </a:solidFill>
            <a:prstDash val="dash"/>
            <a:miter lim="800000"/>
          </a:ln>
          <a:effectLst/>
        </p:spPr>
        <p:txBody>
          <a:bodyPr wrap="none"/>
          <a:lstStyle/>
          <a:p>
            <a:endParaRPr lang="zh-CN" altLang="en-US"/>
          </a:p>
        </p:txBody>
      </p:sp>
      <p:sp>
        <p:nvSpPr>
          <p:cNvPr id="196628" name="Text Box 1044"/>
          <p:cNvSpPr txBox="1">
            <a:spLocks noChangeArrowheads="1"/>
          </p:cNvSpPr>
          <p:nvPr/>
        </p:nvSpPr>
        <p:spPr bwMode="auto">
          <a:xfrm>
            <a:off x="4643438" y="2781300"/>
            <a:ext cx="1206500" cy="396875"/>
          </a:xfrm>
          <a:prstGeom prst="rect">
            <a:avLst/>
          </a:prstGeom>
          <a:noFill/>
          <a:ln w="19050">
            <a:noFill/>
            <a:miter lim="800000"/>
          </a:ln>
          <a:effectLst/>
        </p:spPr>
        <p:txBody>
          <a:bodyPr wrap="none">
            <a:spAutoFit/>
          </a:bodyPr>
          <a:lstStyle/>
          <a:p>
            <a:r>
              <a:rPr lang="zh-CN" altLang="en-US" sz="2000" b="1"/>
              <a:t>结束中断</a:t>
            </a:r>
            <a:endParaRPr lang="zh-CN" altLang="en-US" sz="2000" b="1"/>
          </a:p>
        </p:txBody>
      </p:sp>
      <p:sp>
        <p:nvSpPr>
          <p:cNvPr id="196631" name="Line 1047"/>
          <p:cNvSpPr>
            <a:spLocks noChangeShapeType="1"/>
          </p:cNvSpPr>
          <p:nvPr/>
        </p:nvSpPr>
        <p:spPr bwMode="auto">
          <a:xfrm>
            <a:off x="5005388" y="1792288"/>
            <a:ext cx="863600" cy="0"/>
          </a:xfrm>
          <a:prstGeom prst="line">
            <a:avLst/>
          </a:prstGeom>
          <a:noFill/>
          <a:ln w="19050">
            <a:solidFill>
              <a:schemeClr val="tx1"/>
            </a:solidFill>
            <a:miter lim="800000"/>
          </a:ln>
          <a:effectLst/>
        </p:spPr>
        <p:txBody>
          <a:bodyPr wrap="none"/>
          <a:lstStyle/>
          <a:p>
            <a:endParaRPr lang="zh-CN" altLang="en-US"/>
          </a:p>
        </p:txBody>
      </p:sp>
      <p:sp>
        <p:nvSpPr>
          <p:cNvPr id="196632" name="Text Box 1048"/>
          <p:cNvSpPr txBox="1">
            <a:spLocks noChangeArrowheads="1"/>
          </p:cNvSpPr>
          <p:nvPr/>
        </p:nvSpPr>
        <p:spPr bwMode="auto">
          <a:xfrm>
            <a:off x="5076825" y="1355725"/>
            <a:ext cx="1543050" cy="396875"/>
          </a:xfrm>
          <a:prstGeom prst="rect">
            <a:avLst/>
          </a:prstGeom>
          <a:noFill/>
          <a:ln w="19050">
            <a:noFill/>
            <a:miter lim="800000"/>
          </a:ln>
          <a:effectLst/>
        </p:spPr>
        <p:txBody>
          <a:bodyPr wrap="none">
            <a:spAutoFit/>
          </a:bodyPr>
          <a:lstStyle/>
          <a:p>
            <a:r>
              <a:rPr lang="en-US" altLang="zh-CN" sz="2000" b="1"/>
              <a:t>I/O</a:t>
            </a:r>
            <a:r>
              <a:rPr lang="zh-CN" altLang="en-US" sz="2000" b="1"/>
              <a:t>中断请求</a:t>
            </a:r>
            <a:endParaRPr lang="zh-CN" altLang="en-US" sz="2000" b="1"/>
          </a:p>
        </p:txBody>
      </p:sp>
      <p:sp>
        <p:nvSpPr>
          <p:cNvPr id="196633" name="Line 1049"/>
          <p:cNvSpPr>
            <a:spLocks noChangeShapeType="1"/>
          </p:cNvSpPr>
          <p:nvPr/>
        </p:nvSpPr>
        <p:spPr bwMode="auto">
          <a:xfrm>
            <a:off x="5868988" y="1792288"/>
            <a:ext cx="0" cy="936625"/>
          </a:xfrm>
          <a:prstGeom prst="line">
            <a:avLst/>
          </a:prstGeom>
          <a:noFill/>
          <a:ln w="19050">
            <a:solidFill>
              <a:schemeClr val="tx1"/>
            </a:solidFill>
            <a:prstDash val="dash"/>
            <a:miter lim="800000"/>
          </a:ln>
          <a:effectLst/>
        </p:spPr>
        <p:txBody>
          <a:bodyPr wrap="none"/>
          <a:lstStyle/>
          <a:p>
            <a:endParaRPr lang="zh-CN" altLang="en-US"/>
          </a:p>
        </p:txBody>
      </p:sp>
      <p:sp>
        <p:nvSpPr>
          <p:cNvPr id="196634" name="Line 1050"/>
          <p:cNvSpPr>
            <a:spLocks noChangeShapeType="1"/>
          </p:cNvSpPr>
          <p:nvPr/>
        </p:nvSpPr>
        <p:spPr bwMode="auto">
          <a:xfrm>
            <a:off x="5868988" y="2728913"/>
            <a:ext cx="431800" cy="0"/>
          </a:xfrm>
          <a:prstGeom prst="line">
            <a:avLst/>
          </a:prstGeom>
          <a:noFill/>
          <a:ln w="19050">
            <a:solidFill>
              <a:schemeClr val="tx1"/>
            </a:solidFill>
            <a:miter lim="800000"/>
          </a:ln>
          <a:effectLst/>
        </p:spPr>
        <p:txBody>
          <a:bodyPr wrap="none"/>
          <a:lstStyle/>
          <a:p>
            <a:endParaRPr lang="zh-CN" altLang="en-US"/>
          </a:p>
        </p:txBody>
      </p:sp>
      <p:sp>
        <p:nvSpPr>
          <p:cNvPr id="196635" name="Text Box 1051"/>
          <p:cNvSpPr txBox="1">
            <a:spLocks noChangeArrowheads="1"/>
          </p:cNvSpPr>
          <p:nvPr/>
        </p:nvSpPr>
        <p:spPr bwMode="auto">
          <a:xfrm>
            <a:off x="5940425" y="2297113"/>
            <a:ext cx="1031875" cy="396875"/>
          </a:xfrm>
          <a:prstGeom prst="rect">
            <a:avLst/>
          </a:prstGeom>
          <a:noFill/>
          <a:ln w="19050">
            <a:noFill/>
            <a:miter lim="800000"/>
          </a:ln>
          <a:effectLst/>
        </p:spPr>
        <p:txBody>
          <a:bodyPr wrap="none">
            <a:spAutoFit/>
          </a:bodyPr>
          <a:lstStyle/>
          <a:p>
            <a:r>
              <a:rPr lang="zh-CN" altLang="en-US" sz="2000" b="1"/>
              <a:t>启动</a:t>
            </a:r>
            <a:r>
              <a:rPr lang="en-US" altLang="zh-CN" sz="2000" b="1"/>
              <a:t>I/O</a:t>
            </a:r>
            <a:endParaRPr lang="en-US" altLang="zh-CN" sz="2000" b="1"/>
          </a:p>
        </p:txBody>
      </p:sp>
      <p:sp>
        <p:nvSpPr>
          <p:cNvPr id="196636" name="Line 1052"/>
          <p:cNvSpPr>
            <a:spLocks noChangeShapeType="1"/>
          </p:cNvSpPr>
          <p:nvPr/>
        </p:nvSpPr>
        <p:spPr bwMode="auto">
          <a:xfrm>
            <a:off x="6300788" y="2728913"/>
            <a:ext cx="0" cy="1079500"/>
          </a:xfrm>
          <a:prstGeom prst="line">
            <a:avLst/>
          </a:prstGeom>
          <a:noFill/>
          <a:ln w="19050">
            <a:solidFill>
              <a:schemeClr val="tx1"/>
            </a:solidFill>
            <a:prstDash val="dash"/>
            <a:miter lim="800000"/>
          </a:ln>
          <a:effectLst/>
        </p:spPr>
        <p:txBody>
          <a:bodyPr wrap="none"/>
          <a:lstStyle/>
          <a:p>
            <a:endParaRPr lang="zh-CN" altLang="en-US"/>
          </a:p>
        </p:txBody>
      </p:sp>
      <p:sp>
        <p:nvSpPr>
          <p:cNvPr id="196637" name="Line 1053"/>
          <p:cNvSpPr>
            <a:spLocks noChangeShapeType="1"/>
          </p:cNvSpPr>
          <p:nvPr/>
        </p:nvSpPr>
        <p:spPr bwMode="auto">
          <a:xfrm>
            <a:off x="6300788" y="3808413"/>
            <a:ext cx="1368425" cy="0"/>
          </a:xfrm>
          <a:prstGeom prst="line">
            <a:avLst/>
          </a:prstGeom>
          <a:noFill/>
          <a:ln w="19050">
            <a:solidFill>
              <a:schemeClr val="tx1"/>
            </a:solidFill>
            <a:miter lim="800000"/>
          </a:ln>
          <a:effectLst/>
        </p:spPr>
        <p:txBody>
          <a:bodyPr wrap="none"/>
          <a:lstStyle/>
          <a:p>
            <a:endParaRPr lang="zh-CN" altLang="en-US"/>
          </a:p>
        </p:txBody>
      </p:sp>
      <p:sp>
        <p:nvSpPr>
          <p:cNvPr id="196638" name="Line 1054"/>
          <p:cNvSpPr>
            <a:spLocks noChangeShapeType="1"/>
          </p:cNvSpPr>
          <p:nvPr/>
        </p:nvSpPr>
        <p:spPr bwMode="auto">
          <a:xfrm flipV="1">
            <a:off x="7669213" y="2728913"/>
            <a:ext cx="0" cy="1079500"/>
          </a:xfrm>
          <a:prstGeom prst="line">
            <a:avLst/>
          </a:prstGeom>
          <a:noFill/>
          <a:ln w="19050">
            <a:solidFill>
              <a:schemeClr val="tx1"/>
            </a:solidFill>
            <a:prstDash val="dash"/>
            <a:miter lim="800000"/>
          </a:ln>
          <a:effectLst/>
        </p:spPr>
        <p:txBody>
          <a:bodyPr wrap="none"/>
          <a:lstStyle/>
          <a:p>
            <a:endParaRPr lang="zh-CN" altLang="en-US"/>
          </a:p>
        </p:txBody>
      </p:sp>
      <p:sp>
        <p:nvSpPr>
          <p:cNvPr id="196639" name="Line 1055"/>
          <p:cNvSpPr>
            <a:spLocks noChangeShapeType="1"/>
          </p:cNvSpPr>
          <p:nvPr/>
        </p:nvSpPr>
        <p:spPr bwMode="auto">
          <a:xfrm>
            <a:off x="7669213" y="2728913"/>
            <a:ext cx="431800" cy="0"/>
          </a:xfrm>
          <a:prstGeom prst="line">
            <a:avLst/>
          </a:prstGeom>
          <a:noFill/>
          <a:ln w="19050">
            <a:solidFill>
              <a:schemeClr val="tx1"/>
            </a:solidFill>
            <a:miter lim="800000"/>
          </a:ln>
          <a:effectLst/>
        </p:spPr>
        <p:txBody>
          <a:bodyPr wrap="none"/>
          <a:lstStyle/>
          <a:p>
            <a:endParaRPr lang="zh-CN" altLang="en-US"/>
          </a:p>
        </p:txBody>
      </p:sp>
      <p:sp>
        <p:nvSpPr>
          <p:cNvPr id="196640" name="Text Box 1056"/>
          <p:cNvSpPr txBox="1">
            <a:spLocks noChangeArrowheads="1"/>
          </p:cNvSpPr>
          <p:nvPr/>
        </p:nvSpPr>
        <p:spPr bwMode="auto">
          <a:xfrm>
            <a:off x="7092950" y="2297113"/>
            <a:ext cx="1543050" cy="396875"/>
          </a:xfrm>
          <a:prstGeom prst="rect">
            <a:avLst/>
          </a:prstGeom>
          <a:noFill/>
          <a:ln w="19050">
            <a:noFill/>
            <a:miter lim="800000"/>
          </a:ln>
          <a:effectLst/>
        </p:spPr>
        <p:txBody>
          <a:bodyPr>
            <a:spAutoFit/>
          </a:bodyPr>
          <a:lstStyle/>
          <a:p>
            <a:r>
              <a:rPr lang="en-US" altLang="zh-CN" sz="2000" b="1"/>
              <a:t>I/O</a:t>
            </a:r>
            <a:r>
              <a:rPr lang="zh-CN" altLang="en-US" sz="2000" b="1"/>
              <a:t>完成</a:t>
            </a:r>
            <a:endParaRPr lang="zh-CN" altLang="en-US" sz="2000" b="1"/>
          </a:p>
        </p:txBody>
      </p:sp>
      <p:sp>
        <p:nvSpPr>
          <p:cNvPr id="196641" name="Line 1057"/>
          <p:cNvSpPr>
            <a:spLocks noChangeShapeType="1"/>
          </p:cNvSpPr>
          <p:nvPr/>
        </p:nvSpPr>
        <p:spPr bwMode="auto">
          <a:xfrm flipV="1">
            <a:off x="8101013" y="1792288"/>
            <a:ext cx="0" cy="936625"/>
          </a:xfrm>
          <a:prstGeom prst="line">
            <a:avLst/>
          </a:prstGeom>
          <a:noFill/>
          <a:ln w="19050">
            <a:solidFill>
              <a:schemeClr val="tx1"/>
            </a:solidFill>
            <a:prstDash val="dash"/>
            <a:miter lim="800000"/>
          </a:ln>
          <a:effectLst/>
        </p:spPr>
        <p:txBody>
          <a:bodyPr wrap="none"/>
          <a:lstStyle/>
          <a:p>
            <a:endParaRPr lang="zh-CN" altLang="en-US"/>
          </a:p>
        </p:txBody>
      </p:sp>
      <p:sp>
        <p:nvSpPr>
          <p:cNvPr id="196642" name="Text Box 1058"/>
          <p:cNvSpPr txBox="1">
            <a:spLocks noChangeArrowheads="1"/>
          </p:cNvSpPr>
          <p:nvPr/>
        </p:nvSpPr>
        <p:spPr bwMode="auto">
          <a:xfrm>
            <a:off x="7740650" y="2786063"/>
            <a:ext cx="1206500" cy="396875"/>
          </a:xfrm>
          <a:prstGeom prst="rect">
            <a:avLst/>
          </a:prstGeom>
          <a:noFill/>
          <a:ln w="19050">
            <a:noFill/>
            <a:miter lim="800000"/>
          </a:ln>
          <a:effectLst/>
        </p:spPr>
        <p:txBody>
          <a:bodyPr wrap="none">
            <a:spAutoFit/>
          </a:bodyPr>
          <a:lstStyle/>
          <a:p>
            <a:r>
              <a:rPr lang="zh-CN" altLang="en-US" sz="2000" b="1"/>
              <a:t>结束中断</a:t>
            </a:r>
            <a:endParaRPr lang="zh-CN" altLang="en-US" sz="2000" b="1"/>
          </a:p>
        </p:txBody>
      </p:sp>
      <p:sp>
        <p:nvSpPr>
          <p:cNvPr id="196643" name="Text Box 1059"/>
          <p:cNvSpPr txBox="1">
            <a:spLocks noChangeArrowheads="1"/>
          </p:cNvSpPr>
          <p:nvPr/>
        </p:nvSpPr>
        <p:spPr bwMode="auto">
          <a:xfrm>
            <a:off x="2484438" y="4308475"/>
            <a:ext cx="409575" cy="396875"/>
          </a:xfrm>
          <a:prstGeom prst="rect">
            <a:avLst/>
          </a:prstGeom>
          <a:noFill/>
          <a:ln w="19050">
            <a:noFill/>
            <a:miter lim="800000"/>
          </a:ln>
          <a:effectLst/>
        </p:spPr>
        <p:txBody>
          <a:bodyPr wrap="none">
            <a:spAutoFit/>
          </a:bodyPr>
          <a:lstStyle/>
          <a:p>
            <a:r>
              <a:rPr lang="en-US" altLang="zh-CN" sz="2000" b="1"/>
              <a:t>t1</a:t>
            </a:r>
            <a:endParaRPr lang="en-US" altLang="zh-CN" sz="2000" b="1"/>
          </a:p>
        </p:txBody>
      </p:sp>
      <p:sp>
        <p:nvSpPr>
          <p:cNvPr id="196644" name="Text Box 1060"/>
          <p:cNvSpPr txBox="1">
            <a:spLocks noChangeArrowheads="1"/>
          </p:cNvSpPr>
          <p:nvPr/>
        </p:nvSpPr>
        <p:spPr bwMode="auto">
          <a:xfrm>
            <a:off x="2987675" y="4308475"/>
            <a:ext cx="409575" cy="396875"/>
          </a:xfrm>
          <a:prstGeom prst="rect">
            <a:avLst/>
          </a:prstGeom>
          <a:noFill/>
          <a:ln w="19050">
            <a:noFill/>
            <a:miter lim="800000"/>
          </a:ln>
          <a:effectLst/>
        </p:spPr>
        <p:txBody>
          <a:bodyPr wrap="none">
            <a:spAutoFit/>
          </a:bodyPr>
          <a:lstStyle/>
          <a:p>
            <a:r>
              <a:rPr lang="en-US" altLang="zh-CN" sz="2000" b="1"/>
              <a:t>t2</a:t>
            </a:r>
            <a:endParaRPr lang="en-US" altLang="zh-CN" sz="2000" b="1"/>
          </a:p>
        </p:txBody>
      </p:sp>
      <p:sp>
        <p:nvSpPr>
          <p:cNvPr id="196645" name="Text Box 1061"/>
          <p:cNvSpPr txBox="1">
            <a:spLocks noChangeArrowheads="1"/>
          </p:cNvSpPr>
          <p:nvPr/>
        </p:nvSpPr>
        <p:spPr bwMode="auto">
          <a:xfrm>
            <a:off x="4356100" y="4308475"/>
            <a:ext cx="409575" cy="396875"/>
          </a:xfrm>
          <a:prstGeom prst="rect">
            <a:avLst/>
          </a:prstGeom>
          <a:noFill/>
          <a:ln w="19050">
            <a:noFill/>
            <a:miter lim="800000"/>
          </a:ln>
          <a:effectLst/>
        </p:spPr>
        <p:txBody>
          <a:bodyPr wrap="none">
            <a:spAutoFit/>
          </a:bodyPr>
          <a:lstStyle/>
          <a:p>
            <a:r>
              <a:rPr lang="en-US" altLang="zh-CN" sz="2000" b="1"/>
              <a:t>t3</a:t>
            </a:r>
            <a:endParaRPr lang="en-US" altLang="zh-CN" sz="2000" b="1"/>
          </a:p>
        </p:txBody>
      </p:sp>
      <p:sp>
        <p:nvSpPr>
          <p:cNvPr id="196646" name="Text Box 1062"/>
          <p:cNvSpPr txBox="1">
            <a:spLocks noChangeArrowheads="1"/>
          </p:cNvSpPr>
          <p:nvPr/>
        </p:nvSpPr>
        <p:spPr bwMode="auto">
          <a:xfrm>
            <a:off x="4859338" y="4308475"/>
            <a:ext cx="409575" cy="396875"/>
          </a:xfrm>
          <a:prstGeom prst="rect">
            <a:avLst/>
          </a:prstGeom>
          <a:noFill/>
          <a:ln w="19050">
            <a:noFill/>
            <a:miter lim="800000"/>
          </a:ln>
          <a:effectLst/>
        </p:spPr>
        <p:txBody>
          <a:bodyPr wrap="none">
            <a:spAutoFit/>
          </a:bodyPr>
          <a:lstStyle/>
          <a:p>
            <a:r>
              <a:rPr lang="en-US" altLang="zh-CN" sz="2000" b="1"/>
              <a:t>t4</a:t>
            </a:r>
            <a:endParaRPr lang="en-US" altLang="zh-CN" sz="2000" b="1"/>
          </a:p>
        </p:txBody>
      </p:sp>
      <p:sp>
        <p:nvSpPr>
          <p:cNvPr id="196647" name="Text Box 1063"/>
          <p:cNvSpPr txBox="1">
            <a:spLocks noChangeArrowheads="1"/>
          </p:cNvSpPr>
          <p:nvPr/>
        </p:nvSpPr>
        <p:spPr bwMode="auto">
          <a:xfrm>
            <a:off x="5797550" y="4308475"/>
            <a:ext cx="409575" cy="396875"/>
          </a:xfrm>
          <a:prstGeom prst="rect">
            <a:avLst/>
          </a:prstGeom>
          <a:noFill/>
          <a:ln w="19050">
            <a:noFill/>
            <a:miter lim="800000"/>
          </a:ln>
          <a:effectLst/>
        </p:spPr>
        <p:txBody>
          <a:bodyPr wrap="none">
            <a:spAutoFit/>
          </a:bodyPr>
          <a:lstStyle/>
          <a:p>
            <a:r>
              <a:rPr lang="en-US" altLang="zh-CN" sz="2000" b="1"/>
              <a:t>t5</a:t>
            </a:r>
            <a:endParaRPr lang="en-US" altLang="zh-CN" sz="2000" b="1"/>
          </a:p>
        </p:txBody>
      </p:sp>
      <p:sp>
        <p:nvSpPr>
          <p:cNvPr id="196648" name="Text Box 1064"/>
          <p:cNvSpPr txBox="1">
            <a:spLocks noChangeArrowheads="1"/>
          </p:cNvSpPr>
          <p:nvPr/>
        </p:nvSpPr>
        <p:spPr bwMode="auto">
          <a:xfrm>
            <a:off x="6300788" y="4308475"/>
            <a:ext cx="409575" cy="396875"/>
          </a:xfrm>
          <a:prstGeom prst="rect">
            <a:avLst/>
          </a:prstGeom>
          <a:noFill/>
          <a:ln w="19050">
            <a:noFill/>
            <a:miter lim="800000"/>
          </a:ln>
          <a:effectLst/>
        </p:spPr>
        <p:txBody>
          <a:bodyPr wrap="none">
            <a:spAutoFit/>
          </a:bodyPr>
          <a:lstStyle/>
          <a:p>
            <a:r>
              <a:rPr lang="en-US" altLang="zh-CN" sz="2000" b="1"/>
              <a:t>t6</a:t>
            </a:r>
            <a:endParaRPr lang="en-US" altLang="zh-CN" sz="2000" b="1"/>
          </a:p>
        </p:txBody>
      </p:sp>
      <p:sp>
        <p:nvSpPr>
          <p:cNvPr id="196649" name="Text Box 1065"/>
          <p:cNvSpPr txBox="1">
            <a:spLocks noChangeArrowheads="1"/>
          </p:cNvSpPr>
          <p:nvPr/>
        </p:nvSpPr>
        <p:spPr bwMode="auto">
          <a:xfrm>
            <a:off x="7669213" y="4308475"/>
            <a:ext cx="409575" cy="396875"/>
          </a:xfrm>
          <a:prstGeom prst="rect">
            <a:avLst/>
          </a:prstGeom>
          <a:noFill/>
          <a:ln w="19050">
            <a:noFill/>
            <a:miter lim="800000"/>
          </a:ln>
          <a:effectLst/>
        </p:spPr>
        <p:txBody>
          <a:bodyPr wrap="none">
            <a:spAutoFit/>
          </a:bodyPr>
          <a:lstStyle/>
          <a:p>
            <a:r>
              <a:rPr lang="en-US" altLang="zh-CN" sz="2000" b="1"/>
              <a:t>t7</a:t>
            </a:r>
            <a:endParaRPr lang="en-US" altLang="zh-CN" sz="2000" b="1"/>
          </a:p>
        </p:txBody>
      </p:sp>
      <p:sp>
        <p:nvSpPr>
          <p:cNvPr id="196650" name="Text Box 1066"/>
          <p:cNvSpPr txBox="1">
            <a:spLocks noChangeArrowheads="1"/>
          </p:cNvSpPr>
          <p:nvPr/>
        </p:nvSpPr>
        <p:spPr bwMode="auto">
          <a:xfrm>
            <a:off x="8172450" y="4308475"/>
            <a:ext cx="409575" cy="396875"/>
          </a:xfrm>
          <a:prstGeom prst="rect">
            <a:avLst/>
          </a:prstGeom>
          <a:noFill/>
          <a:ln w="19050">
            <a:noFill/>
            <a:miter lim="800000"/>
          </a:ln>
          <a:effectLst/>
        </p:spPr>
        <p:txBody>
          <a:bodyPr wrap="none">
            <a:spAutoFit/>
          </a:bodyPr>
          <a:lstStyle/>
          <a:p>
            <a:r>
              <a:rPr lang="en-US" altLang="zh-CN" sz="2000" b="1"/>
              <a:t>t8</a:t>
            </a:r>
            <a:endParaRPr lang="en-US" altLang="zh-CN" sz="2000" b="1"/>
          </a:p>
        </p:txBody>
      </p:sp>
      <p:sp>
        <p:nvSpPr>
          <p:cNvPr id="196651" name="Text Box 1067"/>
          <p:cNvSpPr txBox="1">
            <a:spLocks noChangeArrowheads="1"/>
          </p:cNvSpPr>
          <p:nvPr/>
        </p:nvSpPr>
        <p:spPr bwMode="auto">
          <a:xfrm>
            <a:off x="3348038" y="5103813"/>
            <a:ext cx="3529012" cy="457200"/>
          </a:xfrm>
          <a:prstGeom prst="rect">
            <a:avLst/>
          </a:prstGeom>
          <a:noFill/>
          <a:ln w="19050">
            <a:noFill/>
            <a:miter lim="800000"/>
          </a:ln>
          <a:effectLst/>
        </p:spPr>
        <p:txBody>
          <a:bodyPr>
            <a:spAutoFit/>
          </a:bodyPr>
          <a:lstStyle/>
          <a:p>
            <a:r>
              <a:rPr lang="en-US" altLang="zh-CN" sz="2400" b="1"/>
              <a:t>(a)</a:t>
            </a:r>
            <a:r>
              <a:rPr lang="zh-CN" altLang="en-US" sz="2400" b="1"/>
              <a:t>单道程序运行情况</a:t>
            </a:r>
            <a:endParaRPr lang="zh-CN" altLang="en-US" sz="2400" b="1"/>
          </a:p>
        </p:txBody>
      </p:sp>
      <p:sp>
        <p:nvSpPr>
          <p:cNvPr id="42"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
        <p:nvSpPr>
          <p:cNvPr id="2" name="灯片编号占位符 1"/>
          <p:cNvSpPr>
            <a:spLocks noGrp="1"/>
          </p:cNvSpPr>
          <p:nvPr>
            <p:ph type="sldNum" sz="quarter" idx="12"/>
          </p:nvPr>
        </p:nvSpPr>
        <p:spPr/>
        <p:txBody>
          <a:bodyPr/>
          <a:lstStyle/>
          <a:p>
            <a:fld id="{F2D93308-FF69-47C8-8CF3-AE4E5672E2B3}" type="slidenum">
              <a:rPr lang="zh-CN" altLang="en-US" smtClean="0"/>
            </a:fld>
            <a:endParaRPr lang="zh-CN" altLang="en-US"/>
          </a:p>
        </p:txBody>
      </p:sp>
      <p:sp>
        <p:nvSpPr>
          <p:cNvPr id="43" name="Rectangle 2"/>
          <p:cNvSpPr txBox="1">
            <a:spLocks noChangeArrowheads="1"/>
          </p:cNvSpPr>
          <p:nvPr/>
        </p:nvSpPr>
        <p:spPr bwMode="auto">
          <a:xfrm>
            <a:off x="250825" y="405259"/>
            <a:ext cx="6193383" cy="594849"/>
          </a:xfrm>
          <a:prstGeom prst="rect">
            <a:avLst/>
          </a:prstGeom>
          <a:noFill/>
          <a:ln w="9525">
            <a:noFill/>
            <a:miter lim="800000"/>
          </a:ln>
        </p:spPr>
        <p:txBody>
          <a:bodyPr/>
          <a:lstStyle>
            <a:defPPr>
              <a:defRPr lang="zh-CN"/>
            </a:defPPr>
            <a:lvl1pPr marL="533400" indent="-533400">
              <a:defRPr sz="3200" b="1">
                <a:solidFill>
                  <a:srgbClr val="1F05E3"/>
                </a:solidFill>
                <a:effectLst>
                  <a:outerShdw blurRad="38100" dist="38100" dir="2700000" algn="tl">
                    <a:srgbClr val="C0C0C0"/>
                  </a:outerShdw>
                </a:effectLst>
                <a:latin typeface="黑体" panose="02010609060101010101" pitchFamily="2" charset="-122"/>
                <a:ea typeface="黑体" panose="02010609060101010101" pitchFamily="2" charset="-122"/>
              </a:defRPr>
            </a:lvl1pPr>
          </a:lstStyle>
          <a:p>
            <a:r>
              <a:rPr lang="en-US" altLang="zh-CN" dirty="0">
                <a:effectLst/>
              </a:rPr>
              <a:t>1.2.2  </a:t>
            </a:r>
            <a:r>
              <a:rPr lang="zh-CN" altLang="en-US" dirty="0">
                <a:effectLst/>
              </a:rPr>
              <a:t>单道批处理系统</a:t>
            </a:r>
            <a:br>
              <a:rPr lang="zh-CN" altLang="en-US" dirty="0">
                <a:effectLst/>
              </a:rPr>
            </a:br>
            <a:endParaRPr lang="zh-CN" altLang="en-US" dirty="0">
              <a:effectLst/>
            </a:endParaRPr>
          </a:p>
        </p:txBody>
      </p:sp>
      <p:sp>
        <p:nvSpPr>
          <p:cNvPr id="3" name="矩形 2"/>
          <p:cNvSpPr/>
          <p:nvPr/>
        </p:nvSpPr>
        <p:spPr>
          <a:xfrm>
            <a:off x="3318867" y="3835400"/>
            <a:ext cx="1133644" cy="369332"/>
          </a:xfrm>
          <a:prstGeom prst="rect">
            <a:avLst/>
          </a:prstGeom>
        </p:spPr>
        <p:txBody>
          <a:bodyPr wrap="none">
            <a:spAutoFit/>
          </a:bodyPr>
          <a:lstStyle/>
          <a:p>
            <a:r>
              <a:rPr lang="en-US" altLang="zh-CN" b="1" dirty="0">
                <a:solidFill>
                  <a:srgbClr val="FF0000"/>
                </a:solidFill>
              </a:rPr>
              <a:t>CPU</a:t>
            </a:r>
            <a:r>
              <a:rPr lang="zh-CN" altLang="en-US" b="1" dirty="0">
                <a:solidFill>
                  <a:srgbClr val="FF0000"/>
                </a:solidFill>
              </a:rPr>
              <a:t>空闲</a:t>
            </a:r>
            <a:endParaRPr lang="zh-CN" altLang="en-US" b="1"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3298"/>
    </mc:Choice>
    <mc:Fallback>
      <p:transition spd="slow" advTm="3298"/>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1" name="Rectangle 1027"/>
          <p:cNvSpPr>
            <a:spLocks noChangeArrowheads="1"/>
          </p:cNvSpPr>
          <p:nvPr/>
        </p:nvSpPr>
        <p:spPr bwMode="auto">
          <a:xfrm>
            <a:off x="684213" y="1412875"/>
            <a:ext cx="7488188" cy="3888333"/>
          </a:xfrm>
          <a:prstGeom prst="rect">
            <a:avLst/>
          </a:prstGeom>
          <a:noFill/>
          <a:ln w="9525">
            <a:noFill/>
            <a:miter lim="800000"/>
          </a:ln>
          <a:effectLst/>
        </p:spPr>
        <p:txBody>
          <a:bodyPr/>
          <a:lstStyle/>
          <a:p>
            <a:pPr marL="342900" indent="-342900">
              <a:buFont typeface="Wingdings" panose="05000000000000000000" pitchFamily="2" charset="2"/>
              <a:buChar char="Ø"/>
            </a:pPr>
            <a:r>
              <a:rPr lang="zh-CN" altLang="en-US" sz="2800" b="1" dirty="0">
                <a:solidFill>
                  <a:srgbClr val="FF3300"/>
                </a:solidFill>
                <a:latin typeface="黑体" panose="02010609060101010101" pitchFamily="2" charset="-122"/>
                <a:ea typeface="黑体" panose="02010609060101010101" pitchFamily="2" charset="-122"/>
              </a:rPr>
              <a:t>特征</a:t>
            </a:r>
            <a:endParaRPr lang="zh-CN" altLang="en-US" sz="2800" b="1" dirty="0">
              <a:solidFill>
                <a:srgbClr val="FF3300"/>
              </a:solidFill>
              <a:latin typeface="黑体" panose="02010609060101010101" pitchFamily="2" charset="-122"/>
              <a:ea typeface="黑体" panose="02010609060101010101" pitchFamily="2" charset="-122"/>
            </a:endParaRPr>
          </a:p>
          <a:p>
            <a:pPr marL="742950" lvl="1" indent="-285750"/>
            <a:r>
              <a:rPr lang="zh-CN" altLang="en-US" sz="2800" b="1" dirty="0">
                <a:latin typeface="黑体" panose="02010609060101010101" pitchFamily="2" charset="-122"/>
                <a:ea typeface="黑体" panose="02010609060101010101" pitchFamily="2" charset="-122"/>
              </a:rPr>
              <a:t>自动性：监督程序自动找下一个作业</a:t>
            </a:r>
            <a:endParaRPr lang="en-US" altLang="zh-CN" sz="2800" b="1" dirty="0">
              <a:latin typeface="黑体" panose="02010609060101010101" pitchFamily="2" charset="-122"/>
              <a:ea typeface="黑体" panose="02010609060101010101" pitchFamily="2" charset="-122"/>
            </a:endParaRPr>
          </a:p>
          <a:p>
            <a:pPr marL="742950" lvl="1" indent="-285750"/>
            <a:r>
              <a:rPr lang="zh-CN" altLang="en-US" sz="2800" b="1" dirty="0">
                <a:latin typeface="黑体" panose="02010609060101010101" pitchFamily="2" charset="-122"/>
                <a:ea typeface="黑体" panose="02010609060101010101" pitchFamily="2" charset="-122"/>
              </a:rPr>
              <a:t>顺序性：作业是顺序地进入内存，完成顺序与进入内存顺序相同</a:t>
            </a:r>
            <a:endParaRPr lang="en-US" altLang="zh-CN" sz="2800" b="1" dirty="0">
              <a:latin typeface="黑体" panose="02010609060101010101" pitchFamily="2" charset="-122"/>
              <a:ea typeface="黑体" panose="02010609060101010101" pitchFamily="2" charset="-122"/>
            </a:endParaRPr>
          </a:p>
          <a:p>
            <a:pPr marL="742950" lvl="1" indent="-285750"/>
            <a:r>
              <a:rPr lang="zh-CN" altLang="en-US" sz="2800" b="1" dirty="0">
                <a:latin typeface="黑体" panose="02010609060101010101" pitchFamily="2" charset="-122"/>
                <a:ea typeface="黑体" panose="02010609060101010101" pitchFamily="2" charset="-122"/>
              </a:rPr>
              <a:t>单道性：只有一个作业在内存中</a:t>
            </a:r>
            <a:endParaRPr lang="zh-CN" altLang="en-US" sz="2800" b="1" dirty="0">
              <a:latin typeface="黑体" panose="02010609060101010101" pitchFamily="2" charset="-122"/>
              <a:ea typeface="黑体" panose="02010609060101010101" pitchFamily="2" charset="-122"/>
            </a:endParaRPr>
          </a:p>
          <a:p>
            <a:pPr marL="342900" indent="-342900"/>
            <a:endParaRPr kumimoji="1" lang="zh-CN" altLang="en-US" sz="2800" dirty="0">
              <a:solidFill>
                <a:srgbClr val="FF3300"/>
              </a:solidFill>
              <a:latin typeface="黑体" panose="02010609060101010101" pitchFamily="2" charset="-122"/>
              <a:ea typeface="黑体" panose="02010609060101010101" pitchFamily="2" charset="-122"/>
            </a:endParaRPr>
          </a:p>
          <a:p>
            <a:pPr marL="342900" indent="-342900">
              <a:buFont typeface="Wingdings" panose="05000000000000000000" pitchFamily="2" charset="2"/>
              <a:buChar char="Ø"/>
            </a:pPr>
            <a:r>
              <a:rPr kumimoji="1" lang="zh-CN" altLang="en-US" sz="2800" b="1" dirty="0">
                <a:solidFill>
                  <a:srgbClr val="FF3300"/>
                </a:solidFill>
                <a:latin typeface="黑体" panose="02010609060101010101" pitchFamily="2" charset="-122"/>
                <a:ea typeface="黑体" panose="02010609060101010101" pitchFamily="2" charset="-122"/>
              </a:rPr>
              <a:t>单道批处理的主要问题</a:t>
            </a:r>
            <a:endParaRPr kumimoji="1" lang="zh-CN" altLang="en-US" sz="2800" b="1" dirty="0">
              <a:solidFill>
                <a:srgbClr val="FF3300"/>
              </a:solidFill>
              <a:latin typeface="黑体" panose="02010609060101010101" pitchFamily="2" charset="-122"/>
              <a:ea typeface="黑体" panose="02010609060101010101" pitchFamily="2" charset="-122"/>
            </a:endParaRPr>
          </a:p>
          <a:p>
            <a:pPr marL="342900" indent="-342900"/>
            <a:r>
              <a:rPr lang="zh-CN" altLang="en-US" sz="2800" b="1" dirty="0">
                <a:latin typeface="黑体" panose="02010609060101010101" pitchFamily="2" charset="-122"/>
                <a:ea typeface="黑体" panose="02010609060101010101" pitchFamily="2" charset="-122"/>
              </a:rPr>
              <a:t>   </a:t>
            </a:r>
            <a:r>
              <a:rPr lang="en-US" altLang="zh-CN" sz="2800" b="1" dirty="0">
                <a:latin typeface="黑体" panose="02010609060101010101" pitchFamily="2" charset="-122"/>
                <a:ea typeface="黑体" panose="02010609060101010101" pitchFamily="2" charset="-122"/>
              </a:rPr>
              <a:t>CPU</a:t>
            </a:r>
            <a:r>
              <a:rPr lang="zh-CN" altLang="en-US" sz="2800" b="1" dirty="0">
                <a:latin typeface="黑体" panose="02010609060101010101" pitchFamily="2" charset="-122"/>
                <a:ea typeface="黑体" panose="02010609060101010101" pitchFamily="2" charset="-122"/>
              </a:rPr>
              <a:t>和</a:t>
            </a:r>
            <a:r>
              <a:rPr lang="en-US" altLang="zh-CN" sz="2800" b="1" dirty="0">
                <a:latin typeface="黑体" panose="02010609060101010101" pitchFamily="2" charset="-122"/>
                <a:ea typeface="黑体" panose="02010609060101010101" pitchFamily="2" charset="-122"/>
              </a:rPr>
              <a:t>I/O</a:t>
            </a:r>
            <a:r>
              <a:rPr lang="zh-CN" altLang="en-US" sz="2800" b="1" dirty="0">
                <a:latin typeface="黑体" panose="02010609060101010101" pitchFamily="2" charset="-122"/>
                <a:ea typeface="黑体" panose="02010609060101010101" pitchFamily="2" charset="-122"/>
              </a:rPr>
              <a:t>设备使用忙闲不均</a:t>
            </a:r>
            <a:endParaRPr lang="zh-CN" altLang="en-US" sz="2800" b="1" dirty="0">
              <a:latin typeface="黑体" panose="02010609060101010101" pitchFamily="2" charset="-122"/>
              <a:ea typeface="黑体" panose="02010609060101010101" pitchFamily="2" charset="-122"/>
            </a:endParaRPr>
          </a:p>
          <a:p>
            <a:pPr marL="742950" lvl="1" indent="-285750">
              <a:spcBef>
                <a:spcPct val="20000"/>
              </a:spcBef>
              <a:buClr>
                <a:srgbClr val="0066FF"/>
              </a:buClr>
              <a:buFont typeface="Times New Roman" panose="02020603050405020304" pitchFamily="18" charset="0"/>
              <a:buChar char="٭"/>
            </a:pPr>
            <a:r>
              <a:rPr lang="zh-CN" altLang="en-US" sz="2800" b="1" dirty="0">
                <a:latin typeface="黑体" panose="02010609060101010101" pitchFamily="2" charset="-122"/>
                <a:ea typeface="黑体" panose="02010609060101010101" pitchFamily="2" charset="-122"/>
              </a:rPr>
              <a:t>对计算为主的作业，外设空闲；</a:t>
            </a:r>
            <a:endParaRPr lang="zh-CN" altLang="en-US" sz="2800" b="1" dirty="0">
              <a:latin typeface="黑体" panose="02010609060101010101" pitchFamily="2" charset="-122"/>
              <a:ea typeface="黑体" panose="02010609060101010101" pitchFamily="2" charset="-122"/>
            </a:endParaRPr>
          </a:p>
          <a:p>
            <a:pPr marL="742950" lvl="1" indent="-285750">
              <a:spcBef>
                <a:spcPct val="20000"/>
              </a:spcBef>
              <a:buClr>
                <a:srgbClr val="0066FF"/>
              </a:buClr>
              <a:buFont typeface="Times New Roman" panose="02020603050405020304" pitchFamily="18" charset="0"/>
              <a:buChar char="٭"/>
            </a:pPr>
            <a:r>
              <a:rPr lang="zh-CN" altLang="en-US" sz="2800" b="1" dirty="0">
                <a:latin typeface="黑体" panose="02010609060101010101" pitchFamily="2" charset="-122"/>
                <a:ea typeface="黑体" panose="02010609060101010101" pitchFamily="2" charset="-122"/>
              </a:rPr>
              <a:t>对</a:t>
            </a:r>
            <a:r>
              <a:rPr lang="en-US" altLang="zh-CN" sz="2800" b="1" dirty="0">
                <a:latin typeface="黑体" panose="02010609060101010101" pitchFamily="2" charset="-122"/>
                <a:ea typeface="黑体" panose="02010609060101010101" pitchFamily="2" charset="-122"/>
              </a:rPr>
              <a:t>I/O</a:t>
            </a:r>
            <a:r>
              <a:rPr lang="zh-CN" altLang="en-US" sz="2800" b="1" dirty="0">
                <a:latin typeface="黑体" panose="02010609060101010101" pitchFamily="2" charset="-122"/>
                <a:ea typeface="黑体" panose="02010609060101010101" pitchFamily="2" charset="-122"/>
              </a:rPr>
              <a:t>为主的作业，</a:t>
            </a:r>
            <a:r>
              <a:rPr lang="en-US" altLang="zh-CN" sz="2800" b="1" dirty="0">
                <a:latin typeface="黑体" panose="02010609060101010101" pitchFamily="2" charset="-122"/>
                <a:ea typeface="黑体" panose="02010609060101010101" pitchFamily="2" charset="-122"/>
              </a:rPr>
              <a:t>CPU</a:t>
            </a:r>
            <a:r>
              <a:rPr lang="zh-CN" altLang="en-US" sz="2800" b="1" dirty="0">
                <a:latin typeface="黑体" panose="02010609060101010101" pitchFamily="2" charset="-122"/>
                <a:ea typeface="黑体" panose="02010609060101010101" pitchFamily="2" charset="-122"/>
              </a:rPr>
              <a:t>空闲；</a:t>
            </a:r>
            <a:endParaRPr lang="zh-CN" altLang="en-US" sz="2800" b="1" dirty="0">
              <a:latin typeface="黑体" panose="02010609060101010101" pitchFamily="2" charset="-122"/>
              <a:ea typeface="黑体" panose="02010609060101010101" pitchFamily="2" charset="-122"/>
            </a:endParaRPr>
          </a:p>
        </p:txBody>
      </p:sp>
      <p:sp>
        <p:nvSpPr>
          <p:cNvPr id="20489" name="Rectangle 9"/>
          <p:cNvSpPr>
            <a:spLocks noChangeArrowheads="1"/>
          </p:cNvSpPr>
          <p:nvPr/>
        </p:nvSpPr>
        <p:spPr bwMode="auto">
          <a:xfrm>
            <a:off x="539750" y="0"/>
            <a:ext cx="4572000" cy="641350"/>
          </a:xfrm>
          <a:prstGeom prst="rect">
            <a:avLst/>
          </a:prstGeom>
          <a:noFill/>
          <a:ln w="9525">
            <a:noFill/>
            <a:miter lim="800000"/>
          </a:ln>
          <a:effectLst/>
        </p:spPr>
        <p:txBody>
          <a:bodyPr>
            <a:spAutoFit/>
          </a:bodyPr>
          <a:lstStyle/>
          <a:p>
            <a:pPr lvl="1"/>
            <a:endParaRPr lang="en-US" altLang="zh-CN" b="1"/>
          </a:p>
          <a:p>
            <a:pPr lvl="1"/>
            <a:endParaRPr lang="en-US" altLang="zh-CN" b="1"/>
          </a:p>
        </p:txBody>
      </p:sp>
      <p:sp>
        <p:nvSpPr>
          <p:cNvPr id="5" name="Rectangle 2"/>
          <p:cNvSpPr txBox="1">
            <a:spLocks noChangeArrowheads="1"/>
          </p:cNvSpPr>
          <p:nvPr/>
        </p:nvSpPr>
        <p:spPr bwMode="auto">
          <a:xfrm>
            <a:off x="250825" y="405259"/>
            <a:ext cx="6193383" cy="594849"/>
          </a:xfrm>
          <a:prstGeom prst="rect">
            <a:avLst/>
          </a:prstGeom>
          <a:noFill/>
          <a:ln w="9525">
            <a:noFill/>
            <a:miter lim="800000"/>
          </a:ln>
        </p:spPr>
        <p:txBody>
          <a:bodyPr/>
          <a:lstStyle>
            <a:defPPr>
              <a:defRPr lang="zh-CN"/>
            </a:defPPr>
            <a:lvl1pPr marL="533400" indent="-533400">
              <a:defRPr sz="3200" b="1">
                <a:solidFill>
                  <a:srgbClr val="1F05E3"/>
                </a:solidFill>
                <a:effectLst>
                  <a:outerShdw blurRad="38100" dist="38100" dir="2700000" algn="tl">
                    <a:srgbClr val="C0C0C0"/>
                  </a:outerShdw>
                </a:effectLst>
                <a:latin typeface="黑体" panose="02010609060101010101" pitchFamily="2" charset="-122"/>
                <a:ea typeface="黑体" panose="02010609060101010101" pitchFamily="2" charset="-122"/>
              </a:defRPr>
            </a:lvl1pPr>
          </a:lstStyle>
          <a:p>
            <a:r>
              <a:rPr lang="en-US" altLang="zh-CN" dirty="0">
                <a:effectLst/>
              </a:rPr>
              <a:t>1.2.2  </a:t>
            </a:r>
            <a:r>
              <a:rPr lang="zh-CN" altLang="en-US" dirty="0">
                <a:effectLst/>
              </a:rPr>
              <a:t>单道批处理系统</a:t>
            </a:r>
            <a:br>
              <a:rPr lang="zh-CN" altLang="en-US" dirty="0">
                <a:effectLst/>
              </a:rPr>
            </a:br>
            <a:endParaRPr lang="zh-CN" altLang="en-US" dirty="0">
              <a:effectLst/>
            </a:endParaRPr>
          </a:p>
        </p:txBody>
      </p:sp>
      <p:sp>
        <p:nvSpPr>
          <p:cNvPr id="6"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
        <p:nvSpPr>
          <p:cNvPr id="7" name="Text Box 5"/>
          <p:cNvSpPr txBox="1">
            <a:spLocks noChangeArrowheads="1"/>
          </p:cNvSpPr>
          <p:nvPr/>
        </p:nvSpPr>
        <p:spPr bwMode="auto">
          <a:xfrm>
            <a:off x="773882" y="6093296"/>
            <a:ext cx="7308850" cy="523220"/>
          </a:xfrm>
          <a:prstGeom prst="rect">
            <a:avLst/>
          </a:prstGeom>
          <a:solidFill>
            <a:srgbClr val="0000FF"/>
          </a:solidFill>
          <a:ln w="28575">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800" dirty="0">
                <a:solidFill>
                  <a:srgbClr val="FFFF00"/>
                </a:solidFill>
              </a:rPr>
              <a:t>它是</a:t>
            </a:r>
            <a:r>
              <a:rPr kumimoji="1" lang="en-US" altLang="zh-CN" sz="2800" dirty="0">
                <a:solidFill>
                  <a:srgbClr val="FFFF00"/>
                </a:solidFill>
              </a:rPr>
              <a:t>OS</a:t>
            </a:r>
            <a:r>
              <a:rPr kumimoji="1" lang="zh-CN" altLang="en-US" sz="2800" dirty="0">
                <a:solidFill>
                  <a:srgbClr val="FFFF00"/>
                </a:solidFill>
              </a:rPr>
              <a:t>的前身，而非现在人们理解的</a:t>
            </a:r>
            <a:r>
              <a:rPr kumimoji="1" lang="en-US" altLang="zh-CN" sz="2800" dirty="0">
                <a:solidFill>
                  <a:srgbClr val="FFFF00"/>
                </a:solidFill>
              </a:rPr>
              <a:t>OS</a:t>
            </a:r>
            <a:r>
              <a:rPr kumimoji="1" lang="zh-CN" altLang="en-US" b="0" dirty="0">
                <a:ea typeface="宋体" panose="02010600030101010101" pitchFamily="2" charset="-122"/>
              </a:rPr>
              <a:t> </a:t>
            </a:r>
            <a:endParaRPr kumimoji="1" lang="zh-CN" altLang="en-US" b="0" dirty="0">
              <a:ea typeface="宋体" panose="02010600030101010101" pitchFamily="2" charset="-122"/>
            </a:endParaRPr>
          </a:p>
        </p:txBody>
      </p:sp>
    </p:spTree>
  </p:cSld>
  <p:clrMapOvr>
    <a:masterClrMapping/>
  </p:clrMapOvr>
  <p:transition advTm="2813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428596" y="392649"/>
            <a:ext cx="7959828" cy="442912"/>
          </a:xfrm>
          <a:prstGeom prst="rect">
            <a:avLst/>
          </a:prstGeom>
          <a:noFill/>
          <a:ln w="9525">
            <a:noFill/>
            <a:miter lim="800000"/>
          </a:ln>
        </p:spPr>
        <p:txBody>
          <a:bodyPr/>
          <a:lstStyle>
            <a:defPPr>
              <a:defRPr lang="zh-CN"/>
            </a:defPPr>
            <a:lvl1pPr marL="533400" indent="-533400">
              <a:defRPr sz="3200" b="1">
                <a:solidFill>
                  <a:srgbClr val="1F05E3"/>
                </a:solidFill>
                <a:effectLst>
                  <a:outerShdw blurRad="38100" dist="38100" dir="2700000" algn="tl">
                    <a:srgbClr val="C0C0C0"/>
                  </a:outerShdw>
                </a:effectLst>
                <a:latin typeface="黑体" panose="02010609060101010101" pitchFamily="2" charset="-122"/>
                <a:ea typeface="黑体" panose="02010609060101010101" pitchFamily="2" charset="-122"/>
              </a:defRPr>
            </a:lvl1pPr>
          </a:lstStyle>
          <a:p>
            <a:r>
              <a:rPr lang="en-US" altLang="zh-CN" dirty="0">
                <a:effectLst/>
              </a:rPr>
              <a:t>1.2.3  </a:t>
            </a:r>
            <a:r>
              <a:rPr lang="zh-CN" altLang="en-US" dirty="0">
                <a:effectLst/>
              </a:rPr>
              <a:t>多道批处理系统</a:t>
            </a:r>
            <a:endParaRPr lang="en-US" altLang="zh-CN" dirty="0">
              <a:effectLst/>
            </a:endParaRPr>
          </a:p>
        </p:txBody>
      </p:sp>
      <p:pic>
        <p:nvPicPr>
          <p:cNvPr id="267266" name="Picture 2"/>
          <p:cNvPicPr>
            <a:picLocks noChangeAspect="1" noChangeArrowheads="1"/>
          </p:cNvPicPr>
          <p:nvPr/>
        </p:nvPicPr>
        <p:blipFill>
          <a:blip r:embed="rId1"/>
          <a:srcRect/>
          <a:stretch>
            <a:fillRect/>
          </a:stretch>
        </p:blipFill>
        <p:spPr bwMode="auto">
          <a:xfrm>
            <a:off x="428596" y="1221760"/>
            <a:ext cx="8333733" cy="5136198"/>
          </a:xfrm>
          <a:prstGeom prst="rect">
            <a:avLst/>
          </a:prstGeom>
          <a:noFill/>
          <a:ln w="9525">
            <a:noFill/>
            <a:miter lim="800000"/>
            <a:headEnd/>
            <a:tailEnd/>
          </a:ln>
          <a:effectLst/>
        </p:spPr>
      </p:pic>
      <p:sp>
        <p:nvSpPr>
          <p:cNvPr id="5"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Tree>
  </p:cSld>
  <p:clrMapOvr>
    <a:masterClrMapping/>
  </p:clrMapOvr>
  <p:transition advTm="40473"/>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Text Box 5"/>
          <p:cNvSpPr txBox="1">
            <a:spLocks noChangeArrowheads="1"/>
          </p:cNvSpPr>
          <p:nvPr/>
        </p:nvSpPr>
        <p:spPr bwMode="auto">
          <a:xfrm>
            <a:off x="468313" y="1268413"/>
            <a:ext cx="8153400" cy="830997"/>
          </a:xfrm>
          <a:prstGeom prst="rect">
            <a:avLst/>
          </a:prstGeom>
          <a:noFill/>
          <a:ln w="9525">
            <a:noFill/>
            <a:miter lim="800000"/>
          </a:ln>
          <a:effectLst/>
        </p:spPr>
        <p:txBody>
          <a:bodyPr>
            <a:spAutoFit/>
          </a:bodyPr>
          <a:lstStyle/>
          <a:p>
            <a:r>
              <a:rPr kumimoji="1" lang="en-US" altLang="zh-CN" sz="2400" b="1" dirty="0">
                <a:latin typeface="黑体" panose="02010609060101010101" pitchFamily="2" charset="-122"/>
                <a:ea typeface="黑体" panose="02010609060101010101" pitchFamily="2" charset="-122"/>
              </a:rPr>
              <a:t>60</a:t>
            </a:r>
            <a:r>
              <a:rPr kumimoji="1" lang="zh-CN" altLang="en-US" sz="2400" b="1" dirty="0">
                <a:latin typeface="黑体" panose="02010609060101010101" pitchFamily="2" charset="-122"/>
                <a:ea typeface="黑体" panose="02010609060101010101" pitchFamily="2" charset="-122"/>
              </a:rPr>
              <a:t>年代中</a:t>
            </a:r>
            <a:r>
              <a:rPr kumimoji="1" lang="en-US" altLang="zh-CN" sz="2400" b="1" dirty="0">
                <a:latin typeface="黑体" panose="02010609060101010101" pitchFamily="2" charset="-122"/>
                <a:ea typeface="黑体" panose="02010609060101010101" pitchFamily="2" charset="-122"/>
              </a:rPr>
              <a:t>-70</a:t>
            </a:r>
            <a:r>
              <a:rPr kumimoji="1" lang="zh-CN" altLang="en-US" sz="2400" b="1" dirty="0">
                <a:latin typeface="黑体" panose="02010609060101010101" pitchFamily="2" charset="-122"/>
                <a:ea typeface="黑体" panose="02010609060101010101" pitchFamily="2" charset="-122"/>
              </a:rPr>
              <a:t>年代中（集成电路），利用多道批处理提高资源的利用率</a:t>
            </a:r>
            <a:endParaRPr kumimoji="1" lang="zh-CN" altLang="en-US" sz="2400" b="1" dirty="0">
              <a:latin typeface="黑体" panose="02010609060101010101" pitchFamily="2" charset="-122"/>
              <a:ea typeface="黑体" panose="02010609060101010101" pitchFamily="2" charset="-122"/>
            </a:endParaRPr>
          </a:p>
        </p:txBody>
      </p:sp>
      <p:sp>
        <p:nvSpPr>
          <p:cNvPr id="20486" name="Rectangle 6"/>
          <p:cNvSpPr>
            <a:spLocks noChangeArrowheads="1"/>
          </p:cNvSpPr>
          <p:nvPr/>
        </p:nvSpPr>
        <p:spPr bwMode="auto">
          <a:xfrm>
            <a:off x="251521" y="2493888"/>
            <a:ext cx="8352730" cy="1727200"/>
          </a:xfrm>
          <a:prstGeom prst="rect">
            <a:avLst/>
          </a:prstGeom>
          <a:noFill/>
          <a:ln w="9525">
            <a:noFill/>
            <a:miter lim="800000"/>
          </a:ln>
          <a:effectLst/>
        </p:spPr>
        <p:txBody>
          <a:bodyPr/>
          <a:lstStyle/>
          <a:p>
            <a:pPr marL="742950" lvl="1" indent="-285750">
              <a:spcBef>
                <a:spcPct val="20000"/>
              </a:spcBef>
              <a:buClr>
                <a:srgbClr val="1F05E3"/>
              </a:buClr>
              <a:buFont typeface="Wingdings" panose="05000000000000000000" pitchFamily="2" charset="2"/>
              <a:buChar char="v"/>
            </a:pPr>
            <a:r>
              <a:rPr lang="zh-CN" altLang="en-US" sz="2400" b="1" dirty="0">
                <a:latin typeface="黑体" panose="02010609060101010101" pitchFamily="2" charset="-122"/>
                <a:ea typeface="黑体" panose="02010609060101010101" pitchFamily="2" charset="-122"/>
              </a:rPr>
              <a:t>基本概念</a:t>
            </a:r>
            <a:endParaRPr lang="zh-CN" altLang="en-US" sz="2400" b="1" dirty="0">
              <a:latin typeface="黑体" panose="02010609060101010101" pitchFamily="2" charset="-122"/>
              <a:ea typeface="黑体" panose="02010609060101010101" pitchFamily="2" charset="-122"/>
            </a:endParaRPr>
          </a:p>
          <a:p>
            <a:pPr marL="1143000" lvl="2" indent="-228600">
              <a:spcBef>
                <a:spcPct val="20000"/>
              </a:spcBef>
              <a:buClr>
                <a:srgbClr val="0066FF"/>
              </a:buClr>
              <a:buFont typeface="Times New Roman" panose="02020603050405020304" pitchFamily="18" charset="0"/>
              <a:buChar char="٭"/>
            </a:pPr>
            <a:r>
              <a:rPr lang="zh-CN" altLang="en-US" sz="2400" b="1" dirty="0">
                <a:latin typeface="黑体" panose="02010609060101010101" pitchFamily="2" charset="-122"/>
                <a:ea typeface="黑体" panose="02010609060101010101" pitchFamily="2" charset="-122"/>
              </a:rPr>
              <a:t>多道：内存中同时存放几个作业；</a:t>
            </a:r>
            <a:endParaRPr lang="zh-CN" altLang="en-US" sz="2400" b="1" dirty="0">
              <a:latin typeface="黑体" panose="02010609060101010101" pitchFamily="2" charset="-122"/>
              <a:ea typeface="黑体" panose="02010609060101010101" pitchFamily="2" charset="-122"/>
            </a:endParaRPr>
          </a:p>
          <a:p>
            <a:pPr marL="1143000" lvl="2" indent="-228600">
              <a:spcBef>
                <a:spcPct val="20000"/>
              </a:spcBef>
              <a:buClr>
                <a:srgbClr val="0066FF"/>
              </a:buClr>
              <a:buFont typeface="Times New Roman" panose="02020603050405020304" pitchFamily="18" charset="0"/>
              <a:buChar char="٭"/>
            </a:pPr>
            <a:r>
              <a:rPr lang="zh-CN" altLang="en-US" sz="2400" b="1" dirty="0">
                <a:latin typeface="黑体" panose="02010609060101010101" pitchFamily="2" charset="-122"/>
                <a:ea typeface="黑体" panose="02010609060101010101" pitchFamily="2" charset="-122"/>
              </a:rPr>
              <a:t>宏观上并行运行：都处于运行状态，但都未运行完；</a:t>
            </a:r>
            <a:endParaRPr lang="zh-CN" altLang="en-US" sz="2400" b="1" dirty="0">
              <a:latin typeface="黑体" panose="02010609060101010101" pitchFamily="2" charset="-122"/>
              <a:ea typeface="黑体" panose="02010609060101010101" pitchFamily="2" charset="-122"/>
            </a:endParaRPr>
          </a:p>
          <a:p>
            <a:pPr marL="1143000" lvl="2" indent="-228600">
              <a:spcBef>
                <a:spcPct val="20000"/>
              </a:spcBef>
              <a:buClr>
                <a:srgbClr val="0066FF"/>
              </a:buClr>
              <a:buFont typeface="Times New Roman" panose="02020603050405020304" pitchFamily="18" charset="0"/>
              <a:buChar char="٭"/>
            </a:pPr>
            <a:r>
              <a:rPr lang="zh-CN" altLang="en-US" sz="2400" b="1" dirty="0">
                <a:latin typeface="黑体" panose="02010609060101010101" pitchFamily="2" charset="-122"/>
                <a:ea typeface="黑体" panose="02010609060101010101" pitchFamily="2" charset="-122"/>
              </a:rPr>
              <a:t>微观上串行运行：各作业</a:t>
            </a:r>
            <a:r>
              <a:rPr lang="zh-CN" altLang="en-US" sz="2400" b="1" dirty="0">
                <a:solidFill>
                  <a:srgbClr val="FF3300"/>
                </a:solidFill>
                <a:latin typeface="黑体" panose="02010609060101010101" pitchFamily="2" charset="-122"/>
                <a:ea typeface="黑体" panose="02010609060101010101" pitchFamily="2" charset="-122"/>
              </a:rPr>
              <a:t>交替使用</a:t>
            </a:r>
            <a:r>
              <a:rPr lang="en-US" altLang="zh-CN" sz="2400" b="1" dirty="0">
                <a:solidFill>
                  <a:srgbClr val="FF3300"/>
                </a:solidFill>
                <a:latin typeface="黑体" panose="02010609060101010101" pitchFamily="2" charset="-122"/>
                <a:ea typeface="黑体" panose="02010609060101010101" pitchFamily="2" charset="-122"/>
              </a:rPr>
              <a:t>CPU</a:t>
            </a:r>
            <a:r>
              <a:rPr lang="zh-CN" altLang="en-US" sz="2400" b="1" dirty="0">
                <a:latin typeface="黑体" panose="02010609060101010101" pitchFamily="2" charset="-122"/>
                <a:ea typeface="黑体" panose="02010609060101010101" pitchFamily="2" charset="-122"/>
              </a:rPr>
              <a:t>；</a:t>
            </a:r>
            <a:endParaRPr lang="zh-CN" altLang="en-US" sz="2400" b="1" dirty="0">
              <a:latin typeface="黑体" panose="02010609060101010101" pitchFamily="2" charset="-122"/>
              <a:ea typeface="黑体" panose="02010609060101010101" pitchFamily="2" charset="-122"/>
            </a:endParaRPr>
          </a:p>
          <a:p>
            <a:pPr marL="1143000" lvl="2" indent="-228600">
              <a:spcBef>
                <a:spcPct val="20000"/>
              </a:spcBef>
              <a:buClr>
                <a:srgbClr val="0066FF"/>
              </a:buClr>
              <a:buFont typeface="Times New Roman" panose="02020603050405020304" pitchFamily="18" charset="0"/>
              <a:buChar char="٭"/>
            </a:pPr>
            <a:endParaRPr lang="en-US" altLang="zh-CN" sz="2000" b="1" dirty="0">
              <a:latin typeface="黑体" panose="02010609060101010101" pitchFamily="2" charset="-122"/>
              <a:ea typeface="黑体" panose="02010609060101010101" pitchFamily="2" charset="-122"/>
            </a:endParaRPr>
          </a:p>
        </p:txBody>
      </p:sp>
      <p:sp>
        <p:nvSpPr>
          <p:cNvPr id="20488" name="Text Box 8"/>
          <p:cNvSpPr txBox="1">
            <a:spLocks noChangeArrowheads="1"/>
          </p:cNvSpPr>
          <p:nvPr/>
        </p:nvSpPr>
        <p:spPr bwMode="auto">
          <a:xfrm>
            <a:off x="683568" y="4509120"/>
            <a:ext cx="7920285" cy="1320361"/>
          </a:xfrm>
          <a:prstGeom prst="rect">
            <a:avLst/>
          </a:prstGeom>
          <a:noFill/>
          <a:ln w="9525">
            <a:noFill/>
            <a:miter lim="800000"/>
          </a:ln>
          <a:effectLst/>
        </p:spPr>
        <p:txBody>
          <a:bodyPr wrap="square">
            <a:spAutoFit/>
          </a:bodyPr>
          <a:lstStyle/>
          <a:p>
            <a:pPr>
              <a:spcBef>
                <a:spcPct val="20000"/>
              </a:spcBef>
              <a:buClr>
                <a:srgbClr val="1F05E3"/>
              </a:buClr>
              <a:buFont typeface="Wingdings" panose="05000000000000000000" pitchFamily="2" charset="2"/>
              <a:buChar char="v"/>
            </a:pPr>
            <a:r>
              <a:rPr lang="zh-CN" altLang="en-US" sz="2400" b="1" dirty="0">
                <a:latin typeface="黑体" panose="02010609060101010101" pitchFamily="2" charset="-122"/>
                <a:ea typeface="黑体" panose="02010609060101010101" pitchFamily="2" charset="-122"/>
              </a:rPr>
              <a:t>特征</a:t>
            </a:r>
            <a:endParaRPr lang="zh-CN" altLang="en-US" sz="2400" b="1" dirty="0">
              <a:latin typeface="黑体" panose="02010609060101010101" pitchFamily="2" charset="-122"/>
              <a:ea typeface="黑体" panose="02010609060101010101" pitchFamily="2" charset="-122"/>
            </a:endParaRPr>
          </a:p>
          <a:p>
            <a:pPr lvl="1">
              <a:spcBef>
                <a:spcPct val="20000"/>
              </a:spcBef>
              <a:buClr>
                <a:srgbClr val="0066FF"/>
              </a:buClr>
              <a:buFont typeface="Times New Roman" panose="02020603050405020304" pitchFamily="18" charset="0"/>
              <a:buChar char="٭"/>
            </a:pPr>
            <a:r>
              <a:rPr lang="zh-CN" altLang="en-US" sz="2400" b="1" dirty="0">
                <a:latin typeface="黑体" panose="02010609060101010101" pitchFamily="2" charset="-122"/>
                <a:ea typeface="黑体" panose="02010609060101010101" pitchFamily="2" charset="-122"/>
              </a:rPr>
              <a:t>多道性、无序性、调度性（作业调度、进程调度）</a:t>
            </a:r>
            <a:endParaRPr lang="zh-CN" altLang="en-US" sz="2400" b="1" dirty="0">
              <a:latin typeface="黑体" panose="02010609060101010101" pitchFamily="2" charset="-122"/>
              <a:ea typeface="黑体" panose="02010609060101010101" pitchFamily="2" charset="-122"/>
            </a:endParaRPr>
          </a:p>
          <a:p>
            <a:pPr>
              <a:spcBef>
                <a:spcPct val="50000"/>
              </a:spcBef>
            </a:pPr>
            <a:endParaRPr lang="en-US" altLang="zh-CN" dirty="0"/>
          </a:p>
        </p:txBody>
      </p:sp>
      <p:sp>
        <p:nvSpPr>
          <p:cNvPr id="6" name="Rectangle 2"/>
          <p:cNvSpPr txBox="1">
            <a:spLocks noChangeArrowheads="1"/>
          </p:cNvSpPr>
          <p:nvPr/>
        </p:nvSpPr>
        <p:spPr bwMode="auto">
          <a:xfrm>
            <a:off x="428596" y="392649"/>
            <a:ext cx="7959828" cy="442912"/>
          </a:xfrm>
          <a:prstGeom prst="rect">
            <a:avLst/>
          </a:prstGeom>
          <a:noFill/>
          <a:ln w="9525">
            <a:noFill/>
            <a:miter lim="800000"/>
          </a:ln>
        </p:spPr>
        <p:txBody>
          <a:bodyPr/>
          <a:lstStyle>
            <a:defPPr>
              <a:defRPr lang="zh-CN"/>
            </a:defPPr>
            <a:lvl1pPr marL="533400" indent="-533400">
              <a:defRPr sz="3200" b="1">
                <a:solidFill>
                  <a:srgbClr val="1F05E3"/>
                </a:solidFill>
                <a:effectLst>
                  <a:outerShdw blurRad="38100" dist="38100" dir="2700000" algn="tl">
                    <a:srgbClr val="C0C0C0"/>
                  </a:outerShdw>
                </a:effectLst>
                <a:latin typeface="黑体" panose="02010609060101010101" pitchFamily="2" charset="-122"/>
                <a:ea typeface="黑体" panose="02010609060101010101" pitchFamily="2" charset="-122"/>
              </a:defRPr>
            </a:lvl1pPr>
          </a:lstStyle>
          <a:p>
            <a:r>
              <a:rPr lang="en-US" altLang="zh-CN" dirty="0">
                <a:effectLst/>
              </a:rPr>
              <a:t>1.2.3  </a:t>
            </a:r>
            <a:r>
              <a:rPr lang="zh-CN" altLang="en-US" dirty="0">
                <a:effectLst/>
              </a:rPr>
              <a:t>多道批处理系统</a:t>
            </a:r>
            <a:endParaRPr lang="en-US" altLang="zh-CN" dirty="0">
              <a:effectLst/>
            </a:endParaRPr>
          </a:p>
        </p:txBody>
      </p:sp>
      <p:sp>
        <p:nvSpPr>
          <p:cNvPr id="7"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Tree>
  </p:cSld>
  <p:clrMapOvr>
    <a:masterClrMapping/>
  </p:clrMapOvr>
  <p:transition advTm="41536"/>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 Box 3"/>
          <p:cNvSpPr txBox="1">
            <a:spLocks noChangeArrowheads="1"/>
          </p:cNvSpPr>
          <p:nvPr/>
        </p:nvSpPr>
        <p:spPr bwMode="auto">
          <a:xfrm>
            <a:off x="381000" y="1766888"/>
            <a:ext cx="23272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800" dirty="0">
                <a:solidFill>
                  <a:schemeClr val="tx2"/>
                </a:solidFill>
                <a:latin typeface="黑体" panose="02010609060101010101" pitchFamily="2" charset="-122"/>
                <a:ea typeface="黑体" panose="02010609060101010101" pitchFamily="2" charset="-122"/>
              </a:rPr>
              <a:t>(1) </a:t>
            </a:r>
            <a:r>
              <a:rPr kumimoji="1" lang="zh-CN" altLang="en-US" sz="2800" dirty="0">
                <a:solidFill>
                  <a:schemeClr val="tx2"/>
                </a:solidFill>
                <a:latin typeface="黑体" panose="02010609060101010101" pitchFamily="2" charset="-122"/>
                <a:ea typeface="黑体" panose="02010609060101010101" pitchFamily="2" charset="-122"/>
              </a:rPr>
              <a:t>多道性：</a:t>
            </a:r>
            <a:r>
              <a:rPr kumimoji="1" lang="zh-CN" altLang="en-US" b="0" dirty="0">
                <a:solidFill>
                  <a:schemeClr val="tx2"/>
                </a:solidFill>
                <a:latin typeface="黑体" panose="02010609060101010101" pitchFamily="2" charset="-122"/>
                <a:ea typeface="黑体" panose="02010609060101010101" pitchFamily="2" charset="-122"/>
              </a:rPr>
              <a:t> </a:t>
            </a:r>
            <a:endParaRPr kumimoji="1" lang="zh-CN" altLang="en-US" b="0" dirty="0">
              <a:solidFill>
                <a:schemeClr val="tx2"/>
              </a:solidFill>
              <a:latin typeface="黑体" panose="02010609060101010101" pitchFamily="2" charset="-122"/>
              <a:ea typeface="黑体" panose="02010609060101010101" pitchFamily="2" charset="-122"/>
            </a:endParaRPr>
          </a:p>
        </p:txBody>
      </p:sp>
      <p:sp>
        <p:nvSpPr>
          <p:cNvPr id="27652" name="Text Box 4"/>
          <p:cNvSpPr txBox="1">
            <a:spLocks noChangeArrowheads="1"/>
          </p:cNvSpPr>
          <p:nvPr/>
        </p:nvSpPr>
        <p:spPr bwMode="auto">
          <a:xfrm>
            <a:off x="2768600" y="1746250"/>
            <a:ext cx="58674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800" dirty="0">
                <a:latin typeface="黑体" panose="02010609060101010101" pitchFamily="2" charset="-122"/>
                <a:ea typeface="黑体" panose="02010609060101010101" pitchFamily="2" charset="-122"/>
              </a:rPr>
              <a:t>多道程序在内存中并发执行。提高了资源利用率和系统吞吐量。</a:t>
            </a:r>
            <a:r>
              <a:rPr kumimoji="1" lang="zh-CN" altLang="en-US" b="0" dirty="0">
                <a:latin typeface="黑体" panose="02010609060101010101" pitchFamily="2" charset="-122"/>
                <a:ea typeface="黑体" panose="02010609060101010101" pitchFamily="2" charset="-122"/>
              </a:rPr>
              <a:t> </a:t>
            </a:r>
            <a:endParaRPr kumimoji="1" lang="zh-CN" altLang="en-US" b="0" dirty="0">
              <a:latin typeface="黑体" panose="02010609060101010101" pitchFamily="2" charset="-122"/>
              <a:ea typeface="黑体" panose="02010609060101010101" pitchFamily="2" charset="-122"/>
            </a:endParaRPr>
          </a:p>
        </p:txBody>
      </p:sp>
      <p:sp>
        <p:nvSpPr>
          <p:cNvPr id="27653" name="Text Box 5"/>
          <p:cNvSpPr txBox="1">
            <a:spLocks noChangeArrowheads="1"/>
          </p:cNvSpPr>
          <p:nvPr/>
        </p:nvSpPr>
        <p:spPr bwMode="auto">
          <a:xfrm>
            <a:off x="381000" y="2897188"/>
            <a:ext cx="2362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800">
                <a:solidFill>
                  <a:schemeClr val="tx2"/>
                </a:solidFill>
                <a:latin typeface="黑体" panose="02010609060101010101" pitchFamily="2" charset="-122"/>
                <a:ea typeface="黑体" panose="02010609060101010101" pitchFamily="2" charset="-122"/>
              </a:rPr>
              <a:t>(2) </a:t>
            </a:r>
            <a:r>
              <a:rPr kumimoji="1" lang="zh-CN" altLang="en-US" sz="2800">
                <a:solidFill>
                  <a:schemeClr val="tx2"/>
                </a:solidFill>
                <a:latin typeface="黑体" panose="02010609060101010101" pitchFamily="2" charset="-122"/>
                <a:ea typeface="黑体" panose="02010609060101010101" pitchFamily="2" charset="-122"/>
              </a:rPr>
              <a:t>无序性：</a:t>
            </a:r>
            <a:r>
              <a:rPr kumimoji="1" lang="zh-CN" altLang="en-US" b="0">
                <a:solidFill>
                  <a:schemeClr val="tx2"/>
                </a:solidFill>
                <a:latin typeface="黑体" panose="02010609060101010101" pitchFamily="2" charset="-122"/>
                <a:ea typeface="黑体" panose="02010609060101010101" pitchFamily="2" charset="-122"/>
              </a:rPr>
              <a:t> </a:t>
            </a:r>
            <a:endParaRPr kumimoji="1" lang="zh-CN" altLang="en-US" b="0">
              <a:solidFill>
                <a:schemeClr val="tx2"/>
              </a:solidFill>
              <a:latin typeface="黑体" panose="02010609060101010101" pitchFamily="2" charset="-122"/>
              <a:ea typeface="黑体" panose="02010609060101010101" pitchFamily="2" charset="-122"/>
            </a:endParaRPr>
          </a:p>
        </p:txBody>
      </p:sp>
      <p:sp>
        <p:nvSpPr>
          <p:cNvPr id="27654" name="Text Box 6"/>
          <p:cNvSpPr txBox="1">
            <a:spLocks noChangeArrowheads="1"/>
          </p:cNvSpPr>
          <p:nvPr/>
        </p:nvSpPr>
        <p:spPr bwMode="auto">
          <a:xfrm>
            <a:off x="2819400" y="2844800"/>
            <a:ext cx="54102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800">
                <a:latin typeface="黑体" panose="02010609060101010101" pitchFamily="2" charset="-122"/>
                <a:ea typeface="黑体" panose="02010609060101010101" pitchFamily="2" charset="-122"/>
              </a:rPr>
              <a:t>先进入内存的作业可能后完成；后进入内存的作业可能先完成。</a:t>
            </a:r>
            <a:r>
              <a:rPr kumimoji="1" lang="zh-CN" altLang="en-US" b="0">
                <a:latin typeface="黑体" panose="02010609060101010101" pitchFamily="2" charset="-122"/>
                <a:ea typeface="黑体" panose="02010609060101010101" pitchFamily="2" charset="-122"/>
              </a:rPr>
              <a:t> </a:t>
            </a:r>
            <a:endParaRPr kumimoji="1" lang="zh-CN" altLang="en-US" b="0">
              <a:latin typeface="黑体" panose="02010609060101010101" pitchFamily="2" charset="-122"/>
              <a:ea typeface="黑体" panose="02010609060101010101" pitchFamily="2" charset="-122"/>
            </a:endParaRPr>
          </a:p>
        </p:txBody>
      </p:sp>
      <p:sp>
        <p:nvSpPr>
          <p:cNvPr id="27655" name="Text Box 7"/>
          <p:cNvSpPr txBox="1">
            <a:spLocks noChangeArrowheads="1"/>
          </p:cNvSpPr>
          <p:nvPr/>
        </p:nvSpPr>
        <p:spPr bwMode="auto">
          <a:xfrm>
            <a:off x="381000" y="3975100"/>
            <a:ext cx="2362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800">
                <a:solidFill>
                  <a:schemeClr val="tx2"/>
                </a:solidFill>
                <a:latin typeface="黑体" panose="02010609060101010101" pitchFamily="2" charset="-122"/>
                <a:ea typeface="黑体" panose="02010609060101010101" pitchFamily="2" charset="-122"/>
              </a:rPr>
              <a:t>(3) </a:t>
            </a:r>
            <a:r>
              <a:rPr kumimoji="1" lang="zh-CN" altLang="en-US" sz="2800">
                <a:solidFill>
                  <a:schemeClr val="tx2"/>
                </a:solidFill>
                <a:latin typeface="黑体" panose="02010609060101010101" pitchFamily="2" charset="-122"/>
                <a:ea typeface="黑体" panose="02010609060101010101" pitchFamily="2" charset="-122"/>
              </a:rPr>
              <a:t>调度性：</a:t>
            </a:r>
            <a:r>
              <a:rPr kumimoji="1" lang="zh-CN" altLang="en-US" b="0">
                <a:solidFill>
                  <a:schemeClr val="tx2"/>
                </a:solidFill>
                <a:latin typeface="黑体" panose="02010609060101010101" pitchFamily="2" charset="-122"/>
                <a:ea typeface="黑体" panose="02010609060101010101" pitchFamily="2" charset="-122"/>
              </a:rPr>
              <a:t> </a:t>
            </a:r>
            <a:endParaRPr kumimoji="1" lang="zh-CN" altLang="en-US" b="0">
              <a:solidFill>
                <a:schemeClr val="tx2"/>
              </a:solidFill>
              <a:latin typeface="黑体" panose="02010609060101010101" pitchFamily="2" charset="-122"/>
              <a:ea typeface="黑体" panose="02010609060101010101" pitchFamily="2" charset="-122"/>
            </a:endParaRPr>
          </a:p>
        </p:txBody>
      </p:sp>
      <p:sp>
        <p:nvSpPr>
          <p:cNvPr id="27656" name="Text Box 8"/>
          <p:cNvSpPr txBox="1">
            <a:spLocks noChangeArrowheads="1"/>
          </p:cNvSpPr>
          <p:nvPr/>
        </p:nvSpPr>
        <p:spPr bwMode="auto">
          <a:xfrm>
            <a:off x="2819400" y="3937000"/>
            <a:ext cx="53340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800">
                <a:latin typeface="黑体" panose="02010609060101010101" pitchFamily="2" charset="-122"/>
                <a:ea typeface="黑体" panose="02010609060101010101" pitchFamily="2" charset="-122"/>
              </a:rPr>
              <a:t>作业从提交到完成，需经过两种调度：</a:t>
            </a:r>
            <a:r>
              <a:rPr kumimoji="1" lang="zh-CN" altLang="en-US" sz="2800">
                <a:solidFill>
                  <a:schemeClr val="tx2"/>
                </a:solidFill>
                <a:latin typeface="黑体" panose="02010609060101010101" pitchFamily="2" charset="-122"/>
                <a:ea typeface="黑体" panose="02010609060101010101" pitchFamily="2" charset="-122"/>
              </a:rPr>
              <a:t>作业调度</a:t>
            </a:r>
            <a:r>
              <a:rPr kumimoji="1" lang="zh-CN" altLang="en-US" sz="2800">
                <a:latin typeface="黑体" panose="02010609060101010101" pitchFamily="2" charset="-122"/>
                <a:ea typeface="黑体" panose="02010609060101010101" pitchFamily="2" charset="-122"/>
              </a:rPr>
              <a:t>和</a:t>
            </a:r>
            <a:r>
              <a:rPr kumimoji="1" lang="zh-CN" altLang="en-US" sz="2800">
                <a:solidFill>
                  <a:schemeClr val="tx2"/>
                </a:solidFill>
                <a:latin typeface="黑体" panose="02010609060101010101" pitchFamily="2" charset="-122"/>
                <a:ea typeface="黑体" panose="02010609060101010101" pitchFamily="2" charset="-122"/>
              </a:rPr>
              <a:t>进程调度</a:t>
            </a:r>
            <a:r>
              <a:rPr kumimoji="1" lang="zh-CN" altLang="en-US" sz="2800">
                <a:latin typeface="黑体" panose="02010609060101010101" pitchFamily="2" charset="-122"/>
                <a:ea typeface="黑体" panose="02010609060101010101" pitchFamily="2" charset="-122"/>
              </a:rPr>
              <a:t>。 </a:t>
            </a:r>
            <a:endParaRPr kumimoji="1" lang="zh-CN" altLang="en-US" sz="2800">
              <a:latin typeface="黑体" panose="02010609060101010101" pitchFamily="2" charset="-122"/>
              <a:ea typeface="黑体" panose="02010609060101010101" pitchFamily="2" charset="-122"/>
            </a:endParaRPr>
          </a:p>
        </p:txBody>
      </p:sp>
      <p:sp>
        <p:nvSpPr>
          <p:cNvPr id="10" name="Rectangle 2"/>
          <p:cNvSpPr txBox="1">
            <a:spLocks noChangeArrowheads="1"/>
          </p:cNvSpPr>
          <p:nvPr/>
        </p:nvSpPr>
        <p:spPr bwMode="auto">
          <a:xfrm>
            <a:off x="428596" y="392649"/>
            <a:ext cx="7959828" cy="442912"/>
          </a:xfrm>
          <a:prstGeom prst="rect">
            <a:avLst/>
          </a:prstGeom>
          <a:noFill/>
          <a:ln w="9525">
            <a:noFill/>
            <a:miter lim="800000"/>
          </a:ln>
        </p:spPr>
        <p:txBody>
          <a:bodyPr/>
          <a:lstStyle>
            <a:defPPr>
              <a:defRPr lang="zh-CN"/>
            </a:defPPr>
            <a:lvl1pPr marL="533400" indent="-533400">
              <a:defRPr sz="3200" b="1">
                <a:solidFill>
                  <a:srgbClr val="1F05E3"/>
                </a:solidFill>
                <a:effectLst>
                  <a:outerShdw blurRad="38100" dist="38100" dir="2700000" algn="tl">
                    <a:srgbClr val="C0C0C0"/>
                  </a:outerShdw>
                </a:effectLst>
                <a:latin typeface="黑体" panose="02010609060101010101" pitchFamily="2" charset="-122"/>
                <a:ea typeface="黑体" panose="02010609060101010101" pitchFamily="2" charset="-122"/>
              </a:defRPr>
            </a:lvl1pPr>
          </a:lstStyle>
          <a:p>
            <a:r>
              <a:rPr lang="en-US" altLang="zh-CN" dirty="0">
                <a:effectLst/>
              </a:rPr>
              <a:t>1.2.3  </a:t>
            </a:r>
            <a:r>
              <a:rPr lang="zh-CN" altLang="en-US" dirty="0">
                <a:effectLst/>
              </a:rPr>
              <a:t>多道批处理系统</a:t>
            </a:r>
            <a:endParaRPr lang="en-US" altLang="zh-CN" dirty="0">
              <a:effectLst/>
            </a:endParaRPr>
          </a:p>
        </p:txBody>
      </p:sp>
      <p:sp>
        <p:nvSpPr>
          <p:cNvPr id="12"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
        <p:nvSpPr>
          <p:cNvPr id="2" name="灯片编号占位符 1"/>
          <p:cNvSpPr>
            <a:spLocks noGrp="1"/>
          </p:cNvSpPr>
          <p:nvPr>
            <p:ph type="sldNum" sz="quarter" idx="12"/>
          </p:nvPr>
        </p:nvSpPr>
        <p:spPr/>
        <p:txBody>
          <a:bodyPr/>
          <a:lstStyle/>
          <a:p>
            <a:fld id="{F2D93308-FF69-47C8-8CF3-AE4E5672E2B3}" type="slidenum">
              <a:rPr lang="zh-CN" altLang="en-US" smtClean="0"/>
            </a:fld>
            <a:endParaRPr lang="zh-CN" alt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244"/>
    </mc:Choice>
    <mc:Fallback>
      <p:transition spd="slow" advTm="242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651"/>
                                        </p:tgtEl>
                                        <p:attrNameLst>
                                          <p:attrName>style.visibility</p:attrName>
                                        </p:attrNameLst>
                                      </p:cBhvr>
                                      <p:to>
                                        <p:strVal val="visible"/>
                                      </p:to>
                                    </p:set>
                                    <p:anim calcmode="lin" valueType="num">
                                      <p:cBhvr additive="base">
                                        <p:cTn id="7" dur="500" fill="hold"/>
                                        <p:tgtEl>
                                          <p:spTgt spid="27651"/>
                                        </p:tgtEl>
                                        <p:attrNameLst>
                                          <p:attrName>ppt_x</p:attrName>
                                        </p:attrNameLst>
                                      </p:cBhvr>
                                      <p:tavLst>
                                        <p:tav tm="0">
                                          <p:val>
                                            <p:strVal val="0-#ppt_w/2"/>
                                          </p:val>
                                        </p:tav>
                                        <p:tav tm="100000">
                                          <p:val>
                                            <p:strVal val="#ppt_x"/>
                                          </p:val>
                                        </p:tav>
                                      </p:tavLst>
                                    </p:anim>
                                    <p:anim calcmode="lin" valueType="num">
                                      <p:cBhvr additive="base">
                                        <p:cTn id="8" dur="500" fill="hold"/>
                                        <p:tgtEl>
                                          <p:spTgt spid="2765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27652">
                                            <p:txEl>
                                              <p:pRg st="0" end="0"/>
                                            </p:txEl>
                                          </p:spTgt>
                                        </p:tgtEl>
                                        <p:attrNameLst>
                                          <p:attrName>style.visibility</p:attrName>
                                        </p:attrNameLst>
                                      </p:cBhvr>
                                      <p:to>
                                        <p:strVal val="visible"/>
                                      </p:to>
                                    </p:set>
                                    <p:animEffect transition="in" filter="wipe(up)">
                                      <p:cBhvr>
                                        <p:cTn id="12" dur="500"/>
                                        <p:tgtEl>
                                          <p:spTgt spid="2765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7653"/>
                                        </p:tgtEl>
                                        <p:attrNameLst>
                                          <p:attrName>style.visibility</p:attrName>
                                        </p:attrNameLst>
                                      </p:cBhvr>
                                      <p:to>
                                        <p:strVal val="visible"/>
                                      </p:to>
                                    </p:set>
                                    <p:anim calcmode="lin" valueType="num">
                                      <p:cBhvr additive="base">
                                        <p:cTn id="17" dur="500" fill="hold"/>
                                        <p:tgtEl>
                                          <p:spTgt spid="27653"/>
                                        </p:tgtEl>
                                        <p:attrNameLst>
                                          <p:attrName>ppt_x</p:attrName>
                                        </p:attrNameLst>
                                      </p:cBhvr>
                                      <p:tavLst>
                                        <p:tav tm="0">
                                          <p:val>
                                            <p:strVal val="0-#ppt_w/2"/>
                                          </p:val>
                                        </p:tav>
                                        <p:tav tm="100000">
                                          <p:val>
                                            <p:strVal val="#ppt_x"/>
                                          </p:val>
                                        </p:tav>
                                      </p:tavLst>
                                    </p:anim>
                                    <p:anim calcmode="lin" valueType="num">
                                      <p:cBhvr additive="base">
                                        <p:cTn id="18" dur="500" fill="hold"/>
                                        <p:tgtEl>
                                          <p:spTgt spid="27653"/>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22" presetClass="entr" presetSubtype="1" fill="hold" grpId="0" nodeType="afterEffect">
                                  <p:stCondLst>
                                    <p:cond delay="0"/>
                                  </p:stCondLst>
                                  <p:childTnLst>
                                    <p:set>
                                      <p:cBhvr>
                                        <p:cTn id="21" dur="1" fill="hold">
                                          <p:stCondLst>
                                            <p:cond delay="0"/>
                                          </p:stCondLst>
                                        </p:cTn>
                                        <p:tgtEl>
                                          <p:spTgt spid="27654">
                                            <p:txEl>
                                              <p:pRg st="0" end="0"/>
                                            </p:txEl>
                                          </p:spTgt>
                                        </p:tgtEl>
                                        <p:attrNameLst>
                                          <p:attrName>style.visibility</p:attrName>
                                        </p:attrNameLst>
                                      </p:cBhvr>
                                      <p:to>
                                        <p:strVal val="visible"/>
                                      </p:to>
                                    </p:set>
                                    <p:animEffect transition="in" filter="wipe(up)">
                                      <p:cBhvr>
                                        <p:cTn id="22" dur="500"/>
                                        <p:tgtEl>
                                          <p:spTgt spid="2765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27655"/>
                                        </p:tgtEl>
                                        <p:attrNameLst>
                                          <p:attrName>style.visibility</p:attrName>
                                        </p:attrNameLst>
                                      </p:cBhvr>
                                      <p:to>
                                        <p:strVal val="visible"/>
                                      </p:to>
                                    </p:set>
                                    <p:anim calcmode="lin" valueType="num">
                                      <p:cBhvr additive="base">
                                        <p:cTn id="27" dur="500" fill="hold"/>
                                        <p:tgtEl>
                                          <p:spTgt spid="27655"/>
                                        </p:tgtEl>
                                        <p:attrNameLst>
                                          <p:attrName>ppt_x</p:attrName>
                                        </p:attrNameLst>
                                      </p:cBhvr>
                                      <p:tavLst>
                                        <p:tav tm="0">
                                          <p:val>
                                            <p:strVal val="0-#ppt_w/2"/>
                                          </p:val>
                                        </p:tav>
                                        <p:tav tm="100000">
                                          <p:val>
                                            <p:strVal val="#ppt_x"/>
                                          </p:val>
                                        </p:tav>
                                      </p:tavLst>
                                    </p:anim>
                                    <p:anim calcmode="lin" valueType="num">
                                      <p:cBhvr additive="base">
                                        <p:cTn id="28" dur="500" fill="hold"/>
                                        <p:tgtEl>
                                          <p:spTgt spid="27655"/>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27656">
                                            <p:txEl>
                                              <p:pRg st="0" end="0"/>
                                            </p:txEl>
                                          </p:spTgt>
                                        </p:tgtEl>
                                        <p:attrNameLst>
                                          <p:attrName>style.visibility</p:attrName>
                                        </p:attrNameLst>
                                      </p:cBhvr>
                                      <p:to>
                                        <p:strVal val="visible"/>
                                      </p:to>
                                    </p:set>
                                    <p:animEffect transition="in" filter="wipe(up)">
                                      <p:cBhvr>
                                        <p:cTn id="32" dur="500"/>
                                        <p:tgtEl>
                                          <p:spTgt spid="2765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autoUpdateAnimBg="0"/>
      <p:bldP spid="27652" grpId="0" autoUpdateAnimBg="0" build="p"/>
      <p:bldP spid="27653" grpId="0" autoUpdateAnimBg="0"/>
      <p:bldP spid="27654" grpId="0" autoUpdateAnimBg="0" build="p"/>
      <p:bldP spid="27655" grpId="0" autoUpdateAnimBg="0"/>
      <p:bldP spid="27656" grpId="0" autoUpdateAnimBg="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6" name="Line 4"/>
          <p:cNvSpPr>
            <a:spLocks noChangeShapeType="1"/>
          </p:cNvSpPr>
          <p:nvPr/>
        </p:nvSpPr>
        <p:spPr bwMode="auto">
          <a:xfrm>
            <a:off x="1476375" y="5876925"/>
            <a:ext cx="7416800" cy="0"/>
          </a:xfrm>
          <a:prstGeom prst="line">
            <a:avLst/>
          </a:prstGeom>
          <a:noFill/>
          <a:ln w="9525">
            <a:solidFill>
              <a:schemeClr val="tx1"/>
            </a:solidFill>
            <a:miter lim="800000"/>
            <a:tailEnd type="triangle" w="med" len="med"/>
          </a:ln>
          <a:effectLst/>
        </p:spPr>
        <p:txBody>
          <a:bodyPr wrap="none"/>
          <a:lstStyle/>
          <a:p>
            <a:endParaRPr lang="zh-CN" altLang="en-US"/>
          </a:p>
        </p:txBody>
      </p:sp>
      <p:sp>
        <p:nvSpPr>
          <p:cNvPr id="197637" name="Text Box 5"/>
          <p:cNvSpPr txBox="1">
            <a:spLocks noChangeArrowheads="1"/>
          </p:cNvSpPr>
          <p:nvPr/>
        </p:nvSpPr>
        <p:spPr bwMode="auto">
          <a:xfrm>
            <a:off x="250825" y="1412875"/>
            <a:ext cx="1368425" cy="457200"/>
          </a:xfrm>
          <a:prstGeom prst="rect">
            <a:avLst/>
          </a:prstGeom>
          <a:noFill/>
          <a:ln w="9525">
            <a:noFill/>
            <a:miter lim="800000"/>
          </a:ln>
          <a:effectLst/>
        </p:spPr>
        <p:txBody>
          <a:bodyPr>
            <a:spAutoFit/>
          </a:bodyPr>
          <a:lstStyle/>
          <a:p>
            <a:r>
              <a:rPr lang="zh-CN" altLang="en-US" sz="2400" b="1"/>
              <a:t>程序</a:t>
            </a:r>
            <a:r>
              <a:rPr lang="en-US" altLang="zh-CN" sz="2400" b="1"/>
              <a:t>A</a:t>
            </a:r>
            <a:endParaRPr lang="en-US" altLang="zh-CN" sz="2400" b="1"/>
          </a:p>
        </p:txBody>
      </p:sp>
      <p:sp>
        <p:nvSpPr>
          <p:cNvPr id="197638" name="Text Box 6"/>
          <p:cNvSpPr txBox="1">
            <a:spLocks noChangeArrowheads="1"/>
          </p:cNvSpPr>
          <p:nvPr/>
        </p:nvSpPr>
        <p:spPr bwMode="auto">
          <a:xfrm>
            <a:off x="179388" y="5013325"/>
            <a:ext cx="1728787" cy="457200"/>
          </a:xfrm>
          <a:prstGeom prst="rect">
            <a:avLst/>
          </a:prstGeom>
          <a:noFill/>
          <a:ln w="9525">
            <a:noFill/>
            <a:miter lim="800000"/>
          </a:ln>
          <a:effectLst/>
        </p:spPr>
        <p:txBody>
          <a:bodyPr>
            <a:spAutoFit/>
          </a:bodyPr>
          <a:lstStyle/>
          <a:p>
            <a:r>
              <a:rPr lang="zh-CN" altLang="en-US" sz="2400" b="1"/>
              <a:t>调度程序</a:t>
            </a:r>
            <a:endParaRPr lang="zh-CN" altLang="en-US" sz="2400" b="1"/>
          </a:p>
        </p:txBody>
      </p:sp>
      <p:sp>
        <p:nvSpPr>
          <p:cNvPr id="197641" name="Text Box 9"/>
          <p:cNvSpPr txBox="1">
            <a:spLocks noChangeArrowheads="1"/>
          </p:cNvSpPr>
          <p:nvPr/>
        </p:nvSpPr>
        <p:spPr bwMode="auto">
          <a:xfrm>
            <a:off x="1619250" y="1268413"/>
            <a:ext cx="1223963" cy="396875"/>
          </a:xfrm>
          <a:prstGeom prst="rect">
            <a:avLst/>
          </a:prstGeom>
          <a:noFill/>
          <a:ln w="28575">
            <a:noFill/>
            <a:miter lim="800000"/>
          </a:ln>
          <a:effectLst/>
        </p:spPr>
        <p:txBody>
          <a:bodyPr>
            <a:spAutoFit/>
          </a:bodyPr>
          <a:lstStyle/>
          <a:p>
            <a:r>
              <a:rPr lang="en-US" altLang="zh-CN" sz="2000" b="1"/>
              <a:t>I/O</a:t>
            </a:r>
            <a:r>
              <a:rPr lang="zh-CN" altLang="en-US" sz="2000" b="1"/>
              <a:t>请求</a:t>
            </a:r>
            <a:endParaRPr lang="zh-CN" altLang="en-US" sz="2000" b="1"/>
          </a:p>
        </p:txBody>
      </p:sp>
      <p:sp>
        <p:nvSpPr>
          <p:cNvPr id="197645" name="Line 13"/>
          <p:cNvSpPr>
            <a:spLocks noChangeShapeType="1"/>
          </p:cNvSpPr>
          <p:nvPr/>
        </p:nvSpPr>
        <p:spPr bwMode="auto">
          <a:xfrm flipH="1">
            <a:off x="3132138" y="2565400"/>
            <a:ext cx="71437" cy="2735263"/>
          </a:xfrm>
          <a:prstGeom prst="line">
            <a:avLst/>
          </a:prstGeom>
          <a:noFill/>
          <a:ln w="28575">
            <a:solidFill>
              <a:schemeClr val="tx1"/>
            </a:solidFill>
            <a:prstDash val="dash"/>
            <a:miter lim="800000"/>
          </a:ln>
          <a:effectLst/>
        </p:spPr>
        <p:txBody>
          <a:bodyPr wrap="none"/>
          <a:lstStyle/>
          <a:p>
            <a:endParaRPr lang="zh-CN" altLang="en-US"/>
          </a:p>
        </p:txBody>
      </p:sp>
      <p:sp>
        <p:nvSpPr>
          <p:cNvPr id="197672" name="Text Box 40"/>
          <p:cNvSpPr txBox="1">
            <a:spLocks noChangeArrowheads="1"/>
          </p:cNvSpPr>
          <p:nvPr/>
        </p:nvSpPr>
        <p:spPr bwMode="auto">
          <a:xfrm>
            <a:off x="3276600" y="5949950"/>
            <a:ext cx="3671888" cy="457200"/>
          </a:xfrm>
          <a:prstGeom prst="rect">
            <a:avLst/>
          </a:prstGeom>
          <a:noFill/>
          <a:ln w="9525">
            <a:noFill/>
            <a:miter lim="800000"/>
          </a:ln>
          <a:effectLst/>
        </p:spPr>
        <p:txBody>
          <a:bodyPr>
            <a:spAutoFit/>
          </a:bodyPr>
          <a:lstStyle/>
          <a:p>
            <a:r>
              <a:rPr lang="en-US" altLang="zh-CN" sz="2400" b="1"/>
              <a:t>(b)</a:t>
            </a:r>
            <a:r>
              <a:rPr lang="zh-CN" altLang="en-US" sz="2400" b="1"/>
              <a:t>四道程序运行情况</a:t>
            </a:r>
            <a:endParaRPr lang="zh-CN" altLang="en-US" sz="2400" b="1"/>
          </a:p>
        </p:txBody>
      </p:sp>
      <p:sp>
        <p:nvSpPr>
          <p:cNvPr id="197673" name="Text Box 41"/>
          <p:cNvSpPr txBox="1">
            <a:spLocks noChangeArrowheads="1"/>
          </p:cNvSpPr>
          <p:nvPr/>
        </p:nvSpPr>
        <p:spPr bwMode="auto">
          <a:xfrm>
            <a:off x="250825" y="2349500"/>
            <a:ext cx="1441450" cy="457200"/>
          </a:xfrm>
          <a:prstGeom prst="rect">
            <a:avLst/>
          </a:prstGeom>
          <a:noFill/>
          <a:ln w="9525">
            <a:noFill/>
            <a:miter lim="800000"/>
          </a:ln>
          <a:effectLst/>
        </p:spPr>
        <p:txBody>
          <a:bodyPr>
            <a:spAutoFit/>
          </a:bodyPr>
          <a:lstStyle/>
          <a:p>
            <a:r>
              <a:rPr lang="zh-CN" altLang="en-US" sz="2400" b="1"/>
              <a:t>程序</a:t>
            </a:r>
            <a:r>
              <a:rPr lang="en-US" altLang="zh-CN" sz="2400" b="1"/>
              <a:t>B</a:t>
            </a:r>
            <a:endParaRPr lang="en-US" altLang="zh-CN" sz="2400" b="1"/>
          </a:p>
        </p:txBody>
      </p:sp>
      <p:sp>
        <p:nvSpPr>
          <p:cNvPr id="197676" name="Text Box 44"/>
          <p:cNvSpPr txBox="1">
            <a:spLocks noChangeArrowheads="1"/>
          </p:cNvSpPr>
          <p:nvPr/>
        </p:nvSpPr>
        <p:spPr bwMode="auto">
          <a:xfrm>
            <a:off x="250825" y="3213100"/>
            <a:ext cx="1441450" cy="457200"/>
          </a:xfrm>
          <a:prstGeom prst="rect">
            <a:avLst/>
          </a:prstGeom>
          <a:noFill/>
          <a:ln w="9525">
            <a:noFill/>
            <a:miter lim="800000"/>
          </a:ln>
          <a:effectLst/>
        </p:spPr>
        <p:txBody>
          <a:bodyPr>
            <a:spAutoFit/>
          </a:bodyPr>
          <a:lstStyle/>
          <a:p>
            <a:r>
              <a:rPr lang="zh-CN" altLang="en-US" sz="2400" b="1"/>
              <a:t>程序</a:t>
            </a:r>
            <a:r>
              <a:rPr lang="en-US" altLang="zh-CN" sz="2400" b="1"/>
              <a:t>C</a:t>
            </a:r>
            <a:endParaRPr lang="en-US" altLang="zh-CN" sz="2400" b="1"/>
          </a:p>
        </p:txBody>
      </p:sp>
      <p:sp>
        <p:nvSpPr>
          <p:cNvPr id="197677" name="Text Box 45"/>
          <p:cNvSpPr txBox="1">
            <a:spLocks noChangeArrowheads="1"/>
          </p:cNvSpPr>
          <p:nvPr/>
        </p:nvSpPr>
        <p:spPr bwMode="auto">
          <a:xfrm>
            <a:off x="250825" y="4149725"/>
            <a:ext cx="1512888" cy="457200"/>
          </a:xfrm>
          <a:prstGeom prst="rect">
            <a:avLst/>
          </a:prstGeom>
          <a:noFill/>
          <a:ln w="9525">
            <a:noFill/>
            <a:miter lim="800000"/>
          </a:ln>
          <a:effectLst/>
        </p:spPr>
        <p:txBody>
          <a:bodyPr>
            <a:spAutoFit/>
          </a:bodyPr>
          <a:lstStyle/>
          <a:p>
            <a:r>
              <a:rPr lang="zh-CN" altLang="en-US" sz="2400" b="1"/>
              <a:t>程序</a:t>
            </a:r>
            <a:r>
              <a:rPr lang="en-US" altLang="zh-CN" sz="2400" b="1"/>
              <a:t>D</a:t>
            </a:r>
            <a:endParaRPr lang="en-US" altLang="zh-CN" sz="2400" b="1"/>
          </a:p>
        </p:txBody>
      </p:sp>
      <p:sp>
        <p:nvSpPr>
          <p:cNvPr id="197678" name="Line 46"/>
          <p:cNvSpPr>
            <a:spLocks noChangeShapeType="1"/>
          </p:cNvSpPr>
          <p:nvPr/>
        </p:nvSpPr>
        <p:spPr bwMode="auto">
          <a:xfrm>
            <a:off x="1763713" y="1700213"/>
            <a:ext cx="360362" cy="0"/>
          </a:xfrm>
          <a:prstGeom prst="line">
            <a:avLst/>
          </a:prstGeom>
          <a:noFill/>
          <a:ln w="28575">
            <a:solidFill>
              <a:srgbClr val="FF0000"/>
            </a:solidFill>
            <a:miter lim="800000"/>
          </a:ln>
          <a:effectLst/>
        </p:spPr>
        <p:txBody>
          <a:bodyPr wrap="none"/>
          <a:lstStyle/>
          <a:p>
            <a:endParaRPr lang="zh-CN" altLang="en-US"/>
          </a:p>
        </p:txBody>
      </p:sp>
      <p:sp>
        <p:nvSpPr>
          <p:cNvPr id="197679" name="Line 47"/>
          <p:cNvSpPr>
            <a:spLocks noChangeShapeType="1"/>
          </p:cNvSpPr>
          <p:nvPr/>
        </p:nvSpPr>
        <p:spPr bwMode="auto">
          <a:xfrm>
            <a:off x="2124075" y="1700213"/>
            <a:ext cx="0" cy="3600450"/>
          </a:xfrm>
          <a:prstGeom prst="line">
            <a:avLst/>
          </a:prstGeom>
          <a:noFill/>
          <a:ln w="28575">
            <a:solidFill>
              <a:schemeClr val="tx1"/>
            </a:solidFill>
            <a:prstDash val="dash"/>
            <a:miter lim="800000"/>
          </a:ln>
          <a:effectLst/>
        </p:spPr>
        <p:txBody>
          <a:bodyPr wrap="none"/>
          <a:lstStyle/>
          <a:p>
            <a:endParaRPr lang="zh-CN" altLang="en-US"/>
          </a:p>
        </p:txBody>
      </p:sp>
      <p:sp>
        <p:nvSpPr>
          <p:cNvPr id="197680" name="Line 48"/>
          <p:cNvSpPr>
            <a:spLocks noChangeShapeType="1"/>
          </p:cNvSpPr>
          <p:nvPr/>
        </p:nvSpPr>
        <p:spPr bwMode="auto">
          <a:xfrm>
            <a:off x="2124075" y="5300663"/>
            <a:ext cx="215900" cy="0"/>
          </a:xfrm>
          <a:prstGeom prst="line">
            <a:avLst/>
          </a:prstGeom>
          <a:noFill/>
          <a:ln w="28575">
            <a:solidFill>
              <a:srgbClr val="FF0000"/>
            </a:solidFill>
            <a:miter lim="800000"/>
          </a:ln>
          <a:effectLst/>
        </p:spPr>
        <p:txBody>
          <a:bodyPr wrap="none"/>
          <a:lstStyle/>
          <a:p>
            <a:endParaRPr lang="zh-CN" altLang="en-US"/>
          </a:p>
        </p:txBody>
      </p:sp>
      <p:sp>
        <p:nvSpPr>
          <p:cNvPr id="197681" name="Line 49"/>
          <p:cNvSpPr>
            <a:spLocks noChangeShapeType="1"/>
          </p:cNvSpPr>
          <p:nvPr/>
        </p:nvSpPr>
        <p:spPr bwMode="auto">
          <a:xfrm flipV="1">
            <a:off x="2339975" y="1700213"/>
            <a:ext cx="0" cy="3600450"/>
          </a:xfrm>
          <a:prstGeom prst="line">
            <a:avLst/>
          </a:prstGeom>
          <a:noFill/>
          <a:ln w="28575">
            <a:solidFill>
              <a:schemeClr val="tx1"/>
            </a:solidFill>
            <a:prstDash val="dash"/>
            <a:miter lim="800000"/>
          </a:ln>
          <a:effectLst/>
        </p:spPr>
        <p:txBody>
          <a:bodyPr wrap="none"/>
          <a:lstStyle/>
          <a:p>
            <a:endParaRPr lang="zh-CN" altLang="en-US"/>
          </a:p>
        </p:txBody>
      </p:sp>
      <p:sp>
        <p:nvSpPr>
          <p:cNvPr id="197684" name="Line 52"/>
          <p:cNvSpPr>
            <a:spLocks noChangeShapeType="1"/>
          </p:cNvSpPr>
          <p:nvPr/>
        </p:nvSpPr>
        <p:spPr bwMode="auto">
          <a:xfrm>
            <a:off x="2339975" y="2565400"/>
            <a:ext cx="863600" cy="0"/>
          </a:xfrm>
          <a:prstGeom prst="line">
            <a:avLst/>
          </a:prstGeom>
          <a:noFill/>
          <a:ln w="28575">
            <a:solidFill>
              <a:srgbClr val="FF0000"/>
            </a:solidFill>
            <a:miter lim="800000"/>
          </a:ln>
          <a:effectLst/>
        </p:spPr>
        <p:txBody>
          <a:bodyPr wrap="none"/>
          <a:lstStyle/>
          <a:p>
            <a:endParaRPr lang="zh-CN" altLang="en-US"/>
          </a:p>
        </p:txBody>
      </p:sp>
      <p:sp>
        <p:nvSpPr>
          <p:cNvPr id="197685" name="Text Box 53"/>
          <p:cNvSpPr txBox="1">
            <a:spLocks noChangeArrowheads="1"/>
          </p:cNvSpPr>
          <p:nvPr/>
        </p:nvSpPr>
        <p:spPr bwMode="auto">
          <a:xfrm>
            <a:off x="2339975" y="2060575"/>
            <a:ext cx="1031875" cy="396875"/>
          </a:xfrm>
          <a:prstGeom prst="rect">
            <a:avLst/>
          </a:prstGeom>
          <a:noFill/>
          <a:ln w="28575">
            <a:noFill/>
            <a:miter lim="800000"/>
          </a:ln>
          <a:effectLst/>
        </p:spPr>
        <p:txBody>
          <a:bodyPr>
            <a:spAutoFit/>
          </a:bodyPr>
          <a:lstStyle/>
          <a:p>
            <a:r>
              <a:rPr lang="en-US" altLang="zh-CN" sz="2000" b="1"/>
              <a:t>I/O</a:t>
            </a:r>
            <a:r>
              <a:rPr lang="zh-CN" altLang="en-US" sz="2000" b="1"/>
              <a:t>请求</a:t>
            </a:r>
            <a:endParaRPr lang="zh-CN" altLang="en-US" sz="2000" b="1"/>
          </a:p>
        </p:txBody>
      </p:sp>
      <p:sp>
        <p:nvSpPr>
          <p:cNvPr id="197686" name="Line 54"/>
          <p:cNvSpPr>
            <a:spLocks noChangeShapeType="1"/>
          </p:cNvSpPr>
          <p:nvPr/>
        </p:nvSpPr>
        <p:spPr bwMode="auto">
          <a:xfrm>
            <a:off x="3132138" y="5300663"/>
            <a:ext cx="287337" cy="0"/>
          </a:xfrm>
          <a:prstGeom prst="line">
            <a:avLst/>
          </a:prstGeom>
          <a:noFill/>
          <a:ln w="28575">
            <a:solidFill>
              <a:srgbClr val="FF0000"/>
            </a:solidFill>
            <a:miter lim="800000"/>
          </a:ln>
          <a:effectLst/>
        </p:spPr>
        <p:txBody>
          <a:bodyPr wrap="none"/>
          <a:lstStyle/>
          <a:p>
            <a:endParaRPr lang="zh-CN" altLang="en-US"/>
          </a:p>
        </p:txBody>
      </p:sp>
      <p:sp>
        <p:nvSpPr>
          <p:cNvPr id="197687" name="Line 55"/>
          <p:cNvSpPr>
            <a:spLocks noChangeShapeType="1"/>
          </p:cNvSpPr>
          <p:nvPr/>
        </p:nvSpPr>
        <p:spPr bwMode="auto">
          <a:xfrm flipV="1">
            <a:off x="3419475" y="2565400"/>
            <a:ext cx="0" cy="2735263"/>
          </a:xfrm>
          <a:prstGeom prst="line">
            <a:avLst/>
          </a:prstGeom>
          <a:noFill/>
          <a:ln w="28575">
            <a:solidFill>
              <a:schemeClr val="tx1"/>
            </a:solidFill>
            <a:prstDash val="dash"/>
            <a:miter lim="800000"/>
          </a:ln>
          <a:effectLst/>
        </p:spPr>
        <p:txBody>
          <a:bodyPr wrap="none"/>
          <a:lstStyle/>
          <a:p>
            <a:endParaRPr lang="zh-CN" altLang="en-US"/>
          </a:p>
        </p:txBody>
      </p:sp>
      <p:sp>
        <p:nvSpPr>
          <p:cNvPr id="197688" name="Line 56"/>
          <p:cNvSpPr>
            <a:spLocks noChangeShapeType="1"/>
          </p:cNvSpPr>
          <p:nvPr/>
        </p:nvSpPr>
        <p:spPr bwMode="auto">
          <a:xfrm>
            <a:off x="3419475" y="3429000"/>
            <a:ext cx="863600" cy="0"/>
          </a:xfrm>
          <a:prstGeom prst="line">
            <a:avLst/>
          </a:prstGeom>
          <a:noFill/>
          <a:ln w="28575">
            <a:solidFill>
              <a:srgbClr val="FF0000"/>
            </a:solidFill>
            <a:miter lim="800000"/>
          </a:ln>
          <a:effectLst/>
        </p:spPr>
        <p:txBody>
          <a:bodyPr wrap="none"/>
          <a:lstStyle/>
          <a:p>
            <a:endParaRPr lang="zh-CN" altLang="en-US"/>
          </a:p>
        </p:txBody>
      </p:sp>
      <p:sp>
        <p:nvSpPr>
          <p:cNvPr id="197689" name="Text Box 57"/>
          <p:cNvSpPr txBox="1">
            <a:spLocks noChangeArrowheads="1"/>
          </p:cNvSpPr>
          <p:nvPr/>
        </p:nvSpPr>
        <p:spPr bwMode="auto">
          <a:xfrm>
            <a:off x="3419475" y="2924175"/>
            <a:ext cx="1031875" cy="396875"/>
          </a:xfrm>
          <a:prstGeom prst="rect">
            <a:avLst/>
          </a:prstGeom>
          <a:noFill/>
          <a:ln w="28575">
            <a:noFill/>
            <a:miter lim="800000"/>
          </a:ln>
          <a:effectLst/>
        </p:spPr>
        <p:txBody>
          <a:bodyPr>
            <a:spAutoFit/>
          </a:bodyPr>
          <a:lstStyle/>
          <a:p>
            <a:r>
              <a:rPr lang="en-US" altLang="zh-CN" sz="2000" b="1"/>
              <a:t>I/O</a:t>
            </a:r>
            <a:r>
              <a:rPr lang="zh-CN" altLang="en-US" sz="2000" b="1"/>
              <a:t>请求</a:t>
            </a:r>
            <a:endParaRPr lang="zh-CN" altLang="en-US" sz="2000" b="1"/>
          </a:p>
        </p:txBody>
      </p:sp>
      <p:sp>
        <p:nvSpPr>
          <p:cNvPr id="197690" name="Line 58"/>
          <p:cNvSpPr>
            <a:spLocks noChangeShapeType="1"/>
          </p:cNvSpPr>
          <p:nvPr/>
        </p:nvSpPr>
        <p:spPr bwMode="auto">
          <a:xfrm>
            <a:off x="4284663" y="3429000"/>
            <a:ext cx="0" cy="1871663"/>
          </a:xfrm>
          <a:prstGeom prst="line">
            <a:avLst/>
          </a:prstGeom>
          <a:noFill/>
          <a:ln w="28575">
            <a:solidFill>
              <a:schemeClr val="tx1"/>
            </a:solidFill>
            <a:prstDash val="dash"/>
            <a:miter lim="800000"/>
          </a:ln>
          <a:effectLst/>
        </p:spPr>
        <p:txBody>
          <a:bodyPr wrap="none"/>
          <a:lstStyle/>
          <a:p>
            <a:endParaRPr lang="zh-CN" altLang="en-US"/>
          </a:p>
        </p:txBody>
      </p:sp>
      <p:sp>
        <p:nvSpPr>
          <p:cNvPr id="197691" name="Line 59"/>
          <p:cNvSpPr>
            <a:spLocks noChangeShapeType="1"/>
          </p:cNvSpPr>
          <p:nvPr/>
        </p:nvSpPr>
        <p:spPr bwMode="auto">
          <a:xfrm>
            <a:off x="4284663" y="5300663"/>
            <a:ext cx="287337" cy="0"/>
          </a:xfrm>
          <a:prstGeom prst="line">
            <a:avLst/>
          </a:prstGeom>
          <a:noFill/>
          <a:ln w="28575">
            <a:solidFill>
              <a:srgbClr val="FF0000"/>
            </a:solidFill>
            <a:miter lim="800000"/>
          </a:ln>
          <a:effectLst/>
        </p:spPr>
        <p:txBody>
          <a:bodyPr wrap="none"/>
          <a:lstStyle/>
          <a:p>
            <a:endParaRPr lang="zh-CN" altLang="en-US"/>
          </a:p>
        </p:txBody>
      </p:sp>
      <p:sp>
        <p:nvSpPr>
          <p:cNvPr id="197692" name="Line 60"/>
          <p:cNvSpPr>
            <a:spLocks noChangeShapeType="1"/>
          </p:cNvSpPr>
          <p:nvPr/>
        </p:nvSpPr>
        <p:spPr bwMode="auto">
          <a:xfrm flipV="1">
            <a:off x="4572000" y="3429000"/>
            <a:ext cx="0" cy="1871663"/>
          </a:xfrm>
          <a:prstGeom prst="line">
            <a:avLst/>
          </a:prstGeom>
          <a:noFill/>
          <a:ln w="28575">
            <a:solidFill>
              <a:schemeClr val="tx1"/>
            </a:solidFill>
            <a:prstDash val="dash"/>
            <a:miter lim="800000"/>
          </a:ln>
          <a:effectLst/>
        </p:spPr>
        <p:txBody>
          <a:bodyPr wrap="none"/>
          <a:lstStyle/>
          <a:p>
            <a:endParaRPr lang="zh-CN" altLang="en-US"/>
          </a:p>
        </p:txBody>
      </p:sp>
      <p:sp>
        <p:nvSpPr>
          <p:cNvPr id="197693" name="Line 61"/>
          <p:cNvSpPr>
            <a:spLocks noChangeShapeType="1"/>
          </p:cNvSpPr>
          <p:nvPr/>
        </p:nvSpPr>
        <p:spPr bwMode="auto">
          <a:xfrm>
            <a:off x="4572000" y="4294188"/>
            <a:ext cx="863600" cy="0"/>
          </a:xfrm>
          <a:prstGeom prst="line">
            <a:avLst/>
          </a:prstGeom>
          <a:noFill/>
          <a:ln w="28575">
            <a:solidFill>
              <a:srgbClr val="FF0000"/>
            </a:solidFill>
            <a:miter lim="800000"/>
          </a:ln>
          <a:effectLst/>
        </p:spPr>
        <p:txBody>
          <a:bodyPr wrap="none"/>
          <a:lstStyle/>
          <a:p>
            <a:endParaRPr lang="zh-CN" altLang="en-US"/>
          </a:p>
        </p:txBody>
      </p:sp>
      <p:sp>
        <p:nvSpPr>
          <p:cNvPr id="197694" name="Text Box 62"/>
          <p:cNvSpPr txBox="1">
            <a:spLocks noChangeArrowheads="1"/>
          </p:cNvSpPr>
          <p:nvPr/>
        </p:nvSpPr>
        <p:spPr bwMode="auto">
          <a:xfrm>
            <a:off x="4572000" y="3789363"/>
            <a:ext cx="1031875" cy="396875"/>
          </a:xfrm>
          <a:prstGeom prst="rect">
            <a:avLst/>
          </a:prstGeom>
          <a:noFill/>
          <a:ln w="28575">
            <a:noFill/>
            <a:miter lim="800000"/>
          </a:ln>
          <a:effectLst/>
        </p:spPr>
        <p:txBody>
          <a:bodyPr>
            <a:spAutoFit/>
          </a:bodyPr>
          <a:lstStyle/>
          <a:p>
            <a:r>
              <a:rPr lang="en-US" altLang="zh-CN" sz="2000" b="1"/>
              <a:t>I/O</a:t>
            </a:r>
            <a:r>
              <a:rPr lang="zh-CN" altLang="en-US" sz="2000" b="1"/>
              <a:t>请求</a:t>
            </a:r>
            <a:endParaRPr lang="zh-CN" altLang="en-US" sz="2000" b="1"/>
          </a:p>
        </p:txBody>
      </p:sp>
      <p:sp>
        <p:nvSpPr>
          <p:cNvPr id="197696" name="Line 64"/>
          <p:cNvSpPr>
            <a:spLocks noChangeShapeType="1"/>
          </p:cNvSpPr>
          <p:nvPr/>
        </p:nvSpPr>
        <p:spPr bwMode="auto">
          <a:xfrm>
            <a:off x="5435600" y="4292600"/>
            <a:ext cx="0" cy="1008063"/>
          </a:xfrm>
          <a:prstGeom prst="line">
            <a:avLst/>
          </a:prstGeom>
          <a:noFill/>
          <a:ln w="28575">
            <a:solidFill>
              <a:schemeClr val="tx1"/>
            </a:solidFill>
            <a:prstDash val="dash"/>
            <a:miter lim="800000"/>
          </a:ln>
          <a:effectLst/>
        </p:spPr>
        <p:txBody>
          <a:bodyPr wrap="none"/>
          <a:lstStyle/>
          <a:p>
            <a:endParaRPr lang="zh-CN" altLang="en-US"/>
          </a:p>
        </p:txBody>
      </p:sp>
      <p:sp>
        <p:nvSpPr>
          <p:cNvPr id="197697" name="Line 65"/>
          <p:cNvSpPr>
            <a:spLocks noChangeShapeType="1"/>
          </p:cNvSpPr>
          <p:nvPr/>
        </p:nvSpPr>
        <p:spPr bwMode="auto">
          <a:xfrm>
            <a:off x="5435600" y="5300663"/>
            <a:ext cx="288925" cy="0"/>
          </a:xfrm>
          <a:prstGeom prst="line">
            <a:avLst/>
          </a:prstGeom>
          <a:noFill/>
          <a:ln w="28575">
            <a:solidFill>
              <a:srgbClr val="FF0000"/>
            </a:solidFill>
            <a:miter lim="800000"/>
          </a:ln>
          <a:effectLst/>
        </p:spPr>
        <p:txBody>
          <a:bodyPr wrap="none"/>
          <a:lstStyle/>
          <a:p>
            <a:endParaRPr lang="zh-CN" altLang="en-US"/>
          </a:p>
        </p:txBody>
      </p:sp>
      <p:sp>
        <p:nvSpPr>
          <p:cNvPr id="197698" name="Line 66"/>
          <p:cNvSpPr>
            <a:spLocks noChangeShapeType="1"/>
          </p:cNvSpPr>
          <p:nvPr/>
        </p:nvSpPr>
        <p:spPr bwMode="auto">
          <a:xfrm flipV="1">
            <a:off x="5724525" y="4292600"/>
            <a:ext cx="0" cy="1008063"/>
          </a:xfrm>
          <a:prstGeom prst="line">
            <a:avLst/>
          </a:prstGeom>
          <a:noFill/>
          <a:ln w="28575">
            <a:solidFill>
              <a:schemeClr val="tx1"/>
            </a:solidFill>
            <a:miter lim="800000"/>
          </a:ln>
          <a:effectLst/>
        </p:spPr>
        <p:txBody>
          <a:bodyPr wrap="none"/>
          <a:lstStyle/>
          <a:p>
            <a:endParaRPr lang="zh-CN" altLang="en-US"/>
          </a:p>
        </p:txBody>
      </p:sp>
      <p:sp>
        <p:nvSpPr>
          <p:cNvPr id="197699" name="Line 67"/>
          <p:cNvSpPr>
            <a:spLocks noChangeShapeType="1"/>
          </p:cNvSpPr>
          <p:nvPr/>
        </p:nvSpPr>
        <p:spPr bwMode="auto">
          <a:xfrm>
            <a:off x="5724525" y="4292600"/>
            <a:ext cx="2016125" cy="0"/>
          </a:xfrm>
          <a:prstGeom prst="line">
            <a:avLst/>
          </a:prstGeom>
          <a:noFill/>
          <a:ln w="28575">
            <a:solidFill>
              <a:schemeClr val="tx1"/>
            </a:solidFill>
            <a:miter lim="800000"/>
          </a:ln>
          <a:effectLst/>
        </p:spPr>
        <p:txBody>
          <a:bodyPr wrap="none"/>
          <a:lstStyle/>
          <a:p>
            <a:endParaRPr lang="zh-CN" altLang="en-US"/>
          </a:p>
        </p:txBody>
      </p:sp>
      <p:sp>
        <p:nvSpPr>
          <p:cNvPr id="197700" name="Line 68"/>
          <p:cNvSpPr>
            <a:spLocks noChangeShapeType="1"/>
          </p:cNvSpPr>
          <p:nvPr/>
        </p:nvSpPr>
        <p:spPr bwMode="auto">
          <a:xfrm>
            <a:off x="2339975" y="1700213"/>
            <a:ext cx="2736850" cy="0"/>
          </a:xfrm>
          <a:prstGeom prst="line">
            <a:avLst/>
          </a:prstGeom>
          <a:noFill/>
          <a:ln w="28575">
            <a:solidFill>
              <a:schemeClr val="tx1"/>
            </a:solidFill>
            <a:miter lim="800000"/>
          </a:ln>
          <a:effectLst/>
        </p:spPr>
        <p:txBody>
          <a:bodyPr wrap="none"/>
          <a:lstStyle/>
          <a:p>
            <a:endParaRPr lang="zh-CN" altLang="en-US"/>
          </a:p>
        </p:txBody>
      </p:sp>
      <p:sp>
        <p:nvSpPr>
          <p:cNvPr id="197701" name="Text Box 69"/>
          <p:cNvSpPr txBox="1">
            <a:spLocks noChangeArrowheads="1"/>
          </p:cNvSpPr>
          <p:nvPr/>
        </p:nvSpPr>
        <p:spPr bwMode="auto">
          <a:xfrm>
            <a:off x="4356100" y="1268413"/>
            <a:ext cx="1223963" cy="396875"/>
          </a:xfrm>
          <a:prstGeom prst="rect">
            <a:avLst/>
          </a:prstGeom>
          <a:noFill/>
          <a:ln w="28575">
            <a:noFill/>
            <a:miter lim="800000"/>
          </a:ln>
          <a:effectLst/>
        </p:spPr>
        <p:txBody>
          <a:bodyPr>
            <a:spAutoFit/>
          </a:bodyPr>
          <a:lstStyle/>
          <a:p>
            <a:r>
              <a:rPr lang="en-US" altLang="zh-CN" sz="2000" b="1"/>
              <a:t>I/O</a:t>
            </a:r>
            <a:r>
              <a:rPr lang="zh-CN" altLang="en-US" sz="2000" b="1"/>
              <a:t>完成</a:t>
            </a:r>
            <a:endParaRPr lang="zh-CN" altLang="en-US" sz="2000" b="1"/>
          </a:p>
        </p:txBody>
      </p:sp>
      <p:sp>
        <p:nvSpPr>
          <p:cNvPr id="197702" name="Line 70"/>
          <p:cNvSpPr>
            <a:spLocks noChangeShapeType="1"/>
          </p:cNvSpPr>
          <p:nvPr/>
        </p:nvSpPr>
        <p:spPr bwMode="auto">
          <a:xfrm>
            <a:off x="3419475" y="2565400"/>
            <a:ext cx="3744913" cy="0"/>
          </a:xfrm>
          <a:prstGeom prst="line">
            <a:avLst/>
          </a:prstGeom>
          <a:noFill/>
          <a:ln w="28575">
            <a:solidFill>
              <a:schemeClr val="tx1"/>
            </a:solidFill>
            <a:miter lim="800000"/>
          </a:ln>
          <a:effectLst/>
        </p:spPr>
        <p:txBody>
          <a:bodyPr wrap="none"/>
          <a:lstStyle/>
          <a:p>
            <a:endParaRPr lang="zh-CN" altLang="en-US"/>
          </a:p>
        </p:txBody>
      </p:sp>
      <p:sp>
        <p:nvSpPr>
          <p:cNvPr id="197703" name="Text Box 71"/>
          <p:cNvSpPr txBox="1">
            <a:spLocks noChangeArrowheads="1"/>
          </p:cNvSpPr>
          <p:nvPr/>
        </p:nvSpPr>
        <p:spPr bwMode="auto">
          <a:xfrm>
            <a:off x="6588125" y="2060575"/>
            <a:ext cx="1512888" cy="396875"/>
          </a:xfrm>
          <a:prstGeom prst="rect">
            <a:avLst/>
          </a:prstGeom>
          <a:noFill/>
          <a:ln w="28575">
            <a:noFill/>
            <a:miter lim="800000"/>
          </a:ln>
          <a:effectLst/>
        </p:spPr>
        <p:txBody>
          <a:bodyPr>
            <a:spAutoFit/>
          </a:bodyPr>
          <a:lstStyle/>
          <a:p>
            <a:r>
              <a:rPr lang="en-US" altLang="zh-CN" sz="2000" b="1"/>
              <a:t>I/O</a:t>
            </a:r>
            <a:r>
              <a:rPr lang="zh-CN" altLang="en-US" sz="2000" b="1"/>
              <a:t>完成</a:t>
            </a:r>
            <a:endParaRPr lang="zh-CN" altLang="en-US" sz="2000" b="1"/>
          </a:p>
        </p:txBody>
      </p:sp>
      <p:sp>
        <p:nvSpPr>
          <p:cNvPr id="197704" name="Line 72"/>
          <p:cNvSpPr>
            <a:spLocks noChangeShapeType="1"/>
          </p:cNvSpPr>
          <p:nvPr/>
        </p:nvSpPr>
        <p:spPr bwMode="auto">
          <a:xfrm>
            <a:off x="5651500" y="1700213"/>
            <a:ext cx="720725" cy="0"/>
          </a:xfrm>
          <a:prstGeom prst="line">
            <a:avLst/>
          </a:prstGeom>
          <a:noFill/>
          <a:ln w="28575">
            <a:solidFill>
              <a:srgbClr val="FF0000"/>
            </a:solidFill>
            <a:miter lim="800000"/>
          </a:ln>
          <a:effectLst/>
        </p:spPr>
        <p:txBody>
          <a:bodyPr wrap="none"/>
          <a:lstStyle/>
          <a:p>
            <a:endParaRPr lang="zh-CN" altLang="en-US"/>
          </a:p>
        </p:txBody>
      </p:sp>
      <p:sp>
        <p:nvSpPr>
          <p:cNvPr id="197705" name="Line 73"/>
          <p:cNvSpPr>
            <a:spLocks noChangeShapeType="1"/>
          </p:cNvSpPr>
          <p:nvPr/>
        </p:nvSpPr>
        <p:spPr bwMode="auto">
          <a:xfrm>
            <a:off x="6588125" y="3429000"/>
            <a:ext cx="1295400" cy="0"/>
          </a:xfrm>
          <a:prstGeom prst="line">
            <a:avLst/>
          </a:prstGeom>
          <a:noFill/>
          <a:ln w="28575">
            <a:solidFill>
              <a:srgbClr val="FF0000"/>
            </a:solidFill>
            <a:miter lim="800000"/>
          </a:ln>
          <a:effectLst/>
        </p:spPr>
        <p:txBody>
          <a:bodyPr wrap="none"/>
          <a:lstStyle/>
          <a:p>
            <a:endParaRPr lang="zh-CN" altLang="en-US"/>
          </a:p>
        </p:txBody>
      </p:sp>
      <p:sp>
        <p:nvSpPr>
          <p:cNvPr id="197706" name="Line 74"/>
          <p:cNvSpPr>
            <a:spLocks noChangeShapeType="1"/>
          </p:cNvSpPr>
          <p:nvPr/>
        </p:nvSpPr>
        <p:spPr bwMode="auto">
          <a:xfrm>
            <a:off x="4572000" y="3429000"/>
            <a:ext cx="1439863" cy="0"/>
          </a:xfrm>
          <a:prstGeom prst="line">
            <a:avLst/>
          </a:prstGeom>
          <a:noFill/>
          <a:ln w="28575">
            <a:solidFill>
              <a:schemeClr val="tx1"/>
            </a:solidFill>
            <a:miter lim="800000"/>
          </a:ln>
          <a:effectLst/>
        </p:spPr>
        <p:txBody>
          <a:bodyPr wrap="none"/>
          <a:lstStyle/>
          <a:p>
            <a:endParaRPr lang="zh-CN" altLang="en-US"/>
          </a:p>
        </p:txBody>
      </p:sp>
      <p:sp>
        <p:nvSpPr>
          <p:cNvPr id="197707" name="Text Box 75"/>
          <p:cNvSpPr txBox="1">
            <a:spLocks noChangeArrowheads="1"/>
          </p:cNvSpPr>
          <p:nvPr/>
        </p:nvSpPr>
        <p:spPr bwMode="auto">
          <a:xfrm>
            <a:off x="5148263" y="2924175"/>
            <a:ext cx="1223962" cy="396875"/>
          </a:xfrm>
          <a:prstGeom prst="rect">
            <a:avLst/>
          </a:prstGeom>
          <a:noFill/>
          <a:ln w="28575">
            <a:noFill/>
            <a:miter lim="800000"/>
          </a:ln>
          <a:effectLst/>
        </p:spPr>
        <p:txBody>
          <a:bodyPr>
            <a:spAutoFit/>
          </a:bodyPr>
          <a:lstStyle/>
          <a:p>
            <a:r>
              <a:rPr lang="en-US" altLang="zh-CN" sz="2000" b="1"/>
              <a:t>I/O</a:t>
            </a:r>
            <a:r>
              <a:rPr lang="zh-CN" altLang="en-US" sz="2000" b="1"/>
              <a:t>完成</a:t>
            </a:r>
            <a:endParaRPr lang="zh-CN" altLang="en-US" sz="2000" b="1"/>
          </a:p>
        </p:txBody>
      </p:sp>
      <p:sp>
        <p:nvSpPr>
          <p:cNvPr id="197708" name="Text Box 76"/>
          <p:cNvSpPr txBox="1">
            <a:spLocks noChangeArrowheads="1"/>
          </p:cNvSpPr>
          <p:nvPr/>
        </p:nvSpPr>
        <p:spPr bwMode="auto">
          <a:xfrm>
            <a:off x="6443663" y="1341438"/>
            <a:ext cx="1296987" cy="396875"/>
          </a:xfrm>
          <a:prstGeom prst="rect">
            <a:avLst/>
          </a:prstGeom>
          <a:noFill/>
          <a:ln w="28575">
            <a:noFill/>
            <a:miter lim="800000"/>
          </a:ln>
          <a:effectLst/>
        </p:spPr>
        <p:txBody>
          <a:bodyPr>
            <a:spAutoFit/>
          </a:bodyPr>
          <a:lstStyle/>
          <a:p>
            <a:r>
              <a:rPr lang="en-US" altLang="zh-CN" sz="2000" b="1"/>
              <a:t>A</a:t>
            </a:r>
            <a:r>
              <a:rPr lang="zh-CN" altLang="en-US" sz="2000" b="1"/>
              <a:t>完成</a:t>
            </a:r>
            <a:endParaRPr lang="zh-CN" altLang="en-US" sz="2000" b="1"/>
          </a:p>
        </p:txBody>
      </p:sp>
      <p:sp>
        <p:nvSpPr>
          <p:cNvPr id="197709" name="Line 77"/>
          <p:cNvSpPr>
            <a:spLocks noChangeShapeType="1"/>
          </p:cNvSpPr>
          <p:nvPr/>
        </p:nvSpPr>
        <p:spPr bwMode="auto">
          <a:xfrm>
            <a:off x="250825" y="6092825"/>
            <a:ext cx="863600" cy="0"/>
          </a:xfrm>
          <a:prstGeom prst="line">
            <a:avLst/>
          </a:prstGeom>
          <a:noFill/>
          <a:ln w="28575">
            <a:solidFill>
              <a:srgbClr val="FF0000"/>
            </a:solidFill>
            <a:miter lim="800000"/>
          </a:ln>
          <a:effectLst/>
        </p:spPr>
        <p:txBody>
          <a:bodyPr wrap="none"/>
          <a:lstStyle/>
          <a:p>
            <a:endParaRPr lang="zh-CN" altLang="en-US"/>
          </a:p>
        </p:txBody>
      </p:sp>
      <p:sp>
        <p:nvSpPr>
          <p:cNvPr id="197710" name="Text Box 78"/>
          <p:cNvSpPr txBox="1">
            <a:spLocks noChangeArrowheads="1"/>
          </p:cNvSpPr>
          <p:nvPr/>
        </p:nvSpPr>
        <p:spPr bwMode="auto">
          <a:xfrm>
            <a:off x="0" y="6165850"/>
            <a:ext cx="2700338" cy="457200"/>
          </a:xfrm>
          <a:prstGeom prst="rect">
            <a:avLst/>
          </a:prstGeom>
          <a:noFill/>
          <a:ln w="9525">
            <a:noFill/>
            <a:miter lim="800000"/>
          </a:ln>
          <a:effectLst/>
        </p:spPr>
        <p:txBody>
          <a:bodyPr>
            <a:spAutoFit/>
          </a:bodyPr>
          <a:lstStyle/>
          <a:p>
            <a:r>
              <a:rPr lang="zh-CN" altLang="en-US" sz="2400" b="1"/>
              <a:t>表示获得</a:t>
            </a:r>
            <a:r>
              <a:rPr lang="en-US" altLang="zh-CN" sz="2400" b="1"/>
              <a:t>CPU</a:t>
            </a:r>
            <a:endParaRPr lang="en-US" altLang="zh-CN" sz="2400" b="1"/>
          </a:p>
        </p:txBody>
      </p:sp>
      <p:sp>
        <p:nvSpPr>
          <p:cNvPr id="197711" name="Line 79"/>
          <p:cNvSpPr>
            <a:spLocks noChangeShapeType="1"/>
          </p:cNvSpPr>
          <p:nvPr/>
        </p:nvSpPr>
        <p:spPr bwMode="auto">
          <a:xfrm>
            <a:off x="6372225" y="1700213"/>
            <a:ext cx="0" cy="0"/>
          </a:xfrm>
          <a:prstGeom prst="line">
            <a:avLst/>
          </a:prstGeom>
          <a:noFill/>
          <a:ln w="9525">
            <a:solidFill>
              <a:schemeClr val="tx1"/>
            </a:solidFill>
            <a:miter lim="800000"/>
          </a:ln>
          <a:effectLst/>
        </p:spPr>
        <p:txBody>
          <a:bodyPr wrap="none"/>
          <a:lstStyle/>
          <a:p>
            <a:endParaRPr lang="zh-CN" altLang="en-US"/>
          </a:p>
        </p:txBody>
      </p:sp>
      <p:sp>
        <p:nvSpPr>
          <p:cNvPr id="197712" name="Line 80"/>
          <p:cNvSpPr>
            <a:spLocks noChangeShapeType="1"/>
          </p:cNvSpPr>
          <p:nvPr/>
        </p:nvSpPr>
        <p:spPr bwMode="auto">
          <a:xfrm>
            <a:off x="6372225" y="1700213"/>
            <a:ext cx="0" cy="3600450"/>
          </a:xfrm>
          <a:prstGeom prst="line">
            <a:avLst/>
          </a:prstGeom>
          <a:noFill/>
          <a:ln w="28575">
            <a:solidFill>
              <a:schemeClr val="tx1"/>
            </a:solidFill>
            <a:prstDash val="dash"/>
            <a:miter lim="800000"/>
          </a:ln>
          <a:effectLst/>
        </p:spPr>
        <p:txBody>
          <a:bodyPr wrap="none"/>
          <a:lstStyle/>
          <a:p>
            <a:endParaRPr lang="zh-CN" altLang="en-US"/>
          </a:p>
        </p:txBody>
      </p:sp>
      <p:sp>
        <p:nvSpPr>
          <p:cNvPr id="197713" name="Line 81"/>
          <p:cNvSpPr>
            <a:spLocks noChangeShapeType="1"/>
          </p:cNvSpPr>
          <p:nvPr/>
        </p:nvSpPr>
        <p:spPr bwMode="auto">
          <a:xfrm flipV="1">
            <a:off x="6588125" y="3429000"/>
            <a:ext cx="0" cy="1871663"/>
          </a:xfrm>
          <a:prstGeom prst="line">
            <a:avLst/>
          </a:prstGeom>
          <a:noFill/>
          <a:ln w="28575">
            <a:solidFill>
              <a:schemeClr val="tx1"/>
            </a:solidFill>
            <a:prstDash val="dash"/>
            <a:miter lim="800000"/>
          </a:ln>
          <a:effectLst/>
        </p:spPr>
        <p:txBody>
          <a:bodyPr wrap="none"/>
          <a:lstStyle/>
          <a:p>
            <a:endParaRPr lang="zh-CN" altLang="en-US"/>
          </a:p>
        </p:txBody>
      </p:sp>
      <p:sp>
        <p:nvSpPr>
          <p:cNvPr id="197714" name="Line 82"/>
          <p:cNvSpPr>
            <a:spLocks noChangeShapeType="1"/>
          </p:cNvSpPr>
          <p:nvPr/>
        </p:nvSpPr>
        <p:spPr bwMode="auto">
          <a:xfrm>
            <a:off x="6372225" y="5300663"/>
            <a:ext cx="217488" cy="0"/>
          </a:xfrm>
          <a:prstGeom prst="line">
            <a:avLst/>
          </a:prstGeom>
          <a:noFill/>
          <a:ln w="28575">
            <a:solidFill>
              <a:srgbClr val="FF0000"/>
            </a:solidFill>
            <a:miter lim="800000"/>
          </a:ln>
          <a:effectLst/>
        </p:spPr>
        <p:txBody>
          <a:bodyPr wrap="none"/>
          <a:lstStyle/>
          <a:p>
            <a:endParaRPr lang="zh-CN" altLang="en-US"/>
          </a:p>
        </p:txBody>
      </p:sp>
      <p:sp>
        <p:nvSpPr>
          <p:cNvPr id="197717" name="Text Box 85"/>
          <p:cNvSpPr txBox="1">
            <a:spLocks noChangeArrowheads="1"/>
          </p:cNvSpPr>
          <p:nvPr/>
        </p:nvSpPr>
        <p:spPr bwMode="auto">
          <a:xfrm>
            <a:off x="6804025" y="2924175"/>
            <a:ext cx="1296988" cy="396875"/>
          </a:xfrm>
          <a:prstGeom prst="rect">
            <a:avLst/>
          </a:prstGeom>
          <a:noFill/>
          <a:ln w="28575">
            <a:noFill/>
            <a:miter lim="800000"/>
          </a:ln>
          <a:effectLst/>
        </p:spPr>
        <p:txBody>
          <a:bodyPr>
            <a:spAutoFit/>
          </a:bodyPr>
          <a:lstStyle/>
          <a:p>
            <a:r>
              <a:rPr lang="en-US" altLang="zh-CN" sz="2000" b="1"/>
              <a:t>C</a:t>
            </a:r>
            <a:r>
              <a:rPr lang="zh-CN" altLang="en-US" sz="2000" b="1"/>
              <a:t>再运行</a:t>
            </a:r>
            <a:endParaRPr lang="zh-CN" altLang="en-US" sz="2000" b="1"/>
          </a:p>
        </p:txBody>
      </p:sp>
      <p:sp>
        <p:nvSpPr>
          <p:cNvPr id="48" name="Rectangle 2"/>
          <p:cNvSpPr txBox="1">
            <a:spLocks noChangeArrowheads="1"/>
          </p:cNvSpPr>
          <p:nvPr/>
        </p:nvSpPr>
        <p:spPr bwMode="auto">
          <a:xfrm>
            <a:off x="428596" y="392649"/>
            <a:ext cx="7959828" cy="442912"/>
          </a:xfrm>
          <a:prstGeom prst="rect">
            <a:avLst/>
          </a:prstGeom>
          <a:noFill/>
          <a:ln w="9525">
            <a:noFill/>
            <a:miter lim="800000"/>
          </a:ln>
        </p:spPr>
        <p:txBody>
          <a:bodyPr/>
          <a:lstStyle>
            <a:defPPr>
              <a:defRPr lang="zh-CN"/>
            </a:defPPr>
            <a:lvl1pPr marL="533400" indent="-533400">
              <a:defRPr sz="3200" b="1">
                <a:solidFill>
                  <a:srgbClr val="1F05E3"/>
                </a:solidFill>
                <a:effectLst>
                  <a:outerShdw blurRad="38100" dist="38100" dir="2700000" algn="tl">
                    <a:srgbClr val="C0C0C0"/>
                  </a:outerShdw>
                </a:effectLst>
                <a:latin typeface="黑体" panose="02010609060101010101" pitchFamily="2" charset="-122"/>
                <a:ea typeface="黑体" panose="02010609060101010101" pitchFamily="2" charset="-122"/>
              </a:defRPr>
            </a:lvl1pPr>
          </a:lstStyle>
          <a:p>
            <a:r>
              <a:rPr lang="en-US" altLang="zh-CN" dirty="0">
                <a:effectLst/>
              </a:rPr>
              <a:t>1.2.3  </a:t>
            </a:r>
            <a:r>
              <a:rPr lang="zh-CN" altLang="en-US" dirty="0">
                <a:effectLst/>
              </a:rPr>
              <a:t>多道批处理系统</a:t>
            </a:r>
            <a:endParaRPr lang="en-US" altLang="zh-CN" dirty="0">
              <a:effectLst/>
            </a:endParaRPr>
          </a:p>
        </p:txBody>
      </p:sp>
      <p:sp>
        <p:nvSpPr>
          <p:cNvPr id="49"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
        <p:nvSpPr>
          <p:cNvPr id="2" name="灯片编号占位符 1"/>
          <p:cNvSpPr>
            <a:spLocks noGrp="1"/>
          </p:cNvSpPr>
          <p:nvPr>
            <p:ph type="sldNum" sz="quarter" idx="12"/>
          </p:nvPr>
        </p:nvSpPr>
        <p:spPr/>
        <p:txBody>
          <a:bodyPr/>
          <a:lstStyle/>
          <a:p>
            <a:fld id="{F2D93308-FF69-47C8-8CF3-AE4E5672E2B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61041"/>
    </mc:Choice>
    <mc:Fallback>
      <p:transition spd="slow" advTm="61041"/>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382178" y="998113"/>
            <a:ext cx="829627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SzPct val="85000"/>
            </a:pPr>
            <a:r>
              <a:rPr kumimoji="1" lang="zh-CN" altLang="en-US" sz="2800" dirty="0">
                <a:latin typeface="黑体" panose="02010609060101010101" pitchFamily="2" charset="-122"/>
                <a:ea typeface="黑体" panose="02010609060101010101" pitchFamily="2" charset="-122"/>
              </a:rPr>
              <a:t>优缺点：</a:t>
            </a:r>
            <a:r>
              <a:rPr kumimoji="1" lang="zh-CN" altLang="en-US" sz="2400" dirty="0">
                <a:latin typeface="黑体" panose="02010609060101010101" pitchFamily="2" charset="-122"/>
                <a:ea typeface="黑体" panose="02010609060101010101" pitchFamily="2" charset="-122"/>
              </a:rPr>
              <a:t>  </a:t>
            </a:r>
            <a:endParaRPr kumimoji="1" lang="zh-CN" altLang="en-US" sz="2400" dirty="0">
              <a:latin typeface="黑体" panose="02010609060101010101" pitchFamily="2" charset="-122"/>
              <a:ea typeface="黑体" panose="02010609060101010101" pitchFamily="2" charset="-122"/>
            </a:endParaRPr>
          </a:p>
        </p:txBody>
      </p:sp>
      <p:sp>
        <p:nvSpPr>
          <p:cNvPr id="28675" name="Text Box 3"/>
          <p:cNvSpPr txBox="1">
            <a:spLocks noChangeArrowheads="1"/>
          </p:cNvSpPr>
          <p:nvPr/>
        </p:nvSpPr>
        <p:spPr bwMode="auto">
          <a:xfrm>
            <a:off x="381000" y="1574354"/>
            <a:ext cx="8763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rIns="18000">
            <a:spAutoFit/>
          </a:bodyPr>
          <a:lstStyle/>
          <a:p>
            <a:r>
              <a:rPr kumimoji="1" lang="zh-CN" altLang="en-US" sz="2800">
                <a:latin typeface="黑体" panose="02010609060101010101" pitchFamily="2" charset="-122"/>
                <a:ea typeface="黑体" panose="02010609060101010101" pitchFamily="2" charset="-122"/>
              </a:rPr>
              <a:t>（</a:t>
            </a:r>
            <a:r>
              <a:rPr kumimoji="1" lang="en-US" altLang="zh-CN" sz="2800">
                <a:latin typeface="黑体" panose="02010609060101010101" pitchFamily="2" charset="-122"/>
                <a:ea typeface="黑体" panose="02010609060101010101" pitchFamily="2" charset="-122"/>
              </a:rPr>
              <a:t>1</a:t>
            </a:r>
            <a:r>
              <a:rPr kumimoji="1" lang="zh-CN" altLang="en-US" sz="2800">
                <a:latin typeface="黑体" panose="02010609060101010101" pitchFamily="2" charset="-122"/>
                <a:ea typeface="黑体" panose="02010609060101010101" pitchFamily="2" charset="-122"/>
              </a:rPr>
              <a:t>）资源利用率高。</a:t>
            </a:r>
            <a:r>
              <a:rPr kumimoji="1" lang="en-US" altLang="zh-CN" sz="2800">
                <a:latin typeface="黑体" panose="02010609060101010101" pitchFamily="2" charset="-122"/>
                <a:ea typeface="黑体" panose="02010609060101010101" pitchFamily="2" charset="-122"/>
              </a:rPr>
              <a:t>(CPU</a:t>
            </a:r>
            <a:r>
              <a:rPr kumimoji="1" lang="zh-CN" altLang="en-US" sz="2800">
                <a:latin typeface="黑体" panose="02010609060101010101" pitchFamily="2" charset="-122"/>
                <a:ea typeface="黑体" panose="02010609060101010101" pitchFamily="2" charset="-122"/>
              </a:rPr>
              <a:t>、内存、</a:t>
            </a:r>
            <a:r>
              <a:rPr kumimoji="1" lang="en-US" altLang="zh-CN" sz="2800">
                <a:latin typeface="黑体" panose="02010609060101010101" pitchFamily="2" charset="-122"/>
                <a:ea typeface="黑体" panose="02010609060101010101" pitchFamily="2" charset="-122"/>
              </a:rPr>
              <a:t>I/O</a:t>
            </a:r>
            <a:r>
              <a:rPr kumimoji="1" lang="zh-CN" altLang="en-US" sz="2800">
                <a:latin typeface="黑体" panose="02010609060101010101" pitchFamily="2" charset="-122"/>
                <a:ea typeface="黑体" panose="02010609060101010101" pitchFamily="2" charset="-122"/>
              </a:rPr>
              <a:t>设备利用率</a:t>
            </a:r>
            <a:r>
              <a:rPr kumimoji="1" lang="en-US" altLang="zh-CN" sz="2800">
                <a:latin typeface="黑体" panose="02010609060101010101" pitchFamily="2" charset="-122"/>
                <a:ea typeface="黑体" panose="02010609060101010101" pitchFamily="2" charset="-122"/>
              </a:rPr>
              <a:t>)</a:t>
            </a:r>
            <a:r>
              <a:rPr kumimoji="1" lang="en-US" altLang="zh-CN" b="0">
                <a:latin typeface="黑体" panose="02010609060101010101" pitchFamily="2" charset="-122"/>
                <a:ea typeface="黑体" panose="02010609060101010101" pitchFamily="2" charset="-122"/>
              </a:rPr>
              <a:t> </a:t>
            </a:r>
            <a:endParaRPr kumimoji="1" lang="en-US" altLang="zh-CN" b="0">
              <a:latin typeface="黑体" panose="02010609060101010101" pitchFamily="2" charset="-122"/>
              <a:ea typeface="黑体" panose="02010609060101010101" pitchFamily="2" charset="-122"/>
            </a:endParaRPr>
          </a:p>
        </p:txBody>
      </p:sp>
      <p:sp>
        <p:nvSpPr>
          <p:cNvPr id="28676" name="Text Box 4"/>
          <p:cNvSpPr txBox="1">
            <a:spLocks noChangeArrowheads="1"/>
          </p:cNvSpPr>
          <p:nvPr/>
        </p:nvSpPr>
        <p:spPr bwMode="auto">
          <a:xfrm>
            <a:off x="412750" y="2430016"/>
            <a:ext cx="3429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rIns="18000">
            <a:spAutoFit/>
          </a:bodyPr>
          <a:lstStyle/>
          <a:p>
            <a:r>
              <a:rPr kumimoji="1" lang="zh-CN" altLang="en-US" sz="2800">
                <a:latin typeface="黑体" panose="02010609060101010101" pitchFamily="2" charset="-122"/>
                <a:ea typeface="黑体" panose="02010609060101010101" pitchFamily="2" charset="-122"/>
              </a:rPr>
              <a:t>（</a:t>
            </a:r>
            <a:r>
              <a:rPr kumimoji="1" lang="en-US" altLang="zh-CN" sz="2800">
                <a:latin typeface="黑体" panose="02010609060101010101" pitchFamily="2" charset="-122"/>
                <a:ea typeface="黑体" panose="02010609060101010101" pitchFamily="2" charset="-122"/>
              </a:rPr>
              <a:t>2</a:t>
            </a:r>
            <a:r>
              <a:rPr kumimoji="1" lang="zh-CN" altLang="en-US" sz="2800">
                <a:latin typeface="黑体" panose="02010609060101010101" pitchFamily="2" charset="-122"/>
                <a:ea typeface="黑体" panose="02010609060101010101" pitchFamily="2" charset="-122"/>
              </a:rPr>
              <a:t>）系统吞吐量大。 </a:t>
            </a:r>
            <a:endParaRPr kumimoji="1" lang="zh-CN" altLang="en-US" sz="2800">
              <a:latin typeface="黑体" panose="02010609060101010101" pitchFamily="2" charset="-122"/>
              <a:ea typeface="黑体" panose="02010609060101010101" pitchFamily="2" charset="-122"/>
            </a:endParaRPr>
          </a:p>
        </p:txBody>
      </p:sp>
      <p:sp>
        <p:nvSpPr>
          <p:cNvPr id="28677" name="Text Box 5"/>
          <p:cNvSpPr txBox="1">
            <a:spLocks noChangeArrowheads="1"/>
          </p:cNvSpPr>
          <p:nvPr/>
        </p:nvSpPr>
        <p:spPr bwMode="auto">
          <a:xfrm>
            <a:off x="373063" y="4631879"/>
            <a:ext cx="3124200" cy="519112"/>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rIns="18000">
            <a:spAutoFit/>
          </a:bodyPr>
          <a:lstStyle/>
          <a:p>
            <a:r>
              <a:rPr kumimoji="1" lang="zh-CN" altLang="en-US" sz="2800">
                <a:solidFill>
                  <a:srgbClr val="CC3300"/>
                </a:solidFill>
                <a:latin typeface="黑体" panose="02010609060101010101" pitchFamily="2" charset="-122"/>
                <a:ea typeface="黑体" panose="02010609060101010101" pitchFamily="2" charset="-122"/>
              </a:rPr>
              <a:t>（</a:t>
            </a:r>
            <a:r>
              <a:rPr kumimoji="1" lang="en-US" altLang="zh-CN" sz="2800">
                <a:solidFill>
                  <a:srgbClr val="CC3300"/>
                </a:solidFill>
                <a:latin typeface="黑体" panose="02010609060101010101" pitchFamily="2" charset="-122"/>
                <a:ea typeface="黑体" panose="02010609060101010101" pitchFamily="2" charset="-122"/>
              </a:rPr>
              <a:t>3</a:t>
            </a:r>
            <a:r>
              <a:rPr kumimoji="1" lang="zh-CN" altLang="en-US" sz="2800">
                <a:solidFill>
                  <a:srgbClr val="CC3300"/>
                </a:solidFill>
                <a:latin typeface="黑体" panose="02010609060101010101" pitchFamily="2" charset="-122"/>
                <a:ea typeface="黑体" panose="02010609060101010101" pitchFamily="2" charset="-122"/>
              </a:rPr>
              <a:t>）周转时间长。</a:t>
            </a:r>
            <a:r>
              <a:rPr kumimoji="1" lang="zh-CN" altLang="en-US" sz="2800">
                <a:latin typeface="黑体" panose="02010609060101010101" pitchFamily="2" charset="-122"/>
                <a:ea typeface="黑体" panose="02010609060101010101" pitchFamily="2" charset="-122"/>
              </a:rPr>
              <a:t> </a:t>
            </a:r>
            <a:endParaRPr kumimoji="1" lang="zh-CN" altLang="en-US" sz="2800">
              <a:latin typeface="黑体" panose="02010609060101010101" pitchFamily="2" charset="-122"/>
              <a:ea typeface="黑体" panose="02010609060101010101" pitchFamily="2" charset="-122"/>
            </a:endParaRPr>
          </a:p>
        </p:txBody>
      </p:sp>
      <p:sp>
        <p:nvSpPr>
          <p:cNvPr id="28678" name="Text Box 6"/>
          <p:cNvSpPr txBox="1">
            <a:spLocks noChangeArrowheads="1"/>
          </p:cNvSpPr>
          <p:nvPr/>
        </p:nvSpPr>
        <p:spPr bwMode="auto">
          <a:xfrm>
            <a:off x="293688" y="5366891"/>
            <a:ext cx="3276600" cy="519113"/>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rgbClr val="99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800">
                <a:solidFill>
                  <a:srgbClr val="CC3300"/>
                </a:solidFill>
                <a:latin typeface="黑体" panose="02010609060101010101" pitchFamily="2" charset="-122"/>
                <a:ea typeface="黑体" panose="02010609060101010101" pitchFamily="2" charset="-122"/>
              </a:rPr>
              <a:t>（</a:t>
            </a:r>
            <a:r>
              <a:rPr kumimoji="1" lang="en-US" altLang="zh-CN" sz="2800">
                <a:solidFill>
                  <a:srgbClr val="CC3300"/>
                </a:solidFill>
                <a:latin typeface="黑体" panose="02010609060101010101" pitchFamily="2" charset="-122"/>
                <a:ea typeface="黑体" panose="02010609060101010101" pitchFamily="2" charset="-122"/>
              </a:rPr>
              <a:t>4</a:t>
            </a:r>
            <a:r>
              <a:rPr kumimoji="1" lang="zh-CN" altLang="en-US" sz="2800">
                <a:solidFill>
                  <a:srgbClr val="CC3300"/>
                </a:solidFill>
                <a:latin typeface="黑体" panose="02010609060101010101" pitchFamily="2" charset="-122"/>
                <a:ea typeface="黑体" panose="02010609060101010101" pitchFamily="2" charset="-122"/>
              </a:rPr>
              <a:t>）无交互能力。</a:t>
            </a:r>
            <a:r>
              <a:rPr kumimoji="1" lang="zh-CN" altLang="en-US" sz="2800">
                <a:solidFill>
                  <a:srgbClr val="FFFF00"/>
                </a:solidFill>
                <a:latin typeface="黑体" panose="02010609060101010101" pitchFamily="2" charset="-122"/>
                <a:ea typeface="黑体" panose="02010609060101010101" pitchFamily="2" charset="-122"/>
              </a:rPr>
              <a:t> </a:t>
            </a:r>
            <a:endParaRPr kumimoji="1" lang="zh-CN" altLang="en-US" sz="2800">
              <a:solidFill>
                <a:srgbClr val="FFFF00"/>
              </a:solidFill>
              <a:latin typeface="黑体" panose="02010609060101010101" pitchFamily="2" charset="-122"/>
              <a:ea typeface="黑体" panose="02010609060101010101" pitchFamily="2" charset="-122"/>
            </a:endParaRPr>
          </a:p>
        </p:txBody>
      </p:sp>
      <p:sp>
        <p:nvSpPr>
          <p:cNvPr id="28679" name="AutoShape 7"/>
          <p:cNvSpPr>
            <a:spLocks noChangeArrowheads="1"/>
          </p:cNvSpPr>
          <p:nvPr/>
        </p:nvSpPr>
        <p:spPr bwMode="auto">
          <a:xfrm>
            <a:off x="4051300" y="2157188"/>
            <a:ext cx="4724400" cy="1219200"/>
          </a:xfrm>
          <a:prstGeom prst="wedgeRoundRectCallout">
            <a:avLst>
              <a:gd name="adj1" fmla="val -59810"/>
              <a:gd name="adj2" fmla="val 33204"/>
              <a:gd name="adj3" fmla="val 16667"/>
            </a:avLst>
          </a:prstGeom>
          <a:solidFill>
            <a:srgbClr val="169A74"/>
          </a:solidFill>
          <a:ln w="9525">
            <a:solidFill>
              <a:schemeClr val="tx1"/>
            </a:solidFill>
            <a:miter lim="800000"/>
          </a:ln>
          <a:effectLst/>
        </p:spPr>
        <p:txBody>
          <a:bodyPr lIns="18000" rIns="18000"/>
          <a:lstStyle/>
          <a:p>
            <a:pPr>
              <a:spcBef>
                <a:spcPct val="0"/>
              </a:spcBef>
            </a:pPr>
            <a:r>
              <a:rPr kumimoji="1" lang="zh-CN" altLang="en-US" sz="2800" dirty="0">
                <a:solidFill>
                  <a:schemeClr val="bg1"/>
                </a:solidFill>
                <a:latin typeface="黑体" panose="02010609060101010101" pitchFamily="2" charset="-122"/>
                <a:ea typeface="黑体" panose="02010609060101010101" pitchFamily="2" charset="-122"/>
              </a:rPr>
              <a:t>系统吞吐量是指系统在单位时间内所完成的总工作量</a:t>
            </a:r>
            <a:r>
              <a:rPr kumimoji="1" lang="zh-CN" altLang="en-US" b="0" dirty="0">
                <a:solidFill>
                  <a:schemeClr val="bg1"/>
                </a:solidFill>
                <a:latin typeface="黑体" panose="02010609060101010101" pitchFamily="2" charset="-122"/>
                <a:ea typeface="黑体" panose="02010609060101010101" pitchFamily="2" charset="-122"/>
              </a:rPr>
              <a:t> </a:t>
            </a:r>
            <a:endParaRPr kumimoji="1" lang="zh-CN" altLang="en-US" b="0" dirty="0">
              <a:solidFill>
                <a:schemeClr val="bg1"/>
              </a:solidFill>
              <a:latin typeface="黑体" panose="02010609060101010101" pitchFamily="2" charset="-122"/>
              <a:ea typeface="黑体" panose="02010609060101010101" pitchFamily="2" charset="-122"/>
            </a:endParaRPr>
          </a:p>
        </p:txBody>
      </p:sp>
      <p:sp>
        <p:nvSpPr>
          <p:cNvPr id="28680" name="AutoShape 8"/>
          <p:cNvSpPr>
            <a:spLocks noChangeArrowheads="1"/>
          </p:cNvSpPr>
          <p:nvPr/>
        </p:nvSpPr>
        <p:spPr bwMode="auto">
          <a:xfrm>
            <a:off x="3923928" y="3501008"/>
            <a:ext cx="4889500" cy="1524000"/>
          </a:xfrm>
          <a:prstGeom prst="wedgeRectCallout">
            <a:avLst>
              <a:gd name="adj1" fmla="val -65639"/>
              <a:gd name="adj2" fmla="val 40000"/>
            </a:avLst>
          </a:prstGeom>
          <a:solidFill>
            <a:srgbClr val="0000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rIns="18000"/>
          <a:lstStyle/>
          <a:p>
            <a:r>
              <a:rPr kumimoji="1" lang="zh-CN" altLang="en-US" sz="2400" dirty="0">
                <a:solidFill>
                  <a:srgbClr val="FFFF00"/>
                </a:solidFill>
                <a:latin typeface="黑体" panose="02010609060101010101" pitchFamily="2" charset="-122"/>
                <a:ea typeface="黑体" panose="02010609060101010101" pitchFamily="2" charset="-122"/>
              </a:rPr>
              <a:t>作业周转时间是指从作业进入系统（提交）开始，直至它完成并退出系统为止所经历的时间</a:t>
            </a:r>
            <a:r>
              <a:rPr kumimoji="1" lang="zh-CN" altLang="en-US" sz="1600" b="0" dirty="0">
                <a:latin typeface="黑体" panose="02010609060101010101" pitchFamily="2" charset="-122"/>
                <a:ea typeface="黑体" panose="02010609060101010101" pitchFamily="2" charset="-122"/>
              </a:rPr>
              <a:t> </a:t>
            </a:r>
            <a:r>
              <a:rPr kumimoji="1" lang="en-US" altLang="zh-CN" sz="2400" dirty="0">
                <a:solidFill>
                  <a:srgbClr val="FFFF00"/>
                </a:solidFill>
                <a:latin typeface="黑体" panose="02010609060101010101" pitchFamily="2" charset="-122"/>
                <a:ea typeface="黑体" panose="02010609060101010101" pitchFamily="2" charset="-122"/>
              </a:rPr>
              <a:t>;</a:t>
            </a:r>
            <a:r>
              <a:rPr kumimoji="1" lang="zh-CN" altLang="en-US" sz="2400" dirty="0">
                <a:solidFill>
                  <a:srgbClr val="FFFF00"/>
                </a:solidFill>
                <a:latin typeface="黑体" panose="02010609060101010101" pitchFamily="2" charset="-122"/>
                <a:ea typeface="黑体" panose="02010609060101010101" pitchFamily="2" charset="-122"/>
              </a:rPr>
              <a:t>短作业的周转时间显著增长</a:t>
            </a:r>
            <a:endParaRPr kumimoji="1" lang="zh-CN" altLang="en-US" sz="2400" dirty="0">
              <a:solidFill>
                <a:srgbClr val="FFFF00"/>
              </a:solidFill>
              <a:latin typeface="黑体" panose="02010609060101010101" pitchFamily="2" charset="-122"/>
              <a:ea typeface="黑体" panose="02010609060101010101" pitchFamily="2" charset="-122"/>
            </a:endParaRPr>
          </a:p>
        </p:txBody>
      </p:sp>
      <p:sp>
        <p:nvSpPr>
          <p:cNvPr id="28681" name="AutoShape 9"/>
          <p:cNvSpPr>
            <a:spLocks noChangeArrowheads="1"/>
          </p:cNvSpPr>
          <p:nvPr/>
        </p:nvSpPr>
        <p:spPr bwMode="auto">
          <a:xfrm>
            <a:off x="4252913" y="5122416"/>
            <a:ext cx="4495800" cy="1402928"/>
          </a:xfrm>
          <a:prstGeom prst="wedgeEllipseCallout">
            <a:avLst>
              <a:gd name="adj1" fmla="val -74542"/>
              <a:gd name="adj2" fmla="val -5972"/>
            </a:avLst>
          </a:prstGeom>
          <a:solidFill>
            <a:srgbClr val="169A74"/>
          </a:solidFill>
          <a:ln w="9525">
            <a:solidFill>
              <a:schemeClr val="tx1"/>
            </a:solidFill>
            <a:miter lim="800000"/>
          </a:ln>
          <a:effectLst/>
        </p:spPr>
        <p:txBody>
          <a:bodyPr lIns="18000" rIns="18000"/>
          <a:lstStyle/>
          <a:p>
            <a:pPr algn="ctr"/>
            <a:r>
              <a:rPr kumimoji="1" lang="zh-CN" altLang="en-US" sz="2000" dirty="0">
                <a:solidFill>
                  <a:schemeClr val="bg1"/>
                </a:solidFill>
                <a:latin typeface="黑体" panose="02010609060101010101" pitchFamily="2" charset="-122"/>
                <a:ea typeface="黑体" panose="02010609060101010101" pitchFamily="2" charset="-122"/>
              </a:rPr>
              <a:t>对整个作业完成后或中间出错时，才与用户交互</a:t>
            </a:r>
            <a:r>
              <a:rPr kumimoji="1" lang="en-US" altLang="zh-CN" sz="2000" dirty="0">
                <a:solidFill>
                  <a:schemeClr val="bg1"/>
                </a:solidFill>
                <a:latin typeface="黑体" panose="02010609060101010101" pitchFamily="2" charset="-122"/>
                <a:ea typeface="黑体" panose="02010609060101010101" pitchFamily="2" charset="-122"/>
              </a:rPr>
              <a:t>,</a:t>
            </a:r>
            <a:r>
              <a:rPr kumimoji="1" lang="zh-CN" altLang="en-US" sz="2000" dirty="0">
                <a:solidFill>
                  <a:schemeClr val="bg1"/>
                </a:solidFill>
                <a:latin typeface="黑体" panose="02010609060101010101" pitchFamily="2" charset="-122"/>
                <a:ea typeface="黑体" panose="02010609060101010101" pitchFamily="2" charset="-122"/>
              </a:rPr>
              <a:t>修改和调试程序极不方便</a:t>
            </a:r>
            <a:r>
              <a:rPr kumimoji="1" lang="zh-CN" altLang="en-US" sz="1400" b="0" dirty="0">
                <a:solidFill>
                  <a:schemeClr val="bg1"/>
                </a:solidFill>
                <a:latin typeface="黑体" panose="02010609060101010101" pitchFamily="2" charset="-122"/>
                <a:ea typeface="黑体" panose="02010609060101010101" pitchFamily="2" charset="-122"/>
              </a:rPr>
              <a:t> </a:t>
            </a:r>
            <a:endParaRPr kumimoji="1" lang="zh-CN" altLang="en-US" sz="1400" b="0" dirty="0">
              <a:solidFill>
                <a:schemeClr val="bg1"/>
              </a:solidFill>
              <a:latin typeface="黑体" panose="02010609060101010101" pitchFamily="2" charset="-122"/>
              <a:ea typeface="黑体" panose="02010609060101010101" pitchFamily="2" charset="-122"/>
            </a:endParaRPr>
          </a:p>
        </p:txBody>
      </p:sp>
      <p:sp>
        <p:nvSpPr>
          <p:cNvPr id="11" name="Rectangle 2"/>
          <p:cNvSpPr txBox="1">
            <a:spLocks noChangeArrowheads="1"/>
          </p:cNvSpPr>
          <p:nvPr/>
        </p:nvSpPr>
        <p:spPr bwMode="auto">
          <a:xfrm>
            <a:off x="428596" y="392649"/>
            <a:ext cx="7959828" cy="442912"/>
          </a:xfrm>
          <a:prstGeom prst="rect">
            <a:avLst/>
          </a:prstGeom>
          <a:noFill/>
          <a:ln w="9525">
            <a:noFill/>
            <a:miter lim="800000"/>
          </a:ln>
        </p:spPr>
        <p:txBody>
          <a:bodyPr/>
          <a:lstStyle>
            <a:defPPr>
              <a:defRPr lang="zh-CN"/>
            </a:defPPr>
            <a:lvl1pPr marL="533400" indent="-533400">
              <a:defRPr sz="3200" b="1">
                <a:solidFill>
                  <a:srgbClr val="1F05E3"/>
                </a:solidFill>
                <a:effectLst>
                  <a:outerShdw blurRad="38100" dist="38100" dir="2700000" algn="tl">
                    <a:srgbClr val="C0C0C0"/>
                  </a:outerShdw>
                </a:effectLst>
                <a:latin typeface="黑体" panose="02010609060101010101" pitchFamily="2" charset="-122"/>
                <a:ea typeface="黑体" panose="02010609060101010101" pitchFamily="2" charset="-122"/>
              </a:defRPr>
            </a:lvl1pPr>
          </a:lstStyle>
          <a:p>
            <a:r>
              <a:rPr lang="en-US" altLang="zh-CN" dirty="0">
                <a:effectLst/>
              </a:rPr>
              <a:t>1.2.3  </a:t>
            </a:r>
            <a:r>
              <a:rPr lang="zh-CN" altLang="en-US" dirty="0">
                <a:effectLst/>
              </a:rPr>
              <a:t>多道批处理系统</a:t>
            </a:r>
            <a:endParaRPr lang="en-US" altLang="zh-CN" dirty="0">
              <a:effectLst/>
            </a:endParaRPr>
          </a:p>
        </p:txBody>
      </p:sp>
      <p:sp>
        <p:nvSpPr>
          <p:cNvPr id="13"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latin typeface="黑体" panose="02010609060101010101" pitchFamily="2" charset="-122"/>
              <a:ea typeface="黑体" panose="02010609060101010101" pitchFamily="2" charset="-122"/>
            </a:endParaRPr>
          </a:p>
        </p:txBody>
      </p:sp>
      <p:sp>
        <p:nvSpPr>
          <p:cNvPr id="2" name="灯片编号占位符 1"/>
          <p:cNvSpPr>
            <a:spLocks noGrp="1"/>
          </p:cNvSpPr>
          <p:nvPr>
            <p:ph type="sldNum" sz="quarter" idx="12"/>
          </p:nvPr>
        </p:nvSpPr>
        <p:spPr/>
        <p:txBody>
          <a:bodyPr/>
          <a:lstStyle/>
          <a:p>
            <a:fld id="{F2D93308-FF69-47C8-8CF3-AE4E5672E2B3}" type="slidenum">
              <a:rPr lang="zh-CN" altLang="en-US" smtClean="0"/>
            </a:fld>
            <a:endParaRPr lang="zh-CN" alt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7313"/>
    </mc:Choice>
    <mc:Fallback>
      <p:transition spd="slow" advTm="573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8674">
                                            <p:txEl>
                                              <p:pRg st="0" end="0"/>
                                            </p:txEl>
                                          </p:spTgt>
                                        </p:tgtEl>
                                        <p:attrNameLst>
                                          <p:attrName>style.visibility</p:attrName>
                                        </p:attrNameLst>
                                      </p:cBhvr>
                                      <p:to>
                                        <p:strVal val="visible"/>
                                      </p:to>
                                    </p:set>
                                    <p:animEffect transition="in" filter="dissolve">
                                      <p:cBhvr>
                                        <p:cTn id="7" dur="500"/>
                                        <p:tgtEl>
                                          <p:spTgt spid="28674">
                                            <p:txEl>
                                              <p:pRg st="0" end="0"/>
                                            </p:txEl>
                                          </p:spTgt>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8675"/>
                                        </p:tgtEl>
                                        <p:attrNameLst>
                                          <p:attrName>style.visibility</p:attrName>
                                        </p:attrNameLst>
                                      </p:cBhvr>
                                      <p:to>
                                        <p:strVal val="visible"/>
                                      </p:to>
                                    </p:set>
                                    <p:anim calcmode="lin" valueType="num">
                                      <p:cBhvr additive="base">
                                        <p:cTn id="11" dur="500" fill="hold"/>
                                        <p:tgtEl>
                                          <p:spTgt spid="28675"/>
                                        </p:tgtEl>
                                        <p:attrNameLst>
                                          <p:attrName>ppt_x</p:attrName>
                                        </p:attrNameLst>
                                      </p:cBhvr>
                                      <p:tavLst>
                                        <p:tav tm="0">
                                          <p:val>
                                            <p:strVal val="0-#ppt_w/2"/>
                                          </p:val>
                                        </p:tav>
                                        <p:tav tm="100000">
                                          <p:val>
                                            <p:strVal val="#ppt_x"/>
                                          </p:val>
                                        </p:tav>
                                      </p:tavLst>
                                    </p:anim>
                                    <p:anim calcmode="lin" valueType="num">
                                      <p:cBhvr additive="base">
                                        <p:cTn id="12" dur="500" fill="hold"/>
                                        <p:tgtEl>
                                          <p:spTgt spid="2867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8676"/>
                                        </p:tgtEl>
                                        <p:attrNameLst>
                                          <p:attrName>style.visibility</p:attrName>
                                        </p:attrNameLst>
                                      </p:cBhvr>
                                      <p:to>
                                        <p:strVal val="visible"/>
                                      </p:to>
                                    </p:set>
                                    <p:anim calcmode="lin" valueType="num">
                                      <p:cBhvr additive="base">
                                        <p:cTn id="17" dur="500" fill="hold"/>
                                        <p:tgtEl>
                                          <p:spTgt spid="28676"/>
                                        </p:tgtEl>
                                        <p:attrNameLst>
                                          <p:attrName>ppt_x</p:attrName>
                                        </p:attrNameLst>
                                      </p:cBhvr>
                                      <p:tavLst>
                                        <p:tav tm="0">
                                          <p:val>
                                            <p:strVal val="0-#ppt_w/2"/>
                                          </p:val>
                                        </p:tav>
                                        <p:tav tm="100000">
                                          <p:val>
                                            <p:strVal val="#ppt_x"/>
                                          </p:val>
                                        </p:tav>
                                      </p:tavLst>
                                    </p:anim>
                                    <p:anim calcmode="lin" valueType="num">
                                      <p:cBhvr additive="base">
                                        <p:cTn id="18" dur="500" fill="hold"/>
                                        <p:tgtEl>
                                          <p:spTgt spid="2867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28679"/>
                                        </p:tgtEl>
                                        <p:attrNameLst>
                                          <p:attrName>style.visibility</p:attrName>
                                        </p:attrNameLst>
                                      </p:cBhvr>
                                      <p:to>
                                        <p:strVal val="visible"/>
                                      </p:to>
                                    </p:set>
                                    <p:animEffect transition="in" filter="randombar(horizontal)">
                                      <p:cBhvr>
                                        <p:cTn id="23" dur="500"/>
                                        <p:tgtEl>
                                          <p:spTgt spid="28679"/>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28677"/>
                                        </p:tgtEl>
                                        <p:attrNameLst>
                                          <p:attrName>style.visibility</p:attrName>
                                        </p:attrNameLst>
                                      </p:cBhvr>
                                      <p:to>
                                        <p:strVal val="visible"/>
                                      </p:to>
                                    </p:set>
                                    <p:anim calcmode="lin" valueType="num">
                                      <p:cBhvr additive="base">
                                        <p:cTn id="28" dur="500" fill="hold"/>
                                        <p:tgtEl>
                                          <p:spTgt spid="28677"/>
                                        </p:tgtEl>
                                        <p:attrNameLst>
                                          <p:attrName>ppt_x</p:attrName>
                                        </p:attrNameLst>
                                      </p:cBhvr>
                                      <p:tavLst>
                                        <p:tav tm="0">
                                          <p:val>
                                            <p:strVal val="0-#ppt_w/2"/>
                                          </p:val>
                                        </p:tav>
                                        <p:tav tm="100000">
                                          <p:val>
                                            <p:strVal val="#ppt_x"/>
                                          </p:val>
                                        </p:tav>
                                      </p:tavLst>
                                    </p:anim>
                                    <p:anim calcmode="lin" valueType="num">
                                      <p:cBhvr additive="base">
                                        <p:cTn id="29" dur="500" fill="hold"/>
                                        <p:tgtEl>
                                          <p:spTgt spid="28677"/>
                                        </p:tgtEl>
                                        <p:attrNameLst>
                                          <p:attrName>ppt_y</p:attrName>
                                        </p:attrNameLst>
                                      </p:cBhvr>
                                      <p:tavLst>
                                        <p:tav tm="0">
                                          <p:val>
                                            <p:strVal val="#ppt_y"/>
                                          </p:val>
                                        </p:tav>
                                        <p:tav tm="100000">
                                          <p:val>
                                            <p:strVal val="#ppt_y"/>
                                          </p:val>
                                        </p:tav>
                                      </p:tavLst>
                                    </p:anim>
                                  </p:childTnLst>
                                </p:cTn>
                              </p:par>
                            </p:childTnLst>
                          </p:cTn>
                        </p:par>
                        <p:par>
                          <p:cTn id="30" fill="hold">
                            <p:stCondLst>
                              <p:cond delay="500"/>
                            </p:stCondLst>
                            <p:childTnLst>
                              <p:par>
                                <p:cTn id="31" presetID="22" presetClass="entr" presetSubtype="1" fill="hold" grpId="0" nodeType="afterEffect">
                                  <p:stCondLst>
                                    <p:cond delay="0"/>
                                  </p:stCondLst>
                                  <p:childTnLst>
                                    <p:set>
                                      <p:cBhvr>
                                        <p:cTn id="32" dur="1" fill="hold">
                                          <p:stCondLst>
                                            <p:cond delay="0"/>
                                          </p:stCondLst>
                                        </p:cTn>
                                        <p:tgtEl>
                                          <p:spTgt spid="28680"/>
                                        </p:tgtEl>
                                        <p:attrNameLst>
                                          <p:attrName>style.visibility</p:attrName>
                                        </p:attrNameLst>
                                      </p:cBhvr>
                                      <p:to>
                                        <p:strVal val="visible"/>
                                      </p:to>
                                    </p:set>
                                    <p:animEffect transition="in" filter="wipe(up)">
                                      <p:cBhvr>
                                        <p:cTn id="33" dur="500"/>
                                        <p:tgtEl>
                                          <p:spTgt spid="28680"/>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28678"/>
                                        </p:tgtEl>
                                        <p:attrNameLst>
                                          <p:attrName>style.visibility</p:attrName>
                                        </p:attrNameLst>
                                      </p:cBhvr>
                                      <p:to>
                                        <p:strVal val="visible"/>
                                      </p:to>
                                    </p:set>
                                    <p:anim calcmode="lin" valueType="num">
                                      <p:cBhvr additive="base">
                                        <p:cTn id="38" dur="500" fill="hold"/>
                                        <p:tgtEl>
                                          <p:spTgt spid="28678"/>
                                        </p:tgtEl>
                                        <p:attrNameLst>
                                          <p:attrName>ppt_x</p:attrName>
                                        </p:attrNameLst>
                                      </p:cBhvr>
                                      <p:tavLst>
                                        <p:tav tm="0">
                                          <p:val>
                                            <p:strVal val="0-#ppt_w/2"/>
                                          </p:val>
                                        </p:tav>
                                        <p:tav tm="100000">
                                          <p:val>
                                            <p:strVal val="#ppt_x"/>
                                          </p:val>
                                        </p:tav>
                                      </p:tavLst>
                                    </p:anim>
                                    <p:anim calcmode="lin" valueType="num">
                                      <p:cBhvr additive="base">
                                        <p:cTn id="39" dur="500" fill="hold"/>
                                        <p:tgtEl>
                                          <p:spTgt spid="28678"/>
                                        </p:tgtEl>
                                        <p:attrNameLst>
                                          <p:attrName>ppt_y</p:attrName>
                                        </p:attrNameLst>
                                      </p:cBhvr>
                                      <p:tavLst>
                                        <p:tav tm="0">
                                          <p:val>
                                            <p:strVal val="#ppt_y"/>
                                          </p:val>
                                        </p:tav>
                                        <p:tav tm="100000">
                                          <p:val>
                                            <p:strVal val="#ppt_y"/>
                                          </p:val>
                                        </p:tav>
                                      </p:tavLst>
                                    </p:anim>
                                  </p:childTnLst>
                                </p:cTn>
                              </p:par>
                            </p:childTnLst>
                          </p:cTn>
                        </p:par>
                        <p:par>
                          <p:cTn id="40" fill="hold">
                            <p:stCondLst>
                              <p:cond delay="500"/>
                            </p:stCondLst>
                            <p:childTnLst>
                              <p:par>
                                <p:cTn id="41" presetID="22" presetClass="entr" presetSubtype="1" fill="hold" grpId="0" nodeType="afterEffect">
                                  <p:stCondLst>
                                    <p:cond delay="0"/>
                                  </p:stCondLst>
                                  <p:childTnLst>
                                    <p:set>
                                      <p:cBhvr>
                                        <p:cTn id="42" dur="1" fill="hold">
                                          <p:stCondLst>
                                            <p:cond delay="0"/>
                                          </p:stCondLst>
                                        </p:cTn>
                                        <p:tgtEl>
                                          <p:spTgt spid="28681"/>
                                        </p:tgtEl>
                                        <p:attrNameLst>
                                          <p:attrName>style.visibility</p:attrName>
                                        </p:attrNameLst>
                                      </p:cBhvr>
                                      <p:to>
                                        <p:strVal val="visible"/>
                                      </p:to>
                                    </p:set>
                                    <p:animEffect transition="in" filter="wipe(up)">
                                      <p:cBhvr>
                                        <p:cTn id="43" dur="500"/>
                                        <p:tgtEl>
                                          <p:spTgt spid="286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autoUpdateAnimBg="0" build="p"/>
      <p:bldP spid="28675" grpId="0" autoUpdateAnimBg="0"/>
      <p:bldP spid="28676" grpId="0" autoUpdateAnimBg="0"/>
      <p:bldP spid="28677" grpId="0"/>
      <p:bldP spid="28678" grpId="0"/>
      <p:bldP spid="28679" grpId="0" animBg="1"/>
      <p:bldP spid="28680" grpId="0" animBg="1" autoUpdateAnimBg="0"/>
      <p:bldP spid="28681" grpId="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body" idx="4294967295"/>
          </p:nvPr>
        </p:nvSpPr>
        <p:spPr>
          <a:xfrm>
            <a:off x="395536" y="1196975"/>
            <a:ext cx="8640960" cy="5184775"/>
          </a:xfrm>
        </p:spPr>
        <p:txBody>
          <a:bodyPr>
            <a:normAutofit/>
          </a:bodyPr>
          <a:lstStyle/>
          <a:p>
            <a:pPr>
              <a:lnSpc>
                <a:spcPct val="110000"/>
              </a:lnSpc>
              <a:spcBef>
                <a:spcPct val="0"/>
              </a:spcBef>
            </a:pPr>
            <a:r>
              <a:rPr lang="zh-CN" altLang="en-US" sz="2400" b="1" dirty="0">
                <a:latin typeface="黑体" panose="02010609060101010101" pitchFamily="2" charset="-122"/>
                <a:ea typeface="黑体" panose="02010609060101010101" pitchFamily="2" charset="-122"/>
              </a:rPr>
              <a:t>方便性</a:t>
            </a:r>
            <a:r>
              <a:rPr lang="en-US" altLang="zh-CN" sz="2400" b="1" dirty="0">
                <a:latin typeface="黑体" panose="02010609060101010101" pitchFamily="2" charset="-122"/>
                <a:ea typeface="黑体" panose="02010609060101010101" pitchFamily="2" charset="-122"/>
              </a:rPr>
              <a:t>--</a:t>
            </a:r>
            <a:r>
              <a:rPr lang="zh-CN" altLang="en-US" sz="2400" b="1" dirty="0">
                <a:solidFill>
                  <a:srgbClr val="1F05E3"/>
                </a:solidFill>
                <a:latin typeface="黑体" panose="02010609060101010101" pitchFamily="2" charset="-122"/>
                <a:ea typeface="黑体" panose="02010609060101010101" pitchFamily="2" charset="-122"/>
              </a:rPr>
              <a:t>用户的观点</a:t>
            </a:r>
            <a:endParaRPr lang="zh-CN" altLang="en-US" sz="2400" b="1" dirty="0">
              <a:solidFill>
                <a:srgbClr val="1F05E3"/>
              </a:solidFill>
              <a:latin typeface="黑体" panose="02010609060101010101" pitchFamily="2" charset="-122"/>
              <a:ea typeface="黑体" panose="02010609060101010101" pitchFamily="2" charset="-122"/>
            </a:endParaRPr>
          </a:p>
          <a:p>
            <a:pPr lvl="1">
              <a:lnSpc>
                <a:spcPct val="110000"/>
              </a:lnSpc>
              <a:spcBef>
                <a:spcPct val="0"/>
              </a:spcBef>
            </a:pPr>
            <a:r>
              <a:rPr lang="zh-CN" altLang="en-US" sz="2000" b="1" dirty="0">
                <a:latin typeface="黑体" panose="02010609060101010101" pitchFamily="2" charset="-122"/>
                <a:ea typeface="黑体" panose="02010609060101010101" pitchFamily="2" charset="-122"/>
              </a:rPr>
              <a:t>可使计算机系统更容易使用</a:t>
            </a:r>
            <a:endParaRPr lang="en-US" altLang="zh-CN" sz="2000" b="1" dirty="0" smtClean="0">
              <a:latin typeface="黑体" panose="02010609060101010101" pitchFamily="2" charset="-122"/>
              <a:ea typeface="黑体" panose="02010609060101010101" pitchFamily="2" charset="-122"/>
            </a:endParaRPr>
          </a:p>
          <a:p>
            <a:pPr lvl="1">
              <a:lnSpc>
                <a:spcPct val="110000"/>
              </a:lnSpc>
              <a:spcBef>
                <a:spcPct val="0"/>
              </a:spcBef>
            </a:pPr>
            <a:r>
              <a:rPr lang="zh-CN" altLang="en-US" sz="2000" b="1" dirty="0" smtClean="0">
                <a:latin typeface="黑体" panose="02010609060101010101" pitchFamily="2" charset="-122"/>
                <a:ea typeface="黑体" panose="02010609060101010101" pitchFamily="2" charset="-122"/>
              </a:rPr>
              <a:t>提供</a:t>
            </a:r>
            <a:r>
              <a:rPr lang="zh-CN" altLang="en-US" sz="2000" b="1" dirty="0">
                <a:latin typeface="黑体" panose="02010609060101010101" pitchFamily="2" charset="-122"/>
                <a:ea typeface="黑体" panose="02010609060101010101" pitchFamily="2" charset="-122"/>
              </a:rPr>
              <a:t>良好的、一致的用户接口</a:t>
            </a:r>
            <a:endParaRPr lang="en-US" altLang="zh-CN" sz="2000" b="1" dirty="0">
              <a:latin typeface="黑体" panose="02010609060101010101" pitchFamily="2" charset="-122"/>
              <a:ea typeface="黑体" panose="02010609060101010101" pitchFamily="2" charset="-122"/>
            </a:endParaRPr>
          </a:p>
          <a:p>
            <a:pPr lvl="1">
              <a:lnSpc>
                <a:spcPct val="110000"/>
              </a:lnSpc>
              <a:spcBef>
                <a:spcPct val="0"/>
              </a:spcBef>
            </a:pPr>
            <a:r>
              <a:rPr lang="zh-CN" altLang="en-US" sz="2000" b="1" dirty="0">
                <a:latin typeface="黑体" panose="02010609060101010101" pitchFamily="2" charset="-122"/>
                <a:ea typeface="黑体" panose="02010609060101010101" pitchFamily="2" charset="-122"/>
              </a:rPr>
              <a:t>现在</a:t>
            </a:r>
            <a:r>
              <a:rPr lang="en-US" altLang="zh-CN" sz="2000" b="1" dirty="0">
                <a:latin typeface="黑体" panose="02010609060101010101" pitchFamily="2" charset="-122"/>
                <a:ea typeface="黑体" panose="02010609060101010101" pitchFamily="2" charset="-122"/>
              </a:rPr>
              <a:t>OS</a:t>
            </a:r>
            <a:r>
              <a:rPr lang="zh-CN" altLang="en-US" sz="2000" b="1" dirty="0">
                <a:latin typeface="黑体" panose="02010609060101010101" pitchFamily="2" charset="-122"/>
                <a:ea typeface="黑体" panose="02010609060101010101" pitchFamily="2" charset="-122"/>
              </a:rPr>
              <a:t>越来越重视方便性</a:t>
            </a:r>
            <a:endParaRPr lang="en-US" altLang="zh-CN" sz="2000" b="1" dirty="0">
              <a:latin typeface="黑体" panose="02010609060101010101" pitchFamily="2" charset="-122"/>
              <a:ea typeface="黑体" panose="02010609060101010101" pitchFamily="2" charset="-122"/>
            </a:endParaRPr>
          </a:p>
          <a:p>
            <a:pPr marL="342900" lvl="1" indent="-342900">
              <a:lnSpc>
                <a:spcPct val="110000"/>
              </a:lnSpc>
              <a:spcBef>
                <a:spcPct val="0"/>
              </a:spcBef>
            </a:pPr>
            <a:endParaRPr lang="zh-CN" altLang="en-US" sz="2000" b="1" dirty="0">
              <a:latin typeface="黑体" panose="02010609060101010101" pitchFamily="2" charset="-122"/>
              <a:ea typeface="黑体" panose="02010609060101010101" pitchFamily="2" charset="-122"/>
            </a:endParaRPr>
          </a:p>
          <a:p>
            <a:pPr>
              <a:lnSpc>
                <a:spcPct val="110000"/>
              </a:lnSpc>
              <a:spcBef>
                <a:spcPct val="0"/>
              </a:spcBef>
            </a:pPr>
            <a:r>
              <a:rPr lang="zh-CN" altLang="en-US" sz="2400" b="1" dirty="0">
                <a:latin typeface="黑体" panose="02010609060101010101" pitchFamily="2" charset="-122"/>
                <a:ea typeface="黑体" panose="02010609060101010101" pitchFamily="2" charset="-122"/>
              </a:rPr>
              <a:t>有效性</a:t>
            </a:r>
            <a:r>
              <a:rPr lang="en-US" altLang="zh-CN" sz="2400" b="1" dirty="0">
                <a:latin typeface="黑体" panose="02010609060101010101" pitchFamily="2" charset="-122"/>
                <a:ea typeface="黑体" panose="02010609060101010101" pitchFamily="2" charset="-122"/>
              </a:rPr>
              <a:t>--</a:t>
            </a:r>
            <a:r>
              <a:rPr lang="zh-CN" altLang="en-US" sz="2400" b="1" dirty="0">
                <a:solidFill>
                  <a:srgbClr val="1F05E3"/>
                </a:solidFill>
                <a:latin typeface="黑体" panose="02010609060101010101" pitchFamily="2" charset="-122"/>
                <a:ea typeface="黑体" panose="02010609060101010101" pitchFamily="2" charset="-122"/>
              </a:rPr>
              <a:t>系统管理人员的观点</a:t>
            </a:r>
            <a:endParaRPr lang="zh-CN" altLang="en-US" sz="2400" b="1" dirty="0">
              <a:solidFill>
                <a:srgbClr val="1F05E3"/>
              </a:solidFill>
              <a:latin typeface="黑体" panose="02010609060101010101" pitchFamily="2" charset="-122"/>
              <a:ea typeface="黑体" panose="02010609060101010101" pitchFamily="2" charset="-122"/>
            </a:endParaRPr>
          </a:p>
          <a:p>
            <a:pPr lvl="1">
              <a:lnSpc>
                <a:spcPct val="110000"/>
              </a:lnSpc>
              <a:spcBef>
                <a:spcPct val="0"/>
              </a:spcBef>
            </a:pPr>
            <a:r>
              <a:rPr lang="zh-CN" altLang="en-US" sz="2000" b="1" dirty="0">
                <a:latin typeface="黑体" panose="02010609060101010101" pitchFamily="2" charset="-122"/>
                <a:ea typeface="黑体" panose="02010609060101010101" pitchFamily="2" charset="-122"/>
              </a:rPr>
              <a:t>使计算机的各类资源在系统的管理下得到更有效的利用</a:t>
            </a:r>
            <a:endParaRPr lang="en-US" altLang="zh-CN" sz="2000" b="1" dirty="0">
              <a:latin typeface="黑体" panose="02010609060101010101" pitchFamily="2" charset="-122"/>
              <a:ea typeface="黑体" panose="02010609060101010101" pitchFamily="2" charset="-122"/>
            </a:endParaRPr>
          </a:p>
          <a:p>
            <a:pPr lvl="1">
              <a:lnSpc>
                <a:spcPct val="110000"/>
              </a:lnSpc>
              <a:spcBef>
                <a:spcPct val="0"/>
              </a:spcBef>
            </a:pPr>
            <a:r>
              <a:rPr lang="zh-CN" altLang="en-US" sz="2000" b="1" dirty="0">
                <a:latin typeface="黑体" panose="02010609060101010101" pitchFamily="2" charset="-122"/>
                <a:ea typeface="黑体" panose="02010609060101010101" pitchFamily="2" charset="-122"/>
              </a:rPr>
              <a:t>早期</a:t>
            </a:r>
            <a:r>
              <a:rPr lang="en-US" altLang="zh-CN" sz="2000" b="1" dirty="0">
                <a:latin typeface="黑体" panose="02010609060101010101" pitchFamily="2" charset="-122"/>
                <a:ea typeface="黑体" panose="02010609060101010101" pitchFamily="2" charset="-122"/>
              </a:rPr>
              <a:t>OS</a:t>
            </a:r>
            <a:r>
              <a:rPr lang="zh-CN" altLang="en-US" sz="2000" b="1" dirty="0">
                <a:latin typeface="黑体" panose="02010609060101010101" pitchFamily="2" charset="-122"/>
                <a:ea typeface="黑体" panose="02010609060101010101" pitchFamily="2" charset="-122"/>
              </a:rPr>
              <a:t>的主要</a:t>
            </a:r>
            <a:r>
              <a:rPr lang="zh-CN" altLang="en-US" sz="2000" b="1" dirty="0" smtClean="0">
                <a:latin typeface="黑体" panose="02010609060101010101" pitchFamily="2" charset="-122"/>
                <a:ea typeface="黑体" panose="02010609060101010101" pitchFamily="2" charset="-122"/>
              </a:rPr>
              <a:t>目标</a:t>
            </a:r>
            <a:endParaRPr lang="en-US" altLang="zh-CN" sz="2000" b="1" dirty="0" smtClean="0">
              <a:latin typeface="黑体" panose="02010609060101010101" pitchFamily="2" charset="-122"/>
              <a:ea typeface="黑体" panose="02010609060101010101" pitchFamily="2" charset="-122"/>
            </a:endParaRPr>
          </a:p>
          <a:p>
            <a:pPr lvl="1">
              <a:lnSpc>
                <a:spcPct val="110000"/>
              </a:lnSpc>
              <a:spcBef>
                <a:spcPct val="0"/>
              </a:spcBef>
            </a:pPr>
            <a:r>
              <a:rPr lang="zh-CN" altLang="en-US" sz="2000" b="1" dirty="0">
                <a:latin typeface="黑体" panose="02010609060101010101" pitchFamily="2" charset="-122"/>
                <a:ea typeface="黑体" panose="02010609060101010101" pitchFamily="2" charset="-122"/>
              </a:rPr>
              <a:t>有效提高</a:t>
            </a:r>
            <a:r>
              <a:rPr lang="en-US" altLang="zh-CN" sz="2000" b="1" dirty="0">
                <a:latin typeface="黑体" panose="02010609060101010101" pitchFamily="2" charset="-122"/>
                <a:ea typeface="黑体" panose="02010609060101010101" pitchFamily="2" charset="-122"/>
              </a:rPr>
              <a:t>CPU</a:t>
            </a:r>
            <a:r>
              <a:rPr lang="zh-CN" altLang="en-US" sz="2000" b="1" dirty="0">
                <a:latin typeface="黑体" panose="02010609060101010101" pitchFamily="2" charset="-122"/>
                <a:ea typeface="黑体" panose="02010609060101010101" pitchFamily="2" charset="-122"/>
              </a:rPr>
              <a:t>和</a:t>
            </a:r>
            <a:r>
              <a:rPr lang="en-US" altLang="zh-CN" sz="2000" b="1" dirty="0">
                <a:latin typeface="黑体" panose="02010609060101010101" pitchFamily="2" charset="-122"/>
                <a:ea typeface="黑体" panose="02010609060101010101" pitchFamily="2" charset="-122"/>
              </a:rPr>
              <a:t>I/O</a:t>
            </a:r>
            <a:r>
              <a:rPr lang="zh-CN" altLang="en-US" sz="2000" b="1" dirty="0">
                <a:latin typeface="黑体" panose="02010609060101010101" pitchFamily="2" charset="-122"/>
                <a:ea typeface="黑体" panose="02010609060101010101" pitchFamily="2" charset="-122"/>
              </a:rPr>
              <a:t>设备</a:t>
            </a:r>
            <a:r>
              <a:rPr lang="zh-CN" altLang="en-US" sz="2000" b="1" dirty="0" smtClean="0">
                <a:latin typeface="黑体" panose="02010609060101010101" pitchFamily="2" charset="-122"/>
                <a:ea typeface="黑体" panose="02010609060101010101" pitchFamily="2" charset="-122"/>
              </a:rPr>
              <a:t>利用率</a:t>
            </a:r>
            <a:endParaRPr lang="en-US" altLang="zh-CN" sz="2000" b="1" dirty="0" smtClean="0">
              <a:latin typeface="黑体" panose="02010609060101010101" pitchFamily="2" charset="-122"/>
              <a:ea typeface="黑体" panose="02010609060101010101" pitchFamily="2" charset="-122"/>
            </a:endParaRPr>
          </a:p>
          <a:p>
            <a:pPr lvl="1">
              <a:lnSpc>
                <a:spcPct val="110000"/>
              </a:lnSpc>
              <a:spcBef>
                <a:spcPct val="0"/>
              </a:spcBef>
            </a:pPr>
            <a:r>
              <a:rPr lang="zh-CN" altLang="en-US" sz="2000" b="1" dirty="0" smtClean="0">
                <a:latin typeface="黑体" panose="02010609060101010101" pitchFamily="2" charset="-122"/>
                <a:ea typeface="黑体" panose="02010609060101010101" pitchFamily="2" charset="-122"/>
              </a:rPr>
              <a:t>提高</a:t>
            </a:r>
            <a:r>
              <a:rPr lang="zh-CN" altLang="en-US" sz="2000" b="1" dirty="0">
                <a:latin typeface="黑体" panose="02010609060101010101" pitchFamily="2" charset="-122"/>
                <a:ea typeface="黑体" panose="02010609060101010101" pitchFamily="2" charset="-122"/>
              </a:rPr>
              <a:t>的方法：合理地组织计算机的工作流程</a:t>
            </a:r>
            <a:endParaRPr lang="zh-CN" altLang="en-US" sz="2000" b="1" dirty="0">
              <a:latin typeface="黑体" panose="02010609060101010101" pitchFamily="2" charset="-122"/>
              <a:ea typeface="黑体" panose="02010609060101010101" pitchFamily="2" charset="-122"/>
            </a:endParaRPr>
          </a:p>
          <a:p>
            <a:pPr lvl="1">
              <a:lnSpc>
                <a:spcPct val="110000"/>
              </a:lnSpc>
              <a:spcBef>
                <a:spcPct val="0"/>
              </a:spcBef>
            </a:pPr>
            <a:endParaRPr lang="en-US" altLang="zh-CN" sz="2000" b="1" dirty="0">
              <a:latin typeface="黑体" panose="02010609060101010101" pitchFamily="2" charset="-122"/>
              <a:ea typeface="黑体" panose="02010609060101010101" pitchFamily="2" charset="-122"/>
            </a:endParaRPr>
          </a:p>
          <a:p>
            <a:pPr marL="0" lvl="1" indent="533400">
              <a:lnSpc>
                <a:spcPct val="110000"/>
              </a:lnSpc>
              <a:spcBef>
                <a:spcPct val="0"/>
              </a:spcBef>
              <a:buNone/>
            </a:pPr>
            <a:endParaRPr lang="zh-CN" altLang="en-US" sz="2000" b="1" dirty="0">
              <a:latin typeface="黑体" panose="02010609060101010101" pitchFamily="2" charset="-122"/>
              <a:ea typeface="黑体" panose="02010609060101010101" pitchFamily="2" charset="-122"/>
            </a:endParaRPr>
          </a:p>
        </p:txBody>
      </p:sp>
      <p:sp>
        <p:nvSpPr>
          <p:cNvPr id="13319"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
        <p:nvSpPr>
          <p:cNvPr id="6" name="Rectangle 5"/>
          <p:cNvSpPr>
            <a:spLocks noChangeArrowheads="1"/>
          </p:cNvSpPr>
          <p:nvPr/>
        </p:nvSpPr>
        <p:spPr bwMode="auto">
          <a:xfrm>
            <a:off x="250824" y="404664"/>
            <a:ext cx="5977360" cy="439738"/>
          </a:xfrm>
          <a:prstGeom prst="rect">
            <a:avLst/>
          </a:prstGeom>
          <a:noFill/>
          <a:ln w="9525">
            <a:noFill/>
            <a:miter lim="800000"/>
          </a:ln>
        </p:spPr>
        <p:txBody>
          <a:bodyPr/>
          <a:lstStyle/>
          <a:p>
            <a:pPr marL="533400" indent="-533400"/>
            <a:r>
              <a:rPr lang="zh-CN" altLang="zh-CN" sz="3200" b="1" dirty="0">
                <a:solidFill>
                  <a:srgbClr val="1F05E3"/>
                </a:solidFill>
                <a:latin typeface="黑体" panose="02010609060101010101" pitchFamily="2" charset="-122"/>
                <a:ea typeface="黑体" panose="02010609060101010101" pitchFamily="2" charset="-122"/>
              </a:rPr>
              <a:t>操作系统的目标</a:t>
            </a:r>
            <a:endParaRPr lang="zh-CN" altLang="en-US" sz="3200" b="1" dirty="0">
              <a:solidFill>
                <a:srgbClr val="1F05E3"/>
              </a:solidFill>
              <a:latin typeface="黑体" panose="02010609060101010101" pitchFamily="2" charset="-122"/>
              <a:ea typeface="黑体" panose="02010609060101010101" pitchFamily="2" charset="-122"/>
            </a:endParaRPr>
          </a:p>
        </p:txBody>
      </p:sp>
      <p:sp>
        <p:nvSpPr>
          <p:cNvPr id="7" name="Text Box 3"/>
          <p:cNvSpPr txBox="1">
            <a:spLocks noChangeArrowheads="1"/>
          </p:cNvSpPr>
          <p:nvPr/>
        </p:nvSpPr>
        <p:spPr bwMode="auto">
          <a:xfrm>
            <a:off x="350580" y="5373216"/>
            <a:ext cx="8534400" cy="588962"/>
          </a:xfrm>
          <a:prstGeom prst="rect">
            <a:avLst/>
          </a:prstGeom>
          <a:noFill/>
          <a:ln w="9525">
            <a:solidFill>
              <a:schemeClr val="fo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3200" b="1" dirty="0">
                <a:solidFill>
                  <a:schemeClr val="tx2"/>
                </a:solidFill>
              </a:rPr>
              <a:t>方便性和有效性是设计</a:t>
            </a:r>
            <a:r>
              <a:rPr kumimoji="1" lang="en-US" altLang="zh-CN" sz="3200" b="1" dirty="0">
                <a:solidFill>
                  <a:schemeClr val="tx2"/>
                </a:solidFill>
              </a:rPr>
              <a:t>OS</a:t>
            </a:r>
            <a:r>
              <a:rPr kumimoji="1" lang="zh-CN" altLang="en-US" sz="3200" b="1" dirty="0">
                <a:solidFill>
                  <a:schemeClr val="tx2"/>
                </a:solidFill>
              </a:rPr>
              <a:t>的两个最重要的目标</a:t>
            </a:r>
            <a:endParaRPr kumimoji="1" lang="zh-CN" altLang="en-US" sz="3200" b="1" dirty="0">
              <a:solidFill>
                <a:schemeClr val="tx2"/>
              </a:solidFill>
            </a:endParaRPr>
          </a:p>
        </p:txBody>
      </p:sp>
    </p:spTree>
  </p:cSld>
  <p:clrMapOvr>
    <a:masterClrMapping/>
  </p:clrMapOvr>
  <p:transition advTm="3138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45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bwMode="auto">
          <a:xfrm>
            <a:off x="971600" y="1484784"/>
            <a:ext cx="4213522" cy="431800"/>
          </a:xfrm>
          <a:prstGeom prst="rect">
            <a:avLst/>
          </a:prstGeom>
          <a:noFill/>
          <a:ln cap="flat" algn="ctr">
            <a:miter lim="800000"/>
          </a:ln>
        </p:spPr>
        <p:txBody>
          <a:bodyPr>
            <a:noAutofit/>
          </a:bodyPr>
          <a:lstStyle/>
          <a:p>
            <a:pPr algn="l"/>
            <a:r>
              <a:rPr lang="zh-CN" altLang="en-US" sz="3200" dirty="0">
                <a:ea typeface="黑体" panose="02010609060101010101" pitchFamily="2" charset="-122"/>
              </a:rPr>
              <a:t>需解决的问题</a:t>
            </a:r>
            <a:endParaRPr lang="zh-CN" altLang="en-US" sz="3200" dirty="0">
              <a:ea typeface="黑体" panose="02010609060101010101" pitchFamily="2" charset="-122"/>
            </a:endParaRPr>
          </a:p>
        </p:txBody>
      </p:sp>
      <p:sp>
        <p:nvSpPr>
          <p:cNvPr id="5" name="Rectangle 2"/>
          <p:cNvSpPr txBox="1">
            <a:spLocks noChangeArrowheads="1"/>
          </p:cNvSpPr>
          <p:nvPr/>
        </p:nvSpPr>
        <p:spPr bwMode="auto">
          <a:xfrm>
            <a:off x="428596" y="392649"/>
            <a:ext cx="7959828" cy="442912"/>
          </a:xfrm>
          <a:prstGeom prst="rect">
            <a:avLst/>
          </a:prstGeom>
          <a:noFill/>
          <a:ln w="9525">
            <a:noFill/>
            <a:miter lim="800000"/>
          </a:ln>
        </p:spPr>
        <p:txBody>
          <a:bodyPr/>
          <a:lstStyle>
            <a:defPPr>
              <a:defRPr lang="zh-CN"/>
            </a:defPPr>
            <a:lvl1pPr marL="533400" indent="-533400">
              <a:defRPr sz="3200" b="1">
                <a:solidFill>
                  <a:srgbClr val="1F05E3"/>
                </a:solidFill>
                <a:effectLst>
                  <a:outerShdw blurRad="38100" dist="38100" dir="2700000" algn="tl">
                    <a:srgbClr val="C0C0C0"/>
                  </a:outerShdw>
                </a:effectLst>
                <a:latin typeface="黑体" panose="02010609060101010101" pitchFamily="2" charset="-122"/>
                <a:ea typeface="黑体" panose="02010609060101010101" pitchFamily="2" charset="-122"/>
              </a:defRPr>
            </a:lvl1pPr>
          </a:lstStyle>
          <a:p>
            <a:r>
              <a:rPr lang="en-US" altLang="zh-CN" dirty="0">
                <a:effectLst/>
              </a:rPr>
              <a:t>1.2.3  </a:t>
            </a:r>
            <a:r>
              <a:rPr lang="zh-CN" altLang="en-US" dirty="0">
                <a:effectLst/>
              </a:rPr>
              <a:t>多道批处理系统</a:t>
            </a:r>
            <a:endParaRPr lang="en-US" altLang="zh-CN" dirty="0">
              <a:effectLst/>
            </a:endParaRPr>
          </a:p>
        </p:txBody>
      </p:sp>
      <p:sp>
        <p:nvSpPr>
          <p:cNvPr id="6"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
        <p:nvSpPr>
          <p:cNvPr id="7" name="Text Box 3"/>
          <p:cNvSpPr txBox="1">
            <a:spLocks noChangeArrowheads="1"/>
          </p:cNvSpPr>
          <p:nvPr/>
        </p:nvSpPr>
        <p:spPr bwMode="auto">
          <a:xfrm>
            <a:off x="683568" y="2276872"/>
            <a:ext cx="8002588"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3200" dirty="0">
                <a:latin typeface="黑体" panose="02010609060101010101" pitchFamily="2" charset="-122"/>
                <a:ea typeface="黑体" panose="02010609060101010101" pitchFamily="2" charset="-122"/>
              </a:rPr>
              <a:t>（</a:t>
            </a:r>
            <a:r>
              <a:rPr kumimoji="1" lang="en-US" altLang="zh-CN" sz="3200" dirty="0">
                <a:latin typeface="黑体" panose="02010609060101010101" pitchFamily="2" charset="-122"/>
                <a:ea typeface="黑体" panose="02010609060101010101" pitchFamily="2" charset="-122"/>
              </a:rPr>
              <a:t>1</a:t>
            </a:r>
            <a:r>
              <a:rPr kumimoji="1" lang="zh-CN" altLang="en-US" sz="3200" dirty="0">
                <a:latin typeface="黑体" panose="02010609060101010101" pitchFamily="2" charset="-122"/>
                <a:ea typeface="黑体" panose="02010609060101010101" pitchFamily="2" charset="-122"/>
              </a:rPr>
              <a:t>）处理机管理问题</a:t>
            </a:r>
            <a:r>
              <a:rPr kumimoji="1" lang="en-US" altLang="zh-CN" dirty="0">
                <a:solidFill>
                  <a:srgbClr val="0000FF"/>
                </a:solidFill>
                <a:latin typeface="黑体" panose="02010609060101010101" pitchFamily="2" charset="-122"/>
                <a:ea typeface="黑体" panose="02010609060101010101" pitchFamily="2" charset="-122"/>
              </a:rPr>
              <a:t>(</a:t>
            </a:r>
            <a:r>
              <a:rPr kumimoji="1" lang="zh-CN" altLang="en-US" dirty="0">
                <a:solidFill>
                  <a:srgbClr val="0000FF"/>
                </a:solidFill>
                <a:latin typeface="黑体" panose="02010609060101010101" pitchFamily="2" charset="-122"/>
                <a:ea typeface="黑体" panose="02010609060101010101" pitchFamily="2" charset="-122"/>
              </a:rPr>
              <a:t>处理机分配、提高利用率</a:t>
            </a:r>
            <a:r>
              <a:rPr kumimoji="1" lang="en-US" altLang="zh-CN" dirty="0">
                <a:solidFill>
                  <a:srgbClr val="0000FF"/>
                </a:solidFill>
                <a:latin typeface="黑体" panose="02010609060101010101" pitchFamily="2" charset="-122"/>
                <a:ea typeface="黑体" panose="02010609060101010101" pitchFamily="2" charset="-122"/>
              </a:rPr>
              <a:t>)</a:t>
            </a:r>
            <a:endParaRPr kumimoji="1" lang="en-US" altLang="zh-CN" dirty="0">
              <a:solidFill>
                <a:srgbClr val="0000FF"/>
              </a:solidFill>
              <a:latin typeface="黑体" panose="02010609060101010101" pitchFamily="2" charset="-122"/>
              <a:ea typeface="黑体" panose="02010609060101010101" pitchFamily="2" charset="-122"/>
            </a:endParaRPr>
          </a:p>
          <a:p>
            <a:r>
              <a:rPr kumimoji="1" lang="zh-CN" altLang="en-US" sz="3200" dirty="0">
                <a:latin typeface="黑体" panose="02010609060101010101" pitchFamily="2" charset="-122"/>
                <a:ea typeface="黑体" panose="02010609060101010101" pitchFamily="2" charset="-122"/>
              </a:rPr>
              <a:t>（</a:t>
            </a:r>
            <a:r>
              <a:rPr kumimoji="1" lang="en-US" altLang="zh-CN" sz="3200" dirty="0">
                <a:latin typeface="黑体" panose="02010609060101010101" pitchFamily="2" charset="-122"/>
                <a:ea typeface="黑体" panose="02010609060101010101" pitchFamily="2" charset="-122"/>
              </a:rPr>
              <a:t>2</a:t>
            </a:r>
            <a:r>
              <a:rPr kumimoji="1" lang="zh-CN" altLang="en-US" sz="3200" dirty="0">
                <a:latin typeface="黑体" panose="02010609060101010101" pitchFamily="2" charset="-122"/>
                <a:ea typeface="黑体" panose="02010609060101010101" pitchFamily="2" charset="-122"/>
              </a:rPr>
              <a:t>）内存管理问题</a:t>
            </a:r>
            <a:r>
              <a:rPr kumimoji="1" lang="en-US" altLang="zh-CN" dirty="0">
                <a:solidFill>
                  <a:srgbClr val="0000FF"/>
                </a:solidFill>
                <a:latin typeface="黑体" panose="02010609060101010101" pitchFamily="2" charset="-122"/>
                <a:ea typeface="黑体" panose="02010609060101010101" pitchFamily="2" charset="-122"/>
              </a:rPr>
              <a:t>(</a:t>
            </a:r>
            <a:r>
              <a:rPr kumimoji="1" lang="zh-CN" altLang="en-US" dirty="0">
                <a:solidFill>
                  <a:srgbClr val="0000FF"/>
                </a:solidFill>
                <a:latin typeface="黑体" panose="02010609060101010101" pitchFamily="2" charset="-122"/>
                <a:ea typeface="黑体" panose="02010609060101010101" pitchFamily="2" charset="-122"/>
              </a:rPr>
              <a:t>分配、保护等</a:t>
            </a:r>
            <a:r>
              <a:rPr kumimoji="1" lang="en-US" altLang="zh-CN" dirty="0">
                <a:solidFill>
                  <a:srgbClr val="0000FF"/>
                </a:solidFill>
                <a:latin typeface="黑体" panose="02010609060101010101" pitchFamily="2" charset="-122"/>
                <a:ea typeface="黑体" panose="02010609060101010101" pitchFamily="2" charset="-122"/>
              </a:rPr>
              <a:t>)</a:t>
            </a:r>
            <a:endParaRPr kumimoji="1" lang="en-US" altLang="zh-CN" dirty="0">
              <a:solidFill>
                <a:srgbClr val="0000FF"/>
              </a:solidFill>
              <a:latin typeface="黑体" panose="02010609060101010101" pitchFamily="2" charset="-122"/>
              <a:ea typeface="黑体" panose="02010609060101010101" pitchFamily="2" charset="-122"/>
            </a:endParaRPr>
          </a:p>
          <a:p>
            <a:r>
              <a:rPr kumimoji="1" lang="zh-CN" altLang="en-US" sz="3200" dirty="0">
                <a:latin typeface="黑体" panose="02010609060101010101" pitchFamily="2" charset="-122"/>
                <a:ea typeface="黑体" panose="02010609060101010101" pitchFamily="2" charset="-122"/>
              </a:rPr>
              <a:t>（</a:t>
            </a:r>
            <a:r>
              <a:rPr kumimoji="1" lang="en-US" altLang="zh-CN" sz="3200" dirty="0">
                <a:latin typeface="黑体" panose="02010609060101010101" pitchFamily="2" charset="-122"/>
                <a:ea typeface="黑体" panose="02010609060101010101" pitchFamily="2" charset="-122"/>
              </a:rPr>
              <a:t>3</a:t>
            </a:r>
            <a:r>
              <a:rPr kumimoji="1" lang="zh-CN" altLang="en-US" sz="3200" dirty="0">
                <a:latin typeface="黑体" panose="02010609060101010101" pitchFamily="2" charset="-122"/>
                <a:ea typeface="黑体" panose="02010609060101010101" pitchFamily="2" charset="-122"/>
              </a:rPr>
              <a:t>）</a:t>
            </a:r>
            <a:r>
              <a:rPr kumimoji="1" lang="en-US" altLang="zh-CN" sz="3200" dirty="0">
                <a:latin typeface="黑体" panose="02010609060101010101" pitchFamily="2" charset="-122"/>
                <a:ea typeface="黑体" panose="02010609060101010101" pitchFamily="2" charset="-122"/>
              </a:rPr>
              <a:t>I/O</a:t>
            </a:r>
            <a:r>
              <a:rPr kumimoji="1" lang="zh-CN" altLang="en-US" sz="3200" dirty="0">
                <a:latin typeface="黑体" panose="02010609060101010101" pitchFamily="2" charset="-122"/>
                <a:ea typeface="黑体" panose="02010609060101010101" pitchFamily="2" charset="-122"/>
              </a:rPr>
              <a:t>设备管理问题</a:t>
            </a:r>
            <a:r>
              <a:rPr kumimoji="1" lang="en-US" altLang="zh-CN" dirty="0">
                <a:solidFill>
                  <a:srgbClr val="0000FF"/>
                </a:solidFill>
                <a:latin typeface="黑体" panose="02010609060101010101" pitchFamily="2" charset="-122"/>
                <a:ea typeface="黑体" panose="02010609060101010101" pitchFamily="2" charset="-122"/>
              </a:rPr>
              <a:t>(</a:t>
            </a:r>
            <a:r>
              <a:rPr kumimoji="1" lang="zh-CN" altLang="en-US" dirty="0">
                <a:solidFill>
                  <a:srgbClr val="0000FF"/>
                </a:solidFill>
                <a:latin typeface="黑体" panose="02010609060101010101" pitchFamily="2" charset="-122"/>
                <a:ea typeface="黑体" panose="02010609060101010101" pitchFamily="2" charset="-122"/>
              </a:rPr>
              <a:t>方便用户、提高利用率</a:t>
            </a:r>
            <a:r>
              <a:rPr kumimoji="1" lang="en-US" altLang="zh-CN" dirty="0">
                <a:solidFill>
                  <a:srgbClr val="0000FF"/>
                </a:solidFill>
                <a:latin typeface="黑体" panose="02010609060101010101" pitchFamily="2" charset="-122"/>
                <a:ea typeface="黑体" panose="02010609060101010101" pitchFamily="2" charset="-122"/>
              </a:rPr>
              <a:t>)</a:t>
            </a:r>
            <a:endParaRPr kumimoji="1" lang="en-US" altLang="zh-CN" dirty="0">
              <a:solidFill>
                <a:srgbClr val="0000FF"/>
              </a:solidFill>
              <a:latin typeface="黑体" panose="02010609060101010101" pitchFamily="2" charset="-122"/>
              <a:ea typeface="黑体" panose="02010609060101010101" pitchFamily="2" charset="-122"/>
            </a:endParaRPr>
          </a:p>
          <a:p>
            <a:r>
              <a:rPr kumimoji="1" lang="zh-CN" altLang="en-US" sz="3200" dirty="0">
                <a:latin typeface="黑体" panose="02010609060101010101" pitchFamily="2" charset="-122"/>
                <a:ea typeface="黑体" panose="02010609060101010101" pitchFamily="2" charset="-122"/>
              </a:rPr>
              <a:t>（</a:t>
            </a:r>
            <a:r>
              <a:rPr kumimoji="1" lang="en-US" altLang="zh-CN" sz="3200" dirty="0">
                <a:latin typeface="黑体" panose="02010609060101010101" pitchFamily="2" charset="-122"/>
                <a:ea typeface="黑体" panose="02010609060101010101" pitchFamily="2" charset="-122"/>
              </a:rPr>
              <a:t>4</a:t>
            </a:r>
            <a:r>
              <a:rPr kumimoji="1" lang="zh-CN" altLang="en-US" sz="3200" dirty="0">
                <a:latin typeface="黑体" panose="02010609060101010101" pitchFamily="2" charset="-122"/>
                <a:ea typeface="黑体" panose="02010609060101010101" pitchFamily="2" charset="-122"/>
              </a:rPr>
              <a:t>）文件管理问题</a:t>
            </a:r>
            <a:r>
              <a:rPr kumimoji="1" lang="en-US" altLang="zh-CN" dirty="0">
                <a:solidFill>
                  <a:srgbClr val="0000FF"/>
                </a:solidFill>
                <a:latin typeface="黑体" panose="02010609060101010101" pitchFamily="2" charset="-122"/>
                <a:ea typeface="黑体" panose="02010609060101010101" pitchFamily="2" charset="-122"/>
              </a:rPr>
              <a:t>(</a:t>
            </a:r>
            <a:r>
              <a:rPr kumimoji="1" lang="zh-CN" altLang="en-US" dirty="0">
                <a:solidFill>
                  <a:srgbClr val="0000FF"/>
                </a:solidFill>
                <a:latin typeface="黑体" panose="02010609060101010101" pitchFamily="2" charset="-122"/>
                <a:ea typeface="黑体" panose="02010609060101010101" pitchFamily="2" charset="-122"/>
              </a:rPr>
              <a:t>方便用户、数据安全一致</a:t>
            </a:r>
            <a:r>
              <a:rPr kumimoji="1" lang="en-US" altLang="zh-CN" dirty="0">
                <a:solidFill>
                  <a:srgbClr val="0000FF"/>
                </a:solidFill>
                <a:latin typeface="黑体" panose="02010609060101010101" pitchFamily="2" charset="-122"/>
                <a:ea typeface="黑体" panose="02010609060101010101" pitchFamily="2" charset="-122"/>
              </a:rPr>
              <a:t>)</a:t>
            </a:r>
            <a:endParaRPr kumimoji="1" lang="en-US" altLang="zh-CN" dirty="0">
              <a:solidFill>
                <a:srgbClr val="0000FF"/>
              </a:solidFill>
              <a:latin typeface="黑体" panose="02010609060101010101" pitchFamily="2" charset="-122"/>
              <a:ea typeface="黑体" panose="02010609060101010101" pitchFamily="2" charset="-122"/>
            </a:endParaRPr>
          </a:p>
          <a:p>
            <a:r>
              <a:rPr kumimoji="1" lang="zh-CN" altLang="en-US" sz="3200" dirty="0">
                <a:latin typeface="黑体" panose="02010609060101010101" pitchFamily="2" charset="-122"/>
                <a:ea typeface="黑体" panose="02010609060101010101" pitchFamily="2" charset="-122"/>
              </a:rPr>
              <a:t>（</a:t>
            </a:r>
            <a:r>
              <a:rPr kumimoji="1" lang="en-US" altLang="zh-CN" sz="3200" dirty="0">
                <a:latin typeface="黑体" panose="02010609060101010101" pitchFamily="2" charset="-122"/>
                <a:ea typeface="黑体" panose="02010609060101010101" pitchFamily="2" charset="-122"/>
              </a:rPr>
              <a:t>5</a:t>
            </a:r>
            <a:r>
              <a:rPr kumimoji="1" lang="zh-CN" altLang="en-US" sz="3200" dirty="0">
                <a:latin typeface="黑体" panose="02010609060101010101" pitchFamily="2" charset="-122"/>
                <a:ea typeface="黑体" panose="02010609060101010101" pitchFamily="2" charset="-122"/>
              </a:rPr>
              <a:t>）作业管理问题</a:t>
            </a:r>
            <a:r>
              <a:rPr kumimoji="1" lang="en-US" altLang="zh-CN" dirty="0">
                <a:solidFill>
                  <a:srgbClr val="0000FF"/>
                </a:solidFill>
                <a:latin typeface="黑体" panose="02010609060101010101" pitchFamily="2" charset="-122"/>
                <a:ea typeface="黑体" panose="02010609060101010101" pitchFamily="2" charset="-122"/>
              </a:rPr>
              <a:t>(</a:t>
            </a:r>
            <a:r>
              <a:rPr kumimoji="1" lang="zh-CN" altLang="en-US" dirty="0">
                <a:solidFill>
                  <a:srgbClr val="0000FF"/>
                </a:solidFill>
                <a:latin typeface="黑体" panose="02010609060101010101" pitchFamily="2" charset="-122"/>
                <a:ea typeface="黑体" panose="02010609060101010101" pitchFamily="2" charset="-122"/>
              </a:rPr>
              <a:t>计算型、</a:t>
            </a:r>
            <a:r>
              <a:rPr kumimoji="1" lang="en-US" altLang="zh-CN" dirty="0">
                <a:solidFill>
                  <a:srgbClr val="0000FF"/>
                </a:solidFill>
                <a:latin typeface="黑体" panose="02010609060101010101" pitchFamily="2" charset="-122"/>
                <a:ea typeface="黑体" panose="02010609060101010101" pitchFamily="2" charset="-122"/>
              </a:rPr>
              <a:t>I/O</a:t>
            </a:r>
            <a:r>
              <a:rPr kumimoji="1" lang="zh-CN" altLang="en-US" dirty="0">
                <a:solidFill>
                  <a:srgbClr val="0000FF"/>
                </a:solidFill>
                <a:latin typeface="黑体" panose="02010609060101010101" pitchFamily="2" charset="-122"/>
                <a:ea typeface="黑体" panose="02010609060101010101" pitchFamily="2" charset="-122"/>
              </a:rPr>
              <a:t>型不同处理</a:t>
            </a:r>
            <a:r>
              <a:rPr kumimoji="1" lang="en-US" altLang="zh-CN" dirty="0">
                <a:solidFill>
                  <a:srgbClr val="0000FF"/>
                </a:solidFill>
                <a:latin typeface="黑体" panose="02010609060101010101" pitchFamily="2" charset="-122"/>
                <a:ea typeface="黑体" panose="02010609060101010101" pitchFamily="2" charset="-122"/>
              </a:rPr>
              <a:t>)</a:t>
            </a:r>
            <a:endParaRPr kumimoji="1" lang="en-US" altLang="zh-CN" dirty="0">
              <a:solidFill>
                <a:srgbClr val="0000FF"/>
              </a:solidFill>
              <a:latin typeface="黑体" panose="02010609060101010101" pitchFamily="2" charset="-122"/>
              <a:ea typeface="黑体" panose="02010609060101010101" pitchFamily="2" charset="-122"/>
            </a:endParaRPr>
          </a:p>
        </p:txBody>
      </p:sp>
    </p:spTree>
  </p:cSld>
  <p:clrMapOvr>
    <a:masterClrMapping/>
  </p:clrMapOvr>
  <p:transition advTm="18819"/>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323850" y="393799"/>
            <a:ext cx="3619500" cy="442913"/>
          </a:xfrm>
          <a:prstGeom prst="rect">
            <a:avLst/>
          </a:prstGeom>
          <a:noFill/>
          <a:ln w="9525">
            <a:noFill/>
            <a:miter lim="800000"/>
          </a:ln>
        </p:spPr>
        <p:txBody>
          <a:bodyPr/>
          <a:lstStyle>
            <a:defPPr>
              <a:defRPr lang="zh-CN"/>
            </a:defPPr>
            <a:lvl1pPr marL="533400" indent="-533400">
              <a:defRPr sz="3200" b="1">
                <a:solidFill>
                  <a:srgbClr val="1F05E3"/>
                </a:solidFill>
                <a:effectLst>
                  <a:outerShdw blurRad="38100" dist="38100" dir="2700000" algn="tl">
                    <a:srgbClr val="C0C0C0"/>
                  </a:outerShdw>
                </a:effectLst>
                <a:latin typeface="黑体" panose="02010609060101010101" pitchFamily="2" charset="-122"/>
                <a:ea typeface="黑体" panose="02010609060101010101" pitchFamily="2" charset="-122"/>
              </a:defRPr>
            </a:lvl1pPr>
          </a:lstStyle>
          <a:p>
            <a:r>
              <a:rPr lang="en-US" altLang="zh-CN" dirty="0">
                <a:effectLst/>
              </a:rPr>
              <a:t>1.2.4 </a:t>
            </a:r>
            <a:r>
              <a:rPr lang="zh-CN" altLang="en-US" dirty="0">
                <a:effectLst/>
              </a:rPr>
              <a:t>分时系统</a:t>
            </a:r>
            <a:endParaRPr lang="zh-CN" altLang="en-US" dirty="0">
              <a:effectLst/>
            </a:endParaRPr>
          </a:p>
        </p:txBody>
      </p:sp>
      <p:pic>
        <p:nvPicPr>
          <p:cNvPr id="268290" name="Picture 2"/>
          <p:cNvPicPr>
            <a:picLocks noChangeAspect="1" noChangeArrowheads="1"/>
          </p:cNvPicPr>
          <p:nvPr/>
        </p:nvPicPr>
        <p:blipFill>
          <a:blip r:embed="rId1"/>
          <a:srcRect/>
          <a:stretch>
            <a:fillRect/>
          </a:stretch>
        </p:blipFill>
        <p:spPr bwMode="auto">
          <a:xfrm>
            <a:off x="104580" y="980557"/>
            <a:ext cx="8786172" cy="5377401"/>
          </a:xfrm>
          <a:prstGeom prst="rect">
            <a:avLst/>
          </a:prstGeom>
          <a:noFill/>
          <a:ln w="9525">
            <a:noFill/>
            <a:miter lim="800000"/>
            <a:headEnd/>
            <a:tailEnd/>
          </a:ln>
          <a:effectLst/>
        </p:spPr>
      </p:pic>
      <p:sp>
        <p:nvSpPr>
          <p:cNvPr id="5"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
        <p:nvSpPr>
          <p:cNvPr id="6" name="Text Box 4"/>
          <p:cNvSpPr txBox="1">
            <a:spLocks noChangeArrowheads="1"/>
          </p:cNvSpPr>
          <p:nvPr/>
        </p:nvSpPr>
        <p:spPr bwMode="auto">
          <a:xfrm>
            <a:off x="5403825" y="5157192"/>
            <a:ext cx="3708127"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15000"/>
              </a:spcBef>
            </a:pPr>
            <a:r>
              <a:rPr kumimoji="1" lang="zh-CN" altLang="en-US" sz="2000" b="1" dirty="0">
                <a:solidFill>
                  <a:srgbClr val="000066"/>
                </a:solidFill>
                <a:ea typeface="宋体" panose="02010600030101010101" pitchFamily="2" charset="-122"/>
              </a:rPr>
              <a:t>（</a:t>
            </a:r>
            <a:r>
              <a:rPr kumimoji="1" lang="en-US" altLang="zh-CN" sz="2000" b="1" dirty="0">
                <a:solidFill>
                  <a:srgbClr val="000066"/>
                </a:solidFill>
                <a:ea typeface="宋体" panose="02010600030101010101" pitchFamily="2" charset="-122"/>
              </a:rPr>
              <a:t>1</a:t>
            </a:r>
            <a:r>
              <a:rPr kumimoji="1" lang="zh-CN" altLang="en-US" sz="2000" b="1" dirty="0">
                <a:solidFill>
                  <a:srgbClr val="000066"/>
                </a:solidFill>
                <a:ea typeface="宋体" panose="02010600030101010101" pitchFamily="2" charset="-122"/>
              </a:rPr>
              <a:t>）人</a:t>
            </a:r>
            <a:r>
              <a:rPr kumimoji="1" lang="en-US" altLang="zh-CN" sz="2000" b="1" dirty="0">
                <a:solidFill>
                  <a:srgbClr val="000066"/>
                </a:solidFill>
                <a:latin typeface="宋体" panose="02010600030101010101" pitchFamily="2" charset="-122"/>
                <a:ea typeface="宋体" panose="02010600030101010101" pitchFamily="2" charset="-122"/>
              </a:rPr>
              <a:t>-</a:t>
            </a:r>
            <a:r>
              <a:rPr kumimoji="1" lang="zh-CN" altLang="en-US" sz="2000" b="1" dirty="0">
                <a:solidFill>
                  <a:srgbClr val="000066"/>
                </a:solidFill>
                <a:ea typeface="宋体" panose="02010600030101010101" pitchFamily="2" charset="-122"/>
              </a:rPr>
              <a:t>机交互</a:t>
            </a:r>
            <a:endParaRPr kumimoji="1" lang="zh-CN" altLang="en-US" sz="2000" b="1" dirty="0">
              <a:solidFill>
                <a:srgbClr val="000066"/>
              </a:solidFill>
              <a:ea typeface="宋体" panose="02010600030101010101" pitchFamily="2" charset="-122"/>
            </a:endParaRPr>
          </a:p>
          <a:p>
            <a:pPr algn="just">
              <a:spcBef>
                <a:spcPct val="15000"/>
              </a:spcBef>
            </a:pPr>
            <a:r>
              <a:rPr kumimoji="1" lang="zh-CN" altLang="en-US" sz="2000" b="1" dirty="0">
                <a:solidFill>
                  <a:srgbClr val="000066"/>
                </a:solidFill>
                <a:ea typeface="宋体" panose="02010600030101010101" pitchFamily="2" charset="-122"/>
              </a:rPr>
              <a:t>（</a:t>
            </a:r>
            <a:r>
              <a:rPr kumimoji="1" lang="en-US" altLang="zh-CN" sz="2000" b="1" dirty="0">
                <a:solidFill>
                  <a:srgbClr val="000066"/>
                </a:solidFill>
                <a:ea typeface="宋体" panose="02010600030101010101" pitchFamily="2" charset="-122"/>
              </a:rPr>
              <a:t>2</a:t>
            </a:r>
            <a:r>
              <a:rPr kumimoji="1" lang="zh-CN" altLang="en-US" sz="2000" b="1" dirty="0">
                <a:solidFill>
                  <a:srgbClr val="000066"/>
                </a:solidFill>
                <a:ea typeface="宋体" panose="02010600030101010101" pitchFamily="2" charset="-122"/>
              </a:rPr>
              <a:t>）共享主机</a:t>
            </a:r>
            <a:endParaRPr kumimoji="1" lang="zh-CN" altLang="en-US" sz="2000" b="1" dirty="0">
              <a:solidFill>
                <a:srgbClr val="000066"/>
              </a:solidFill>
              <a:ea typeface="宋体" panose="02010600030101010101" pitchFamily="2" charset="-122"/>
            </a:endParaRPr>
          </a:p>
          <a:p>
            <a:pPr algn="just">
              <a:spcBef>
                <a:spcPct val="15000"/>
              </a:spcBef>
            </a:pPr>
            <a:r>
              <a:rPr kumimoji="1" lang="zh-CN" altLang="en-US" sz="2000" b="1" dirty="0">
                <a:solidFill>
                  <a:srgbClr val="000066"/>
                </a:solidFill>
                <a:latin typeface="宋体" panose="02010600030101010101" pitchFamily="2" charset="-122"/>
                <a:ea typeface="宋体" panose="02010600030101010101" pitchFamily="2" charset="-122"/>
              </a:rPr>
              <a:t>（</a:t>
            </a:r>
            <a:r>
              <a:rPr kumimoji="1" lang="en-US" altLang="zh-CN" sz="2000" b="1" dirty="0">
                <a:solidFill>
                  <a:srgbClr val="000066"/>
                </a:solidFill>
                <a:ea typeface="宋体" panose="02010600030101010101" pitchFamily="2" charset="-122"/>
              </a:rPr>
              <a:t>3</a:t>
            </a:r>
            <a:r>
              <a:rPr kumimoji="1" lang="zh-CN" altLang="en-US" sz="2000" b="1" dirty="0">
                <a:solidFill>
                  <a:srgbClr val="000066"/>
                </a:solidFill>
                <a:latin typeface="宋体" panose="02010600030101010101" pitchFamily="2" charset="-122"/>
                <a:ea typeface="宋体" panose="02010600030101010101" pitchFamily="2" charset="-122"/>
              </a:rPr>
              <a:t>）便于用户上机</a:t>
            </a:r>
            <a:r>
              <a:rPr kumimoji="1" lang="zh-CN" altLang="en-US" b="1" dirty="0">
                <a:solidFill>
                  <a:srgbClr val="000066"/>
                </a:solidFill>
                <a:ea typeface="宋体" panose="02010600030101010101" pitchFamily="2" charset="-122"/>
              </a:rPr>
              <a:t> </a:t>
            </a:r>
            <a:endParaRPr kumimoji="1" lang="zh-CN" altLang="en-US" b="1" dirty="0">
              <a:solidFill>
                <a:srgbClr val="000066"/>
              </a:solidFill>
              <a:ea typeface="宋体" panose="02010600030101010101" pitchFamily="2" charset="-122"/>
            </a:endParaRPr>
          </a:p>
        </p:txBody>
      </p:sp>
    </p:spTree>
  </p:cSld>
  <p:clrMapOvr>
    <a:masterClrMapping/>
  </p:clrMapOvr>
  <p:transition advTm="3968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299"/>
                                          </p:stCondLst>
                                        </p:cTn>
                                        <p:tgtEl>
                                          <p:spTgt spid="6">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299"/>
                                          </p:stCondLst>
                                        </p:cTn>
                                        <p:tgtEl>
                                          <p:spTgt spid="6">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299"/>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42" name="Picture 2"/>
          <p:cNvPicPr>
            <a:picLocks noChangeAspect="1" noChangeArrowheads="1"/>
          </p:cNvPicPr>
          <p:nvPr/>
        </p:nvPicPr>
        <p:blipFill>
          <a:blip r:embed="rId1"/>
          <a:srcRect/>
          <a:stretch>
            <a:fillRect/>
          </a:stretch>
        </p:blipFill>
        <p:spPr bwMode="auto">
          <a:xfrm>
            <a:off x="285720" y="1052736"/>
            <a:ext cx="8566557" cy="5214974"/>
          </a:xfrm>
          <a:prstGeom prst="rect">
            <a:avLst/>
          </a:prstGeom>
          <a:noFill/>
          <a:ln w="9525">
            <a:noFill/>
            <a:miter lim="800000"/>
            <a:headEnd/>
            <a:tailEnd/>
          </a:ln>
          <a:effectLst/>
        </p:spPr>
      </p:pic>
      <p:sp>
        <p:nvSpPr>
          <p:cNvPr id="3" name="Rectangle 2"/>
          <p:cNvSpPr txBox="1">
            <a:spLocks noChangeArrowheads="1"/>
          </p:cNvSpPr>
          <p:nvPr/>
        </p:nvSpPr>
        <p:spPr bwMode="auto">
          <a:xfrm>
            <a:off x="323850" y="393799"/>
            <a:ext cx="3619500" cy="442913"/>
          </a:xfrm>
          <a:prstGeom prst="rect">
            <a:avLst/>
          </a:prstGeom>
          <a:noFill/>
          <a:ln w="9525">
            <a:noFill/>
            <a:miter lim="800000"/>
          </a:ln>
        </p:spPr>
        <p:txBody>
          <a:bodyPr/>
          <a:lstStyle>
            <a:defPPr>
              <a:defRPr lang="zh-CN"/>
            </a:defPPr>
            <a:lvl1pPr marL="533400" indent="-533400">
              <a:defRPr sz="3200" b="1">
                <a:solidFill>
                  <a:srgbClr val="1F05E3"/>
                </a:solidFill>
                <a:effectLst>
                  <a:outerShdw blurRad="38100" dist="38100" dir="2700000" algn="tl">
                    <a:srgbClr val="C0C0C0"/>
                  </a:outerShdw>
                </a:effectLst>
                <a:latin typeface="黑体" panose="02010609060101010101" pitchFamily="2" charset="-122"/>
                <a:ea typeface="黑体" panose="02010609060101010101" pitchFamily="2" charset="-122"/>
              </a:defRPr>
            </a:lvl1pPr>
          </a:lstStyle>
          <a:p>
            <a:r>
              <a:rPr lang="en-US" altLang="zh-CN" dirty="0">
                <a:effectLst/>
              </a:rPr>
              <a:t>1.2.4 </a:t>
            </a:r>
            <a:r>
              <a:rPr lang="zh-CN" altLang="en-US" dirty="0">
                <a:effectLst/>
              </a:rPr>
              <a:t>分时系统</a:t>
            </a:r>
            <a:endParaRPr lang="zh-CN" altLang="en-US" dirty="0">
              <a:effectLst/>
            </a:endParaRPr>
          </a:p>
        </p:txBody>
      </p:sp>
      <p:sp>
        <p:nvSpPr>
          <p:cNvPr id="4"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
        <p:nvSpPr>
          <p:cNvPr id="5" name="Text Box 4"/>
          <p:cNvSpPr txBox="1">
            <a:spLocks noChangeArrowheads="1"/>
          </p:cNvSpPr>
          <p:nvPr/>
        </p:nvSpPr>
        <p:spPr bwMode="auto">
          <a:xfrm>
            <a:off x="5403825" y="5157192"/>
            <a:ext cx="3708127"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15000"/>
              </a:spcBef>
            </a:pPr>
            <a:r>
              <a:rPr kumimoji="1" lang="zh-CN" altLang="en-US" sz="2000" b="1" dirty="0">
                <a:solidFill>
                  <a:srgbClr val="000066"/>
                </a:solidFill>
                <a:ea typeface="宋体" panose="02010600030101010101" pitchFamily="2" charset="-122"/>
              </a:rPr>
              <a:t>（</a:t>
            </a:r>
            <a:r>
              <a:rPr kumimoji="1" lang="en-US" altLang="zh-CN" sz="2000" b="1" dirty="0">
                <a:solidFill>
                  <a:srgbClr val="000066"/>
                </a:solidFill>
                <a:ea typeface="宋体" panose="02010600030101010101" pitchFamily="2" charset="-122"/>
              </a:rPr>
              <a:t>1</a:t>
            </a:r>
            <a:r>
              <a:rPr kumimoji="1" lang="zh-CN" altLang="en-US" sz="2000" b="1" dirty="0">
                <a:solidFill>
                  <a:srgbClr val="000066"/>
                </a:solidFill>
                <a:ea typeface="宋体" panose="02010600030101010101" pitchFamily="2" charset="-122"/>
              </a:rPr>
              <a:t>）人</a:t>
            </a:r>
            <a:r>
              <a:rPr kumimoji="1" lang="en-US" altLang="zh-CN" sz="2000" b="1" dirty="0">
                <a:solidFill>
                  <a:srgbClr val="000066"/>
                </a:solidFill>
                <a:latin typeface="宋体" panose="02010600030101010101" pitchFamily="2" charset="-122"/>
                <a:ea typeface="宋体" panose="02010600030101010101" pitchFamily="2" charset="-122"/>
              </a:rPr>
              <a:t>-</a:t>
            </a:r>
            <a:r>
              <a:rPr kumimoji="1" lang="zh-CN" altLang="en-US" sz="2000" b="1" dirty="0">
                <a:solidFill>
                  <a:srgbClr val="000066"/>
                </a:solidFill>
                <a:ea typeface="宋体" panose="02010600030101010101" pitchFamily="2" charset="-122"/>
              </a:rPr>
              <a:t>机交互</a:t>
            </a:r>
            <a:endParaRPr kumimoji="1" lang="zh-CN" altLang="en-US" sz="2000" b="1" dirty="0">
              <a:solidFill>
                <a:srgbClr val="000066"/>
              </a:solidFill>
              <a:ea typeface="宋体" panose="02010600030101010101" pitchFamily="2" charset="-122"/>
            </a:endParaRPr>
          </a:p>
          <a:p>
            <a:pPr algn="just">
              <a:spcBef>
                <a:spcPct val="15000"/>
              </a:spcBef>
            </a:pPr>
            <a:r>
              <a:rPr kumimoji="1" lang="zh-CN" altLang="en-US" sz="2000" b="1" dirty="0">
                <a:solidFill>
                  <a:srgbClr val="000066"/>
                </a:solidFill>
                <a:ea typeface="宋体" panose="02010600030101010101" pitchFamily="2" charset="-122"/>
              </a:rPr>
              <a:t>（</a:t>
            </a:r>
            <a:r>
              <a:rPr kumimoji="1" lang="en-US" altLang="zh-CN" sz="2000" b="1" dirty="0">
                <a:solidFill>
                  <a:srgbClr val="000066"/>
                </a:solidFill>
                <a:ea typeface="宋体" panose="02010600030101010101" pitchFamily="2" charset="-122"/>
              </a:rPr>
              <a:t>2</a:t>
            </a:r>
            <a:r>
              <a:rPr kumimoji="1" lang="zh-CN" altLang="en-US" sz="2000" b="1" dirty="0">
                <a:solidFill>
                  <a:srgbClr val="000066"/>
                </a:solidFill>
                <a:ea typeface="宋体" panose="02010600030101010101" pitchFamily="2" charset="-122"/>
              </a:rPr>
              <a:t>）共享主机</a:t>
            </a:r>
            <a:endParaRPr kumimoji="1" lang="zh-CN" altLang="en-US" sz="2000" b="1" dirty="0">
              <a:solidFill>
                <a:srgbClr val="000066"/>
              </a:solidFill>
              <a:ea typeface="宋体" panose="02010600030101010101" pitchFamily="2" charset="-122"/>
            </a:endParaRPr>
          </a:p>
          <a:p>
            <a:pPr algn="just">
              <a:spcBef>
                <a:spcPct val="15000"/>
              </a:spcBef>
            </a:pPr>
            <a:r>
              <a:rPr kumimoji="1" lang="zh-CN" altLang="en-US" sz="2000" b="1" dirty="0">
                <a:solidFill>
                  <a:srgbClr val="000066"/>
                </a:solidFill>
                <a:latin typeface="宋体" panose="02010600030101010101" pitchFamily="2" charset="-122"/>
                <a:ea typeface="宋体" panose="02010600030101010101" pitchFamily="2" charset="-122"/>
              </a:rPr>
              <a:t>（</a:t>
            </a:r>
            <a:r>
              <a:rPr kumimoji="1" lang="en-US" altLang="zh-CN" sz="2000" b="1" dirty="0">
                <a:solidFill>
                  <a:srgbClr val="000066"/>
                </a:solidFill>
                <a:ea typeface="宋体" panose="02010600030101010101" pitchFamily="2" charset="-122"/>
              </a:rPr>
              <a:t>3</a:t>
            </a:r>
            <a:r>
              <a:rPr kumimoji="1" lang="zh-CN" altLang="en-US" sz="2000" b="1" dirty="0">
                <a:solidFill>
                  <a:srgbClr val="000066"/>
                </a:solidFill>
                <a:latin typeface="宋体" panose="02010600030101010101" pitchFamily="2" charset="-122"/>
                <a:ea typeface="宋体" panose="02010600030101010101" pitchFamily="2" charset="-122"/>
              </a:rPr>
              <a:t>）便于用户上机</a:t>
            </a:r>
            <a:r>
              <a:rPr kumimoji="1" lang="zh-CN" altLang="en-US" b="1" dirty="0">
                <a:solidFill>
                  <a:srgbClr val="000066"/>
                </a:solidFill>
                <a:ea typeface="宋体" panose="02010600030101010101" pitchFamily="2" charset="-122"/>
              </a:rPr>
              <a:t> </a:t>
            </a:r>
            <a:endParaRPr kumimoji="1" lang="zh-CN" altLang="en-US" b="1" dirty="0">
              <a:solidFill>
                <a:srgbClr val="000066"/>
              </a:solidFill>
              <a:ea typeface="宋体" panose="02010600030101010101" pitchFamily="2" charset="-122"/>
            </a:endParaRPr>
          </a:p>
        </p:txBody>
      </p:sp>
    </p:spTree>
  </p:cSld>
  <p:clrMapOvr>
    <a:masterClrMapping/>
  </p:clrMapOvr>
  <p:transition advTm="3303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299"/>
                                          </p:stCondLst>
                                        </p:cTn>
                                        <p:tgtEl>
                                          <p:spTgt spid="5">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299"/>
                                          </p:stCondLst>
                                        </p:cTn>
                                        <p:tgtEl>
                                          <p:spTgt spid="5">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299"/>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9314" name="Picture 2"/>
          <p:cNvPicPr>
            <a:picLocks noChangeAspect="1" noChangeArrowheads="1"/>
          </p:cNvPicPr>
          <p:nvPr/>
        </p:nvPicPr>
        <p:blipFill>
          <a:blip r:embed="rId1"/>
          <a:srcRect/>
          <a:stretch>
            <a:fillRect/>
          </a:stretch>
        </p:blipFill>
        <p:spPr bwMode="auto">
          <a:xfrm>
            <a:off x="110514" y="908720"/>
            <a:ext cx="9046900" cy="5429287"/>
          </a:xfrm>
          <a:prstGeom prst="rect">
            <a:avLst/>
          </a:prstGeom>
          <a:noFill/>
          <a:ln w="9525">
            <a:noFill/>
            <a:miter lim="800000"/>
            <a:headEnd/>
            <a:tailEnd/>
          </a:ln>
          <a:effectLst/>
        </p:spPr>
      </p:pic>
      <p:sp>
        <p:nvSpPr>
          <p:cNvPr id="3" name="Rectangle 2"/>
          <p:cNvSpPr txBox="1">
            <a:spLocks noChangeArrowheads="1"/>
          </p:cNvSpPr>
          <p:nvPr/>
        </p:nvSpPr>
        <p:spPr bwMode="auto">
          <a:xfrm>
            <a:off x="323850" y="393799"/>
            <a:ext cx="3619500" cy="442913"/>
          </a:xfrm>
          <a:prstGeom prst="rect">
            <a:avLst/>
          </a:prstGeom>
          <a:noFill/>
          <a:ln w="9525">
            <a:noFill/>
            <a:miter lim="800000"/>
          </a:ln>
        </p:spPr>
        <p:txBody>
          <a:bodyPr/>
          <a:lstStyle>
            <a:defPPr>
              <a:defRPr lang="zh-CN"/>
            </a:defPPr>
            <a:lvl1pPr marL="533400" indent="-533400">
              <a:defRPr sz="3200" b="1">
                <a:solidFill>
                  <a:srgbClr val="1F05E3"/>
                </a:solidFill>
                <a:effectLst>
                  <a:outerShdw blurRad="38100" dist="38100" dir="2700000" algn="tl">
                    <a:srgbClr val="C0C0C0"/>
                  </a:outerShdw>
                </a:effectLst>
                <a:latin typeface="黑体" panose="02010609060101010101" pitchFamily="2" charset="-122"/>
                <a:ea typeface="黑体" panose="02010609060101010101" pitchFamily="2" charset="-122"/>
              </a:defRPr>
            </a:lvl1pPr>
          </a:lstStyle>
          <a:p>
            <a:r>
              <a:rPr lang="en-US" altLang="zh-CN" dirty="0">
                <a:effectLst/>
              </a:rPr>
              <a:t>1.2.4 </a:t>
            </a:r>
            <a:r>
              <a:rPr lang="zh-CN" altLang="en-US" dirty="0">
                <a:effectLst/>
              </a:rPr>
              <a:t>分时系统</a:t>
            </a:r>
            <a:endParaRPr lang="zh-CN" altLang="en-US" dirty="0">
              <a:effectLst/>
            </a:endParaRPr>
          </a:p>
        </p:txBody>
      </p:sp>
      <p:sp>
        <p:nvSpPr>
          <p:cNvPr id="4"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
        <p:nvSpPr>
          <p:cNvPr id="5" name="Text Box 4"/>
          <p:cNvSpPr txBox="1">
            <a:spLocks noChangeArrowheads="1"/>
          </p:cNvSpPr>
          <p:nvPr/>
        </p:nvSpPr>
        <p:spPr bwMode="auto">
          <a:xfrm>
            <a:off x="5403825" y="5157192"/>
            <a:ext cx="3708127"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15000"/>
              </a:spcBef>
            </a:pPr>
            <a:r>
              <a:rPr kumimoji="1" lang="zh-CN" altLang="en-US" sz="2000" b="1" dirty="0">
                <a:solidFill>
                  <a:srgbClr val="000066"/>
                </a:solidFill>
                <a:ea typeface="宋体" panose="02010600030101010101" pitchFamily="2" charset="-122"/>
              </a:rPr>
              <a:t>（</a:t>
            </a:r>
            <a:r>
              <a:rPr kumimoji="1" lang="en-US" altLang="zh-CN" sz="2000" b="1" dirty="0">
                <a:solidFill>
                  <a:srgbClr val="000066"/>
                </a:solidFill>
                <a:ea typeface="宋体" panose="02010600030101010101" pitchFamily="2" charset="-122"/>
              </a:rPr>
              <a:t>1</a:t>
            </a:r>
            <a:r>
              <a:rPr kumimoji="1" lang="zh-CN" altLang="en-US" sz="2000" b="1" dirty="0">
                <a:solidFill>
                  <a:srgbClr val="000066"/>
                </a:solidFill>
                <a:ea typeface="宋体" panose="02010600030101010101" pitchFamily="2" charset="-122"/>
              </a:rPr>
              <a:t>）人</a:t>
            </a:r>
            <a:r>
              <a:rPr kumimoji="1" lang="en-US" altLang="zh-CN" sz="2000" b="1" dirty="0">
                <a:solidFill>
                  <a:srgbClr val="000066"/>
                </a:solidFill>
                <a:latin typeface="宋体" panose="02010600030101010101" pitchFamily="2" charset="-122"/>
                <a:ea typeface="宋体" panose="02010600030101010101" pitchFamily="2" charset="-122"/>
              </a:rPr>
              <a:t>-</a:t>
            </a:r>
            <a:r>
              <a:rPr kumimoji="1" lang="zh-CN" altLang="en-US" sz="2000" b="1" dirty="0">
                <a:solidFill>
                  <a:srgbClr val="000066"/>
                </a:solidFill>
                <a:ea typeface="宋体" panose="02010600030101010101" pitchFamily="2" charset="-122"/>
              </a:rPr>
              <a:t>机交互</a:t>
            </a:r>
            <a:endParaRPr kumimoji="1" lang="zh-CN" altLang="en-US" sz="2000" b="1" dirty="0">
              <a:solidFill>
                <a:srgbClr val="000066"/>
              </a:solidFill>
              <a:ea typeface="宋体" panose="02010600030101010101" pitchFamily="2" charset="-122"/>
            </a:endParaRPr>
          </a:p>
          <a:p>
            <a:pPr algn="just">
              <a:spcBef>
                <a:spcPct val="15000"/>
              </a:spcBef>
            </a:pPr>
            <a:r>
              <a:rPr kumimoji="1" lang="zh-CN" altLang="en-US" sz="2000" b="1" dirty="0">
                <a:solidFill>
                  <a:srgbClr val="000066"/>
                </a:solidFill>
                <a:ea typeface="宋体" panose="02010600030101010101" pitchFamily="2" charset="-122"/>
              </a:rPr>
              <a:t>（</a:t>
            </a:r>
            <a:r>
              <a:rPr kumimoji="1" lang="en-US" altLang="zh-CN" sz="2000" b="1" dirty="0">
                <a:solidFill>
                  <a:srgbClr val="000066"/>
                </a:solidFill>
                <a:ea typeface="宋体" panose="02010600030101010101" pitchFamily="2" charset="-122"/>
              </a:rPr>
              <a:t>2</a:t>
            </a:r>
            <a:r>
              <a:rPr kumimoji="1" lang="zh-CN" altLang="en-US" sz="2000" b="1" dirty="0">
                <a:solidFill>
                  <a:srgbClr val="000066"/>
                </a:solidFill>
                <a:ea typeface="宋体" panose="02010600030101010101" pitchFamily="2" charset="-122"/>
              </a:rPr>
              <a:t>）共享主机</a:t>
            </a:r>
            <a:endParaRPr kumimoji="1" lang="zh-CN" altLang="en-US" sz="2000" b="1" dirty="0">
              <a:solidFill>
                <a:srgbClr val="000066"/>
              </a:solidFill>
              <a:ea typeface="宋体" panose="02010600030101010101" pitchFamily="2" charset="-122"/>
            </a:endParaRPr>
          </a:p>
          <a:p>
            <a:pPr algn="just">
              <a:spcBef>
                <a:spcPct val="15000"/>
              </a:spcBef>
            </a:pPr>
            <a:r>
              <a:rPr kumimoji="1" lang="zh-CN" altLang="en-US" sz="2000" b="1" dirty="0">
                <a:solidFill>
                  <a:srgbClr val="000066"/>
                </a:solidFill>
                <a:latin typeface="宋体" panose="02010600030101010101" pitchFamily="2" charset="-122"/>
                <a:ea typeface="宋体" panose="02010600030101010101" pitchFamily="2" charset="-122"/>
              </a:rPr>
              <a:t>（</a:t>
            </a:r>
            <a:r>
              <a:rPr kumimoji="1" lang="en-US" altLang="zh-CN" sz="2000" b="1" dirty="0">
                <a:solidFill>
                  <a:srgbClr val="000066"/>
                </a:solidFill>
                <a:ea typeface="宋体" panose="02010600030101010101" pitchFamily="2" charset="-122"/>
              </a:rPr>
              <a:t>3</a:t>
            </a:r>
            <a:r>
              <a:rPr kumimoji="1" lang="zh-CN" altLang="en-US" sz="2000" b="1" dirty="0">
                <a:solidFill>
                  <a:srgbClr val="000066"/>
                </a:solidFill>
                <a:latin typeface="宋体" panose="02010600030101010101" pitchFamily="2" charset="-122"/>
                <a:ea typeface="宋体" panose="02010600030101010101" pitchFamily="2" charset="-122"/>
              </a:rPr>
              <a:t>）便于用户上机</a:t>
            </a:r>
            <a:r>
              <a:rPr kumimoji="1" lang="zh-CN" altLang="en-US" b="1" dirty="0">
                <a:solidFill>
                  <a:srgbClr val="000066"/>
                </a:solidFill>
                <a:ea typeface="宋体" panose="02010600030101010101" pitchFamily="2" charset="-122"/>
              </a:rPr>
              <a:t> </a:t>
            </a:r>
            <a:endParaRPr kumimoji="1" lang="zh-CN" altLang="en-US" b="1" dirty="0">
              <a:solidFill>
                <a:srgbClr val="000066"/>
              </a:solidFill>
              <a:ea typeface="宋体" panose="02010600030101010101" pitchFamily="2" charset="-122"/>
            </a:endParaRPr>
          </a:p>
        </p:txBody>
      </p:sp>
    </p:spTree>
  </p:cSld>
  <p:clrMapOvr>
    <a:masterClrMapping/>
  </p:clrMapOvr>
  <p:transition advTm="6620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299"/>
                                          </p:stCondLst>
                                        </p:cTn>
                                        <p:tgtEl>
                                          <p:spTgt spid="5">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299"/>
                                          </p:stCondLst>
                                        </p:cTn>
                                        <p:tgtEl>
                                          <p:spTgt spid="5">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299"/>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5458" name="Picture 2"/>
          <p:cNvPicPr>
            <a:picLocks noChangeAspect="1" noChangeArrowheads="1"/>
          </p:cNvPicPr>
          <p:nvPr/>
        </p:nvPicPr>
        <p:blipFill>
          <a:blip r:embed="rId1"/>
          <a:srcRect/>
          <a:stretch>
            <a:fillRect/>
          </a:stretch>
        </p:blipFill>
        <p:spPr bwMode="auto">
          <a:xfrm>
            <a:off x="142876" y="1094916"/>
            <a:ext cx="8858280" cy="5286412"/>
          </a:xfrm>
          <a:prstGeom prst="rect">
            <a:avLst/>
          </a:prstGeom>
          <a:noFill/>
          <a:ln w="9525">
            <a:noFill/>
            <a:miter lim="800000"/>
            <a:headEnd/>
            <a:tailEnd/>
          </a:ln>
          <a:effectLst/>
        </p:spPr>
      </p:pic>
      <p:sp>
        <p:nvSpPr>
          <p:cNvPr id="3" name="Rectangle 2"/>
          <p:cNvSpPr txBox="1">
            <a:spLocks noChangeArrowheads="1"/>
          </p:cNvSpPr>
          <p:nvPr/>
        </p:nvSpPr>
        <p:spPr bwMode="auto">
          <a:xfrm>
            <a:off x="323850" y="393799"/>
            <a:ext cx="3619500" cy="442913"/>
          </a:xfrm>
          <a:prstGeom prst="rect">
            <a:avLst/>
          </a:prstGeom>
          <a:noFill/>
          <a:ln w="9525">
            <a:noFill/>
            <a:miter lim="800000"/>
          </a:ln>
        </p:spPr>
        <p:txBody>
          <a:bodyPr/>
          <a:lstStyle>
            <a:defPPr>
              <a:defRPr lang="zh-CN"/>
            </a:defPPr>
            <a:lvl1pPr marL="533400" indent="-533400">
              <a:defRPr sz="3200" b="1">
                <a:solidFill>
                  <a:srgbClr val="1F05E3"/>
                </a:solidFill>
                <a:effectLst>
                  <a:outerShdw blurRad="38100" dist="38100" dir="2700000" algn="tl">
                    <a:srgbClr val="C0C0C0"/>
                  </a:outerShdw>
                </a:effectLst>
                <a:latin typeface="黑体" panose="02010609060101010101" pitchFamily="2" charset="-122"/>
                <a:ea typeface="黑体" panose="02010609060101010101" pitchFamily="2" charset="-122"/>
              </a:defRPr>
            </a:lvl1pPr>
          </a:lstStyle>
          <a:p>
            <a:r>
              <a:rPr lang="en-US" altLang="zh-CN" dirty="0">
                <a:effectLst/>
              </a:rPr>
              <a:t>1.2.4 </a:t>
            </a:r>
            <a:r>
              <a:rPr lang="zh-CN" altLang="en-US" dirty="0">
                <a:effectLst/>
              </a:rPr>
              <a:t>分时系统</a:t>
            </a:r>
            <a:endParaRPr lang="zh-CN" altLang="en-US" dirty="0">
              <a:effectLst/>
            </a:endParaRPr>
          </a:p>
        </p:txBody>
      </p:sp>
      <p:sp>
        <p:nvSpPr>
          <p:cNvPr id="4"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Tree>
  </p:cSld>
  <p:clrMapOvr>
    <a:masterClrMapping/>
  </p:clrMapOvr>
  <p:transition advTm="48056"/>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Grp="1" noChangeArrowheads="1"/>
          </p:cNvSpPr>
          <p:nvPr>
            <p:ph type="body" idx="4294967295"/>
          </p:nvPr>
        </p:nvSpPr>
        <p:spPr>
          <a:xfrm>
            <a:off x="251520" y="1125439"/>
            <a:ext cx="8497193" cy="1168823"/>
          </a:xfrm>
        </p:spPr>
        <p:txBody>
          <a:bodyPr>
            <a:normAutofit lnSpcReduction="10000"/>
          </a:bodyPr>
          <a:lstStyle/>
          <a:p>
            <a:pPr marL="711200" indent="-711200">
              <a:lnSpc>
                <a:spcPct val="120000"/>
              </a:lnSpc>
            </a:pPr>
            <a:r>
              <a:rPr lang="zh-CN" altLang="en-US" sz="2000" b="1" dirty="0">
                <a:solidFill>
                  <a:srgbClr val="1F05E3"/>
                </a:solidFill>
                <a:latin typeface="黑体" panose="02010609060101010101" pitchFamily="2" charset="-122"/>
                <a:ea typeface="黑体" panose="02010609060101010101" pitchFamily="2" charset="-122"/>
              </a:rPr>
              <a:t>概念</a:t>
            </a:r>
            <a:r>
              <a:rPr lang="zh-CN" altLang="en-US" sz="2000" dirty="0">
                <a:solidFill>
                  <a:srgbClr val="1F05E3"/>
                </a:solidFill>
                <a:latin typeface="黑体" panose="02010609060101010101" pitchFamily="2" charset="-122"/>
                <a:ea typeface="黑体" panose="02010609060101010101" pitchFamily="2" charset="-122"/>
              </a:rPr>
              <a:t>：</a:t>
            </a:r>
            <a:r>
              <a:rPr lang="zh-CN" altLang="en-US" sz="2000" b="1" dirty="0">
                <a:latin typeface="黑体" panose="02010609060101010101" pitchFamily="2" charset="-122"/>
                <a:ea typeface="黑体" panose="02010609060101010101" pitchFamily="2" charset="-122"/>
              </a:rPr>
              <a:t>指一台主机上连接了多个带有显示器和键盘的终端，同时允许多个用户共享主机中的资源，各个用户都可通过自己的终端以交互方式使用计算机。</a:t>
            </a:r>
            <a:endParaRPr lang="zh-CN" altLang="en-US" sz="2000" b="1" dirty="0">
              <a:latin typeface="黑体" panose="02010609060101010101" pitchFamily="2" charset="-122"/>
              <a:ea typeface="黑体" panose="02010609060101010101" pitchFamily="2" charset="-122"/>
            </a:endParaRPr>
          </a:p>
        </p:txBody>
      </p:sp>
      <p:sp>
        <p:nvSpPr>
          <p:cNvPr id="4" name="Rectangle 2"/>
          <p:cNvSpPr txBox="1">
            <a:spLocks noChangeArrowheads="1"/>
          </p:cNvSpPr>
          <p:nvPr/>
        </p:nvSpPr>
        <p:spPr bwMode="auto">
          <a:xfrm>
            <a:off x="323850" y="393799"/>
            <a:ext cx="3619500" cy="442913"/>
          </a:xfrm>
          <a:prstGeom prst="rect">
            <a:avLst/>
          </a:prstGeom>
          <a:noFill/>
          <a:ln w="9525">
            <a:noFill/>
            <a:miter lim="800000"/>
          </a:ln>
        </p:spPr>
        <p:txBody>
          <a:bodyPr/>
          <a:lstStyle>
            <a:defPPr>
              <a:defRPr lang="zh-CN"/>
            </a:defPPr>
            <a:lvl1pPr marL="533400" indent="-533400">
              <a:defRPr sz="3200" b="1">
                <a:solidFill>
                  <a:srgbClr val="1F05E3"/>
                </a:solidFill>
                <a:effectLst>
                  <a:outerShdw blurRad="38100" dist="38100" dir="2700000" algn="tl">
                    <a:srgbClr val="C0C0C0"/>
                  </a:outerShdw>
                </a:effectLst>
                <a:latin typeface="黑体" panose="02010609060101010101" pitchFamily="2" charset="-122"/>
                <a:ea typeface="黑体" panose="02010609060101010101" pitchFamily="2" charset="-122"/>
              </a:defRPr>
            </a:lvl1pPr>
          </a:lstStyle>
          <a:p>
            <a:r>
              <a:rPr lang="en-US" altLang="zh-CN" dirty="0">
                <a:effectLst/>
              </a:rPr>
              <a:t>1.2.4 </a:t>
            </a:r>
            <a:r>
              <a:rPr lang="zh-CN" altLang="en-US" dirty="0">
                <a:effectLst/>
              </a:rPr>
              <a:t>分时系统</a:t>
            </a:r>
            <a:endParaRPr lang="zh-CN" altLang="en-US" dirty="0">
              <a:effectLst/>
            </a:endParaRPr>
          </a:p>
        </p:txBody>
      </p:sp>
      <p:sp>
        <p:nvSpPr>
          <p:cNvPr id="5"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pic>
        <p:nvPicPr>
          <p:cNvPr id="6" name="图片 5"/>
          <p:cNvPicPr>
            <a:picLocks noChangeAspect="1"/>
          </p:cNvPicPr>
          <p:nvPr/>
        </p:nvPicPr>
        <p:blipFill>
          <a:blip r:embed="rId1"/>
          <a:stretch>
            <a:fillRect/>
          </a:stretch>
        </p:blipFill>
        <p:spPr>
          <a:xfrm>
            <a:off x="4735657" y="2823760"/>
            <a:ext cx="4153019" cy="2269472"/>
          </a:xfrm>
          <a:prstGeom prst="rect">
            <a:avLst/>
          </a:prstGeom>
        </p:spPr>
      </p:pic>
      <p:sp>
        <p:nvSpPr>
          <p:cNvPr id="9" name="文本框 8"/>
          <p:cNvSpPr txBox="1"/>
          <p:nvPr/>
        </p:nvSpPr>
        <p:spPr>
          <a:xfrm>
            <a:off x="251520" y="2438625"/>
            <a:ext cx="4572000" cy="3367268"/>
          </a:xfrm>
          <a:prstGeom prst="rect">
            <a:avLst/>
          </a:prstGeom>
          <a:noFill/>
        </p:spPr>
        <p:txBody>
          <a:bodyPr wrap="square">
            <a:spAutoFit/>
          </a:bodyPr>
          <a:lstStyle/>
          <a:p>
            <a:pPr marL="711200" indent="-711200">
              <a:lnSpc>
                <a:spcPct val="120000"/>
              </a:lnSpc>
              <a:buFont typeface="Arial" panose="020B0604020202020204" pitchFamily="34" charset="0"/>
              <a:buChar char="•"/>
            </a:pPr>
            <a:r>
              <a:rPr lang="zh-CN" altLang="en-US" sz="2000" b="1" dirty="0">
                <a:solidFill>
                  <a:srgbClr val="1F05E3"/>
                </a:solidFill>
                <a:latin typeface="黑体" panose="02010609060101010101" pitchFamily="2" charset="-122"/>
                <a:ea typeface="黑体" panose="02010609060101010101" pitchFamily="2" charset="-122"/>
              </a:rPr>
              <a:t>分时的目的：</a:t>
            </a:r>
            <a:r>
              <a:rPr lang="zh-CN" altLang="en-US" sz="2000" b="1" dirty="0">
                <a:latin typeface="黑体" panose="02010609060101010101" pitchFamily="2" charset="-122"/>
                <a:ea typeface="黑体" panose="02010609060101010101" pitchFamily="2" charset="-122"/>
              </a:rPr>
              <a:t>多个程序分时共享硬件和软件资源</a:t>
            </a:r>
            <a:r>
              <a:rPr lang="en-US" altLang="zh-CN" sz="2000" b="1" dirty="0">
                <a:latin typeface="黑体" panose="02010609060101010101" pitchFamily="2" charset="-122"/>
                <a:ea typeface="黑体" panose="02010609060101010101" pitchFamily="2" charset="-122"/>
              </a:rPr>
              <a:t>(</a:t>
            </a:r>
            <a:r>
              <a:rPr lang="zh-CN" altLang="en-US" sz="2000" b="1" dirty="0">
                <a:latin typeface="黑体" panose="02010609060101010101" pitchFamily="2" charset="-122"/>
                <a:ea typeface="黑体" panose="02010609060101010101" pitchFamily="2" charset="-122"/>
              </a:rPr>
              <a:t>即：多任务</a:t>
            </a:r>
            <a:r>
              <a:rPr lang="en-US" altLang="zh-CN" sz="2000" b="1" dirty="0">
                <a:latin typeface="黑体" panose="02010609060101010101" pitchFamily="2" charset="-122"/>
                <a:ea typeface="黑体" panose="02010609060101010101" pitchFamily="2" charset="-122"/>
              </a:rPr>
              <a:t>)</a:t>
            </a:r>
            <a:r>
              <a:rPr lang="zh-CN" altLang="en-US" sz="2000" b="1" dirty="0">
                <a:latin typeface="黑体" panose="02010609060101010101" pitchFamily="2" charset="-122"/>
                <a:ea typeface="黑体" panose="02010609060101010101" pitchFamily="2" charset="-122"/>
              </a:rPr>
              <a:t>。多个用户分享使用同一台计算机</a:t>
            </a:r>
            <a:r>
              <a:rPr lang="en-US" altLang="zh-CN" sz="2000" b="1" dirty="0">
                <a:latin typeface="黑体" panose="02010609060101010101" pitchFamily="2" charset="-122"/>
                <a:ea typeface="黑体" panose="02010609060101010101" pitchFamily="2" charset="-122"/>
              </a:rPr>
              <a:t>(</a:t>
            </a:r>
            <a:r>
              <a:rPr lang="zh-CN" altLang="en-US" sz="2000" b="1" dirty="0">
                <a:latin typeface="黑体" panose="02010609060101010101" pitchFamily="2" charset="-122"/>
                <a:ea typeface="黑体" panose="02010609060101010101" pitchFamily="2" charset="-122"/>
              </a:rPr>
              <a:t>即：多用户</a:t>
            </a:r>
            <a:r>
              <a:rPr lang="en-US" altLang="zh-CN" sz="2000" b="1" dirty="0">
                <a:latin typeface="黑体" panose="02010609060101010101" pitchFamily="2" charset="-122"/>
                <a:ea typeface="黑体" panose="02010609060101010101" pitchFamily="2" charset="-122"/>
              </a:rPr>
              <a:t>) </a:t>
            </a:r>
            <a:r>
              <a:rPr lang="zh-CN" altLang="en-US" sz="2000" b="1" dirty="0">
                <a:latin typeface="黑体" panose="02010609060101010101" pitchFamily="2" charset="-122"/>
                <a:ea typeface="黑体" panose="02010609060101010101" pitchFamily="2" charset="-122"/>
              </a:rPr>
              <a:t>。</a:t>
            </a:r>
            <a:endParaRPr lang="zh-CN" altLang="en-US" sz="2000" b="1" dirty="0">
              <a:latin typeface="黑体" panose="02010609060101010101" pitchFamily="2" charset="-122"/>
              <a:ea typeface="黑体" panose="02010609060101010101" pitchFamily="2" charset="-122"/>
            </a:endParaRPr>
          </a:p>
          <a:p>
            <a:pPr marL="711200" indent="-711200">
              <a:lnSpc>
                <a:spcPct val="120000"/>
              </a:lnSpc>
              <a:buFont typeface="Arial" panose="020B0604020202020204" pitchFamily="34" charset="0"/>
              <a:buChar char="•"/>
            </a:pPr>
            <a:r>
              <a:rPr lang="zh-CN" altLang="en-US" sz="2000" b="1" dirty="0">
                <a:solidFill>
                  <a:srgbClr val="1F05E3"/>
                </a:solidFill>
                <a:latin typeface="黑体" panose="02010609060101010101" pitchFamily="2" charset="-122"/>
                <a:ea typeface="黑体" panose="02010609060101010101" pitchFamily="2" charset="-122"/>
              </a:rPr>
              <a:t>分时的定义：</a:t>
            </a:r>
            <a:r>
              <a:rPr lang="zh-CN" altLang="en-US" sz="2000" b="1" dirty="0">
                <a:latin typeface="黑体" panose="02010609060101010101" pitchFamily="2" charset="-122"/>
                <a:ea typeface="黑体" panose="02010609060101010101" pitchFamily="2" charset="-122"/>
              </a:rPr>
              <a:t>把计算机的系统资源（尤其是</a:t>
            </a:r>
            <a:r>
              <a:rPr lang="en-US" altLang="zh-CN" sz="2000" b="1" dirty="0">
                <a:latin typeface="黑体" panose="02010609060101010101" pitchFamily="2" charset="-122"/>
                <a:ea typeface="黑体" panose="02010609060101010101" pitchFamily="2" charset="-122"/>
              </a:rPr>
              <a:t>CPU</a:t>
            </a:r>
            <a:r>
              <a:rPr lang="zh-CN" altLang="en-US" sz="2000" b="1" dirty="0">
                <a:latin typeface="黑体" panose="02010609060101010101" pitchFamily="2" charset="-122"/>
                <a:ea typeface="黑体" panose="02010609060101010101" pitchFamily="2" charset="-122"/>
              </a:rPr>
              <a:t>时间）进行时间上的分割，每个时间段称为一个时间片（</a:t>
            </a:r>
            <a:r>
              <a:rPr lang="en-US" altLang="zh-CN" sz="2000" b="1" dirty="0">
                <a:latin typeface="黑体" panose="02010609060101010101" pitchFamily="2" charset="-122"/>
                <a:ea typeface="黑体" panose="02010609060101010101" pitchFamily="2" charset="-122"/>
              </a:rPr>
              <a:t>time slice</a:t>
            </a:r>
            <a:r>
              <a:rPr lang="zh-CN" altLang="en-US" sz="2000" b="1" dirty="0">
                <a:latin typeface="黑体" panose="02010609060101010101" pitchFamily="2" charset="-122"/>
                <a:ea typeface="黑体" panose="02010609060101010101" pitchFamily="2" charset="-122"/>
              </a:rPr>
              <a:t>），每个用户依次轮流使用时间片。</a:t>
            </a:r>
            <a:endParaRPr lang="zh-CN" altLang="en-US" sz="2000" b="1" dirty="0">
              <a:latin typeface="黑体" panose="02010609060101010101" pitchFamily="2" charset="-122"/>
              <a:ea typeface="黑体" panose="02010609060101010101" pitchFamily="2" charset="-122"/>
            </a:endParaRPr>
          </a:p>
        </p:txBody>
      </p:sp>
    </p:spTree>
  </p:cSld>
  <p:clrMapOvr>
    <a:masterClrMapping/>
  </p:clrMapOvr>
  <p:transition advTm="75229"/>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idx="4294967295"/>
          </p:nvPr>
        </p:nvSpPr>
        <p:spPr bwMode="auto">
          <a:xfrm>
            <a:off x="755650" y="1268413"/>
            <a:ext cx="5328518" cy="431800"/>
          </a:xfrm>
          <a:prstGeom prst="rect">
            <a:avLst/>
          </a:prstGeom>
          <a:noFill/>
          <a:ln cap="flat" algn="ctr">
            <a:miter lim="800000"/>
          </a:ln>
        </p:spPr>
        <p:txBody>
          <a:bodyPr>
            <a:noAutofit/>
          </a:bodyPr>
          <a:lstStyle/>
          <a:p>
            <a:pPr algn="l"/>
            <a:r>
              <a:rPr lang="zh-CN" altLang="en-US" sz="3200" dirty="0">
                <a:ea typeface="黑体" panose="02010609060101010101" pitchFamily="2" charset="-122"/>
              </a:rPr>
              <a:t>在实现中的关键问题</a:t>
            </a:r>
            <a:endParaRPr lang="zh-CN" altLang="en-US" sz="3200" dirty="0">
              <a:ea typeface="黑体" panose="02010609060101010101" pitchFamily="2" charset="-122"/>
            </a:endParaRPr>
          </a:p>
        </p:txBody>
      </p:sp>
      <p:sp>
        <p:nvSpPr>
          <p:cNvPr id="27653" name="Rectangle 5"/>
          <p:cNvSpPr>
            <a:spLocks noChangeArrowheads="1"/>
          </p:cNvSpPr>
          <p:nvPr/>
        </p:nvSpPr>
        <p:spPr bwMode="auto">
          <a:xfrm>
            <a:off x="755650" y="1844675"/>
            <a:ext cx="7777163" cy="3006725"/>
          </a:xfrm>
          <a:prstGeom prst="rect">
            <a:avLst/>
          </a:prstGeom>
          <a:noFill/>
          <a:ln w="9525">
            <a:noFill/>
            <a:miter lim="800000"/>
          </a:ln>
          <a:effectLst/>
        </p:spPr>
        <p:txBody>
          <a:bodyPr/>
          <a:lstStyle/>
          <a:p>
            <a:pPr marL="342900" indent="-342900">
              <a:spcBef>
                <a:spcPct val="20000"/>
              </a:spcBef>
              <a:buClr>
                <a:srgbClr val="1F05E3"/>
              </a:buClr>
              <a:buFont typeface="Wingdings" panose="05000000000000000000" pitchFamily="2" charset="2"/>
              <a:buChar char="v"/>
            </a:pPr>
            <a:r>
              <a:rPr lang="zh-CN" altLang="en-US" sz="2800" b="1" dirty="0">
                <a:latin typeface="黑体" panose="02010609060101010101" pitchFamily="2" charset="-122"/>
                <a:ea typeface="黑体" panose="02010609060101010101" pitchFamily="2" charset="-122"/>
              </a:rPr>
              <a:t>及时接收：多个</a:t>
            </a:r>
            <a:r>
              <a:rPr lang="en-US" altLang="zh-CN" sz="2800" b="1" dirty="0">
                <a:latin typeface="黑体" panose="02010609060101010101" pitchFamily="2" charset="-122"/>
                <a:ea typeface="黑体" panose="02010609060101010101" pitchFamily="2" charset="-122"/>
              </a:rPr>
              <a:t>I/O</a:t>
            </a:r>
            <a:r>
              <a:rPr lang="zh-CN" altLang="en-US" sz="2800" b="1" dirty="0">
                <a:latin typeface="黑体" panose="02010609060101010101" pitchFamily="2" charset="-122"/>
                <a:ea typeface="黑体" panose="02010609060101010101" pitchFamily="2" charset="-122"/>
              </a:rPr>
              <a:t>端口，设立多路缓冲区</a:t>
            </a:r>
            <a:endParaRPr lang="en-US" altLang="zh-CN" sz="2800" b="1" dirty="0">
              <a:latin typeface="黑体" panose="02010609060101010101" pitchFamily="2" charset="-122"/>
              <a:ea typeface="黑体" panose="02010609060101010101" pitchFamily="2" charset="-122"/>
            </a:endParaRPr>
          </a:p>
          <a:p>
            <a:pPr marL="342900" indent="-342900">
              <a:spcBef>
                <a:spcPct val="20000"/>
              </a:spcBef>
              <a:buClr>
                <a:srgbClr val="1F05E3"/>
              </a:buClr>
              <a:buFont typeface="Wingdings" panose="05000000000000000000" pitchFamily="2" charset="2"/>
              <a:buChar char="v"/>
            </a:pPr>
            <a:r>
              <a:rPr lang="zh-CN" altLang="en-US" sz="2800" b="1" dirty="0">
                <a:latin typeface="黑体" panose="02010609060101010101" pitchFamily="2" charset="-122"/>
                <a:ea typeface="黑体" panose="02010609060101010101" pitchFamily="2" charset="-122"/>
              </a:rPr>
              <a:t>及时处理：</a:t>
            </a:r>
            <a:endParaRPr lang="zh-CN" altLang="en-US" sz="2800" b="1" dirty="0">
              <a:latin typeface="黑体" panose="02010609060101010101" pitchFamily="2" charset="-122"/>
              <a:ea typeface="黑体" panose="02010609060101010101" pitchFamily="2" charset="-122"/>
            </a:endParaRPr>
          </a:p>
          <a:p>
            <a:pPr marL="742950" lvl="1" indent="-285750">
              <a:spcBef>
                <a:spcPct val="20000"/>
              </a:spcBef>
              <a:buClr>
                <a:srgbClr val="0066FF"/>
              </a:buClr>
              <a:buFont typeface="Times New Roman" panose="02020603050405020304" pitchFamily="18" charset="0"/>
              <a:buChar char="٭"/>
            </a:pPr>
            <a:r>
              <a:rPr lang="zh-CN" altLang="en-US" sz="2800" b="1" dirty="0">
                <a:latin typeface="黑体" panose="02010609060101010101" pitchFamily="2" charset="-122"/>
                <a:ea typeface="黑体" panose="02010609060101010101" pitchFamily="2" charset="-122"/>
              </a:rPr>
              <a:t>作业直接进内存</a:t>
            </a:r>
            <a:endParaRPr lang="zh-CN" altLang="en-US" sz="2800" b="1" dirty="0">
              <a:latin typeface="黑体" panose="02010609060101010101" pitchFamily="2" charset="-122"/>
              <a:ea typeface="黑体" panose="02010609060101010101" pitchFamily="2" charset="-122"/>
            </a:endParaRPr>
          </a:p>
          <a:p>
            <a:pPr marL="742950" lvl="1" indent="-285750">
              <a:spcBef>
                <a:spcPct val="20000"/>
              </a:spcBef>
              <a:buClr>
                <a:srgbClr val="0066FF"/>
              </a:buClr>
              <a:buFont typeface="Times New Roman" panose="02020603050405020304" pitchFamily="18" charset="0"/>
              <a:buChar char="٭"/>
            </a:pPr>
            <a:r>
              <a:rPr lang="zh-CN" altLang="en-US" sz="2800" b="1" dirty="0">
                <a:latin typeface="黑体" panose="02010609060101010101" pitchFamily="2" charset="-122"/>
                <a:ea typeface="黑体" panose="02010609060101010101" pitchFamily="2" charset="-122"/>
              </a:rPr>
              <a:t>采用轮转运行方式</a:t>
            </a:r>
            <a:r>
              <a:rPr lang="en-US" altLang="zh-CN" sz="2800" b="1" dirty="0">
                <a:latin typeface="黑体" panose="02010609060101010101" pitchFamily="2" charset="-122"/>
                <a:ea typeface="黑体" panose="02010609060101010101" pitchFamily="2" charset="-122"/>
              </a:rPr>
              <a:t>(</a:t>
            </a:r>
            <a:r>
              <a:rPr lang="zh-CN" altLang="en-US" sz="2800" b="1" dirty="0">
                <a:latin typeface="黑体" panose="02010609060101010101" pitchFamily="2" charset="-122"/>
                <a:ea typeface="黑体" panose="02010609060101010101" pitchFamily="2" charset="-122"/>
              </a:rPr>
              <a:t>分时</a:t>
            </a:r>
            <a:r>
              <a:rPr lang="en-US" altLang="zh-CN" sz="2800" b="1" dirty="0">
                <a:latin typeface="黑体" panose="02010609060101010101" pitchFamily="2" charset="-122"/>
                <a:ea typeface="黑体" panose="02010609060101010101" pitchFamily="2" charset="-122"/>
              </a:rPr>
              <a:t>)</a:t>
            </a:r>
            <a:endParaRPr lang="zh-CN" altLang="en-US" sz="2800" b="1" dirty="0">
              <a:latin typeface="黑体" panose="02010609060101010101" pitchFamily="2" charset="-122"/>
              <a:ea typeface="黑体" panose="02010609060101010101" pitchFamily="2" charset="-122"/>
            </a:endParaRPr>
          </a:p>
        </p:txBody>
      </p:sp>
      <p:sp>
        <p:nvSpPr>
          <p:cNvPr id="6" name="Rectangle 2"/>
          <p:cNvSpPr txBox="1">
            <a:spLocks noChangeArrowheads="1"/>
          </p:cNvSpPr>
          <p:nvPr/>
        </p:nvSpPr>
        <p:spPr bwMode="auto">
          <a:xfrm>
            <a:off x="323850" y="393799"/>
            <a:ext cx="3619500" cy="442913"/>
          </a:xfrm>
          <a:prstGeom prst="rect">
            <a:avLst/>
          </a:prstGeom>
          <a:noFill/>
          <a:ln w="9525">
            <a:noFill/>
            <a:miter lim="800000"/>
          </a:ln>
        </p:spPr>
        <p:txBody>
          <a:bodyPr/>
          <a:lstStyle>
            <a:defPPr>
              <a:defRPr lang="zh-CN"/>
            </a:defPPr>
            <a:lvl1pPr marL="533400" indent="-533400">
              <a:defRPr sz="3200" b="1">
                <a:solidFill>
                  <a:srgbClr val="1F05E3"/>
                </a:solidFill>
                <a:effectLst>
                  <a:outerShdw blurRad="38100" dist="38100" dir="2700000" algn="tl">
                    <a:srgbClr val="C0C0C0"/>
                  </a:outerShdw>
                </a:effectLst>
                <a:latin typeface="黑体" panose="02010609060101010101" pitchFamily="2" charset="-122"/>
                <a:ea typeface="黑体" panose="02010609060101010101" pitchFamily="2" charset="-122"/>
              </a:defRPr>
            </a:lvl1pPr>
          </a:lstStyle>
          <a:p>
            <a:r>
              <a:rPr lang="en-US" altLang="zh-CN" dirty="0">
                <a:effectLst/>
              </a:rPr>
              <a:t>1.2.4 </a:t>
            </a:r>
            <a:r>
              <a:rPr lang="zh-CN" altLang="en-US" dirty="0">
                <a:effectLst/>
              </a:rPr>
              <a:t>分时系统</a:t>
            </a:r>
            <a:endParaRPr lang="zh-CN" altLang="en-US" dirty="0">
              <a:effectLst/>
            </a:endParaRPr>
          </a:p>
        </p:txBody>
      </p:sp>
      <p:sp>
        <p:nvSpPr>
          <p:cNvPr id="7"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
        <p:nvSpPr>
          <p:cNvPr id="8" name="矩形 7"/>
          <p:cNvSpPr/>
          <p:nvPr/>
        </p:nvSpPr>
        <p:spPr>
          <a:xfrm>
            <a:off x="590971" y="4149080"/>
            <a:ext cx="8157742" cy="2419124"/>
          </a:xfrm>
          <a:prstGeom prst="rect">
            <a:avLst/>
          </a:prstGeom>
          <a:solidFill>
            <a:srgbClr val="169A74"/>
          </a:solidFill>
        </p:spPr>
        <p:txBody>
          <a:bodyPr wrap="square">
            <a:spAutoFit/>
          </a:bodyPr>
          <a:lstStyle/>
          <a:p>
            <a:pPr algn="just">
              <a:spcBef>
                <a:spcPct val="15000"/>
              </a:spcBef>
              <a:buClr>
                <a:schemeClr val="tx2"/>
              </a:buClr>
              <a:buFont typeface="Wingdings" panose="05000000000000000000" pitchFamily="2" charset="2"/>
              <a:buChar char="n"/>
            </a:pPr>
            <a:r>
              <a:rPr kumimoji="1" lang="zh-CN" altLang="en-US" sz="2400" dirty="0">
                <a:solidFill>
                  <a:schemeClr val="bg1"/>
                </a:solidFill>
                <a:latin typeface="黑体" panose="02010609060101010101" pitchFamily="2" charset="-122"/>
                <a:ea typeface="黑体" panose="02010609060101010101" pitchFamily="2" charset="-122"/>
              </a:rPr>
              <a:t> 不允许一个作业长期占用处理机，直至它运行结束或出现</a:t>
            </a:r>
            <a:r>
              <a:rPr kumimoji="1" lang="en-US" altLang="zh-CN" sz="2400" dirty="0">
                <a:solidFill>
                  <a:schemeClr val="bg1"/>
                </a:solidFill>
                <a:latin typeface="黑体" panose="02010609060101010101" pitchFamily="2" charset="-122"/>
                <a:ea typeface="黑体" panose="02010609060101010101" pitchFamily="2" charset="-122"/>
              </a:rPr>
              <a:t>I/O</a:t>
            </a:r>
            <a:r>
              <a:rPr kumimoji="1" lang="zh-CN" altLang="en-US" sz="2400" dirty="0">
                <a:solidFill>
                  <a:schemeClr val="bg1"/>
                </a:solidFill>
                <a:latin typeface="黑体" panose="02010609060101010101" pitchFamily="2" charset="-122"/>
                <a:ea typeface="黑体" panose="02010609060101010101" pitchFamily="2" charset="-122"/>
              </a:rPr>
              <a:t>请求后，方才调度其它作业运行</a:t>
            </a:r>
            <a:endParaRPr kumimoji="1" lang="zh-CN" altLang="en-US" sz="2400" dirty="0">
              <a:solidFill>
                <a:schemeClr val="bg1"/>
              </a:solidFill>
              <a:latin typeface="黑体" panose="02010609060101010101" pitchFamily="2" charset="-122"/>
              <a:ea typeface="黑体" panose="02010609060101010101" pitchFamily="2" charset="-122"/>
            </a:endParaRPr>
          </a:p>
          <a:p>
            <a:pPr algn="just">
              <a:spcBef>
                <a:spcPct val="15000"/>
              </a:spcBef>
              <a:buClr>
                <a:schemeClr val="tx2"/>
              </a:buClr>
              <a:buFont typeface="Wingdings" panose="05000000000000000000" pitchFamily="2" charset="2"/>
              <a:buChar char="n"/>
            </a:pPr>
            <a:r>
              <a:rPr kumimoji="1" lang="zh-CN" altLang="en-US" sz="2400" dirty="0">
                <a:solidFill>
                  <a:schemeClr val="bg1"/>
                </a:solidFill>
                <a:latin typeface="黑体" panose="02010609060101010101" pitchFamily="2" charset="-122"/>
                <a:ea typeface="黑体" panose="02010609060101010101" pitchFamily="2" charset="-122"/>
              </a:rPr>
              <a:t> 应该规定每个作业只运行一个很短的时间</a:t>
            </a:r>
            <a:endParaRPr kumimoji="1" lang="en-US" altLang="zh-CN" sz="2400" dirty="0">
              <a:solidFill>
                <a:schemeClr val="bg1"/>
              </a:solidFill>
              <a:latin typeface="黑体" panose="02010609060101010101" pitchFamily="2" charset="-122"/>
              <a:ea typeface="黑体" panose="02010609060101010101" pitchFamily="2" charset="-122"/>
            </a:endParaRPr>
          </a:p>
          <a:p>
            <a:pPr algn="just">
              <a:spcBef>
                <a:spcPct val="15000"/>
              </a:spcBef>
              <a:buClr>
                <a:schemeClr val="tx2"/>
              </a:buClr>
              <a:buFont typeface="Wingdings" panose="05000000000000000000" pitchFamily="2" charset="2"/>
              <a:buChar char="n"/>
            </a:pPr>
            <a:r>
              <a:rPr kumimoji="1" lang="zh-CN" altLang="en-US" sz="2400" dirty="0">
                <a:solidFill>
                  <a:schemeClr val="bg1"/>
                </a:solidFill>
                <a:latin typeface="黑体" panose="02010609060101010101" pitchFamily="2" charset="-122"/>
                <a:ea typeface="黑体" panose="02010609060101010101" pitchFamily="2" charset="-122"/>
              </a:rPr>
              <a:t> 现在的许多操作系统都具有分时处理的功能，在分时系统的基础上，操作系统的发展开始分化，如实时系统、通用系统、个人系统等。</a:t>
            </a:r>
            <a:endParaRPr kumimoji="1" lang="zh-CN" altLang="en-US" sz="2400" dirty="0">
              <a:solidFill>
                <a:schemeClr val="bg1"/>
              </a:solidFill>
              <a:latin typeface="黑体" panose="02010609060101010101" pitchFamily="2" charset="-122"/>
              <a:ea typeface="黑体" panose="02010609060101010101" pitchFamily="2" charset="-122"/>
            </a:endParaRPr>
          </a:p>
        </p:txBody>
      </p:sp>
    </p:spTree>
  </p:cSld>
  <p:clrMapOvr>
    <a:masterClrMapping/>
  </p:clrMapOvr>
  <p:transition advTm="34931"/>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026"/>
          <p:cNvSpPr>
            <a:spLocks noGrp="1" noChangeArrowheads="1"/>
          </p:cNvSpPr>
          <p:nvPr>
            <p:ph type="title" idx="4294967295"/>
          </p:nvPr>
        </p:nvSpPr>
        <p:spPr bwMode="auto">
          <a:xfrm>
            <a:off x="647123" y="1340768"/>
            <a:ext cx="2808288" cy="374650"/>
          </a:xfrm>
          <a:prstGeom prst="rect">
            <a:avLst/>
          </a:prstGeom>
          <a:noFill/>
          <a:ln cap="flat" algn="ctr">
            <a:miter lim="800000"/>
          </a:ln>
        </p:spPr>
        <p:txBody>
          <a:bodyPr>
            <a:noAutofit/>
          </a:bodyPr>
          <a:lstStyle/>
          <a:p>
            <a:pPr algn="l"/>
            <a:r>
              <a:rPr lang="zh-CN" altLang="en-US" sz="2800" dirty="0">
                <a:ea typeface="黑体" panose="02010609060101010101" pitchFamily="2" charset="-122"/>
              </a:rPr>
              <a:t>特征</a:t>
            </a:r>
            <a:endParaRPr lang="zh-CN" altLang="en-US" sz="2800" dirty="0">
              <a:ea typeface="黑体" panose="02010609060101010101" pitchFamily="2" charset="-122"/>
            </a:endParaRPr>
          </a:p>
        </p:txBody>
      </p:sp>
      <p:sp>
        <p:nvSpPr>
          <p:cNvPr id="31749" name="Rectangle 1029"/>
          <p:cNvSpPr>
            <a:spLocks noChangeArrowheads="1"/>
          </p:cNvSpPr>
          <p:nvPr/>
        </p:nvSpPr>
        <p:spPr bwMode="auto">
          <a:xfrm>
            <a:off x="611188" y="1989138"/>
            <a:ext cx="7772400" cy="3578225"/>
          </a:xfrm>
          <a:prstGeom prst="rect">
            <a:avLst/>
          </a:prstGeom>
          <a:noFill/>
          <a:ln w="9525">
            <a:noFill/>
            <a:miter lim="800000"/>
          </a:ln>
          <a:effectLst/>
        </p:spPr>
        <p:txBody>
          <a:bodyPr/>
          <a:lstStyle/>
          <a:p>
            <a:pPr marL="342900" indent="-342900">
              <a:lnSpc>
                <a:spcPct val="120000"/>
              </a:lnSpc>
              <a:spcBef>
                <a:spcPct val="20000"/>
              </a:spcBef>
              <a:buClr>
                <a:srgbClr val="1F05E3"/>
              </a:buClr>
              <a:buFont typeface="Wingdings" panose="05000000000000000000" pitchFamily="2" charset="2"/>
              <a:buChar char="v"/>
            </a:pPr>
            <a:r>
              <a:rPr lang="zh-CN" altLang="en-US" sz="2400" b="1" dirty="0">
                <a:solidFill>
                  <a:schemeClr val="accent2"/>
                </a:solidFill>
                <a:latin typeface="Times New Roman" panose="02020603050405020304" pitchFamily="18" charset="0"/>
                <a:ea typeface="黑体" panose="02010609060101010101" pitchFamily="2" charset="-122"/>
              </a:rPr>
              <a:t>多路性</a:t>
            </a:r>
            <a:r>
              <a:rPr lang="zh-CN" altLang="en-US" sz="2400" b="1" dirty="0">
                <a:latin typeface="Times New Roman" panose="02020603050405020304" pitchFamily="18" charset="0"/>
                <a:ea typeface="黑体" panose="02010609060101010101" pitchFamily="2" charset="-122"/>
              </a:rPr>
              <a:t>：多个用户同时工作。</a:t>
            </a:r>
            <a:endParaRPr lang="zh-CN" altLang="en-US" sz="2400" b="1" dirty="0">
              <a:latin typeface="Times New Roman" panose="02020603050405020304" pitchFamily="18" charset="0"/>
              <a:ea typeface="黑体" panose="02010609060101010101" pitchFamily="2" charset="-122"/>
            </a:endParaRPr>
          </a:p>
          <a:p>
            <a:pPr marL="742950" lvl="1" indent="-285750">
              <a:lnSpc>
                <a:spcPct val="120000"/>
              </a:lnSpc>
              <a:spcBef>
                <a:spcPct val="20000"/>
              </a:spcBef>
              <a:buClr>
                <a:srgbClr val="0066FF"/>
              </a:buClr>
              <a:buFont typeface="Times New Roman" panose="02020603050405020304" pitchFamily="18" charset="0"/>
              <a:buChar char="٭"/>
            </a:pPr>
            <a:r>
              <a:rPr lang="zh-CN" altLang="en-US" sz="2400" b="1" dirty="0">
                <a:solidFill>
                  <a:schemeClr val="accent2"/>
                </a:solidFill>
                <a:latin typeface="Times New Roman" panose="02020603050405020304" pitchFamily="18" charset="0"/>
                <a:ea typeface="黑体" panose="02010609060101010101" pitchFamily="2" charset="-122"/>
              </a:rPr>
              <a:t>共享</a:t>
            </a:r>
            <a:r>
              <a:rPr lang="zh-CN" altLang="en-US" sz="2400" b="1" dirty="0">
                <a:latin typeface="Times New Roman" panose="02020603050405020304" pitchFamily="18" charset="0"/>
                <a:ea typeface="黑体" panose="02010609060101010101" pitchFamily="2" charset="-122"/>
              </a:rPr>
              <a:t>系统资源，提高了资源利用率。</a:t>
            </a:r>
            <a:endParaRPr lang="zh-CN" altLang="en-US" sz="2400" b="1" dirty="0">
              <a:latin typeface="Times New Roman" panose="02020603050405020304" pitchFamily="18" charset="0"/>
              <a:ea typeface="黑体" panose="02010609060101010101" pitchFamily="2" charset="-122"/>
            </a:endParaRPr>
          </a:p>
          <a:p>
            <a:pPr marL="742950" lvl="1" indent="-285750">
              <a:lnSpc>
                <a:spcPct val="120000"/>
              </a:lnSpc>
              <a:spcBef>
                <a:spcPct val="20000"/>
              </a:spcBef>
              <a:buClr>
                <a:srgbClr val="0066FF"/>
              </a:buClr>
              <a:buFont typeface="Times New Roman" panose="02020603050405020304" pitchFamily="18" charset="0"/>
              <a:buChar char="٭"/>
            </a:pPr>
            <a:r>
              <a:rPr lang="zh-CN" altLang="en-US" sz="2400" b="1" dirty="0">
                <a:solidFill>
                  <a:schemeClr val="accent2"/>
                </a:solidFill>
                <a:latin typeface="Times New Roman" panose="02020603050405020304" pitchFamily="18" charset="0"/>
                <a:ea typeface="黑体" panose="02010609060101010101" pitchFamily="2" charset="-122"/>
              </a:rPr>
              <a:t>可靠性</a:t>
            </a:r>
            <a:r>
              <a:rPr lang="zh-CN" altLang="en-US" sz="2400" b="1" dirty="0">
                <a:latin typeface="Times New Roman" panose="02020603050405020304" pitchFamily="18" charset="0"/>
                <a:ea typeface="黑体" panose="02010609060101010101" pitchFamily="2" charset="-122"/>
              </a:rPr>
              <a:t>高：笨终端－－至今仍在使用。</a:t>
            </a:r>
            <a:endParaRPr lang="zh-CN" altLang="en-US" sz="2400" b="1" dirty="0">
              <a:latin typeface="Times New Roman" panose="02020603050405020304" pitchFamily="18" charset="0"/>
              <a:ea typeface="黑体" panose="02010609060101010101" pitchFamily="2" charset="-122"/>
            </a:endParaRPr>
          </a:p>
          <a:p>
            <a:pPr marL="742950" lvl="1" indent="-285750">
              <a:lnSpc>
                <a:spcPct val="120000"/>
              </a:lnSpc>
              <a:spcBef>
                <a:spcPct val="20000"/>
              </a:spcBef>
              <a:buClr>
                <a:srgbClr val="0066FF"/>
              </a:buClr>
              <a:buFont typeface="Times New Roman" panose="02020603050405020304" pitchFamily="18" charset="0"/>
              <a:buChar char="٭"/>
            </a:pPr>
            <a:r>
              <a:rPr lang="zh-CN" altLang="en-US" sz="2400" b="1" dirty="0">
                <a:latin typeface="Times New Roman" panose="02020603050405020304" pitchFamily="18" charset="0"/>
                <a:ea typeface="黑体" panose="02010609060101010101" pitchFamily="2" charset="-122"/>
              </a:rPr>
              <a:t>促进了计算机的</a:t>
            </a:r>
            <a:r>
              <a:rPr lang="zh-CN" altLang="en-US" sz="2400" b="1" dirty="0">
                <a:solidFill>
                  <a:schemeClr val="accent2"/>
                </a:solidFill>
                <a:latin typeface="Times New Roman" panose="02020603050405020304" pitchFamily="18" charset="0"/>
                <a:ea typeface="黑体" panose="02010609060101010101" pitchFamily="2" charset="-122"/>
              </a:rPr>
              <a:t>普遍应用</a:t>
            </a:r>
            <a:r>
              <a:rPr lang="zh-CN" altLang="en-US" sz="2400" b="1" dirty="0">
                <a:latin typeface="Times New Roman" panose="02020603050405020304" pitchFamily="18" charset="0"/>
                <a:ea typeface="黑体" panose="02010609060101010101" pitchFamily="2" charset="-122"/>
              </a:rPr>
              <a:t>。</a:t>
            </a:r>
            <a:endParaRPr lang="zh-CN" altLang="en-US" sz="2400" b="1" dirty="0">
              <a:latin typeface="Times New Roman" panose="02020603050405020304" pitchFamily="18" charset="0"/>
              <a:ea typeface="黑体" panose="02010609060101010101" pitchFamily="2" charset="-122"/>
            </a:endParaRPr>
          </a:p>
          <a:p>
            <a:pPr marL="342900" indent="-342900">
              <a:lnSpc>
                <a:spcPct val="120000"/>
              </a:lnSpc>
              <a:spcBef>
                <a:spcPct val="20000"/>
              </a:spcBef>
              <a:buClr>
                <a:srgbClr val="1F05E3"/>
              </a:buClr>
              <a:buFont typeface="Wingdings" panose="05000000000000000000" pitchFamily="2" charset="2"/>
              <a:buChar char="v"/>
            </a:pPr>
            <a:r>
              <a:rPr lang="zh-CN" altLang="en-US" sz="2400" b="1" dirty="0">
                <a:solidFill>
                  <a:schemeClr val="accent2"/>
                </a:solidFill>
                <a:latin typeface="Times New Roman" panose="02020603050405020304" pitchFamily="18" charset="0"/>
                <a:ea typeface="黑体" panose="02010609060101010101" pitchFamily="2" charset="-122"/>
              </a:rPr>
              <a:t>独立性</a:t>
            </a:r>
            <a:r>
              <a:rPr lang="zh-CN" altLang="en-US" sz="2400" b="1" dirty="0">
                <a:latin typeface="Times New Roman" panose="02020603050405020304" pitchFamily="18" charset="0"/>
                <a:ea typeface="黑体" panose="02010609060101010101" pitchFamily="2" charset="-122"/>
              </a:rPr>
              <a:t>：各用户独立操作，互不干扰。</a:t>
            </a:r>
            <a:endParaRPr lang="zh-CN" altLang="en-US" sz="2400" b="1" dirty="0">
              <a:latin typeface="Times New Roman" panose="02020603050405020304" pitchFamily="18" charset="0"/>
              <a:ea typeface="黑体" panose="02010609060101010101" pitchFamily="2" charset="-122"/>
            </a:endParaRPr>
          </a:p>
          <a:p>
            <a:pPr marL="342900" indent="-342900">
              <a:lnSpc>
                <a:spcPct val="120000"/>
              </a:lnSpc>
              <a:spcBef>
                <a:spcPct val="20000"/>
              </a:spcBef>
              <a:buClr>
                <a:srgbClr val="1F05E3"/>
              </a:buClr>
              <a:buFont typeface="Wingdings" panose="05000000000000000000" pitchFamily="2" charset="2"/>
              <a:buChar char="v"/>
            </a:pPr>
            <a:r>
              <a:rPr lang="zh-CN" altLang="en-US" sz="2400" b="1" dirty="0">
                <a:solidFill>
                  <a:schemeClr val="accent2"/>
                </a:solidFill>
                <a:latin typeface="Times New Roman" panose="02020603050405020304" pitchFamily="18" charset="0"/>
                <a:ea typeface="黑体" panose="02010609060101010101" pitchFamily="2" charset="-122"/>
              </a:rPr>
              <a:t>及时性</a:t>
            </a:r>
            <a:r>
              <a:rPr lang="zh-CN" altLang="en-US" sz="2400" b="1" dirty="0">
                <a:latin typeface="Times New Roman" panose="02020603050405020304" pitchFamily="18" charset="0"/>
                <a:ea typeface="黑体" panose="02010609060101010101" pitchFamily="2" charset="-122"/>
              </a:rPr>
              <a:t>：响应时间快。</a:t>
            </a:r>
            <a:endParaRPr lang="zh-CN" altLang="en-US" sz="2400" b="1" dirty="0">
              <a:latin typeface="Times New Roman" panose="02020603050405020304" pitchFamily="18" charset="0"/>
              <a:ea typeface="黑体" panose="02010609060101010101" pitchFamily="2" charset="-122"/>
            </a:endParaRPr>
          </a:p>
          <a:p>
            <a:pPr marL="342900" indent="-342900">
              <a:lnSpc>
                <a:spcPct val="120000"/>
              </a:lnSpc>
              <a:spcBef>
                <a:spcPct val="20000"/>
              </a:spcBef>
              <a:buClr>
                <a:srgbClr val="1F05E3"/>
              </a:buClr>
              <a:buFont typeface="Wingdings" panose="05000000000000000000" pitchFamily="2" charset="2"/>
              <a:buChar char="v"/>
            </a:pPr>
            <a:r>
              <a:rPr lang="zh-CN" altLang="en-US" sz="2400" b="1" dirty="0">
                <a:solidFill>
                  <a:schemeClr val="accent2"/>
                </a:solidFill>
                <a:latin typeface="Times New Roman" panose="02020603050405020304" pitchFamily="18" charset="0"/>
                <a:ea typeface="黑体" panose="02010609060101010101" pitchFamily="2" charset="-122"/>
              </a:rPr>
              <a:t>交互性</a:t>
            </a:r>
            <a:r>
              <a:rPr lang="zh-CN" altLang="en-US" sz="2400" b="1" dirty="0">
                <a:latin typeface="Times New Roman" panose="02020603050405020304" pitchFamily="18" charset="0"/>
                <a:ea typeface="黑体" panose="02010609060101010101" pitchFamily="2" charset="-122"/>
              </a:rPr>
              <a:t>：系统能</a:t>
            </a:r>
            <a:r>
              <a:rPr lang="zh-CN" altLang="en-US" sz="2400" b="1" dirty="0">
                <a:solidFill>
                  <a:schemeClr val="accent2"/>
                </a:solidFill>
                <a:latin typeface="Times New Roman" panose="02020603050405020304" pitchFamily="18" charset="0"/>
                <a:ea typeface="黑体" panose="02010609060101010101" pitchFamily="2" charset="-122"/>
              </a:rPr>
              <a:t>及时</a:t>
            </a:r>
            <a:r>
              <a:rPr lang="zh-CN" altLang="en-US" sz="2400" b="1" dirty="0">
                <a:latin typeface="Times New Roman" panose="02020603050405020304" pitchFamily="18" charset="0"/>
                <a:ea typeface="黑体" panose="02010609060101010101" pitchFamily="2" charset="-122"/>
              </a:rPr>
              <a:t>对用户的操作进行</a:t>
            </a:r>
            <a:r>
              <a:rPr lang="zh-CN" altLang="en-US" sz="2400" b="1" dirty="0">
                <a:solidFill>
                  <a:schemeClr val="accent2"/>
                </a:solidFill>
                <a:latin typeface="Times New Roman" panose="02020603050405020304" pitchFamily="18" charset="0"/>
                <a:ea typeface="黑体" panose="02010609060101010101" pitchFamily="2" charset="-122"/>
              </a:rPr>
              <a:t>响应</a:t>
            </a:r>
            <a:r>
              <a:rPr lang="zh-CN" altLang="en-US" sz="2400" b="1" dirty="0">
                <a:latin typeface="Times New Roman" panose="02020603050405020304" pitchFamily="18" charset="0"/>
                <a:ea typeface="黑体" panose="02010609060101010101" pitchFamily="2" charset="-122"/>
              </a:rPr>
              <a:t>，显著提高调试和修改程序的</a:t>
            </a:r>
            <a:r>
              <a:rPr lang="zh-CN" altLang="en-US" sz="2400" b="1" dirty="0">
                <a:solidFill>
                  <a:schemeClr val="accent2"/>
                </a:solidFill>
                <a:latin typeface="Times New Roman" panose="02020603050405020304" pitchFamily="18" charset="0"/>
                <a:ea typeface="黑体" panose="02010609060101010101" pitchFamily="2" charset="-122"/>
              </a:rPr>
              <a:t>效率</a:t>
            </a:r>
            <a:r>
              <a:rPr lang="zh-CN" altLang="en-US" sz="2400" b="1" dirty="0">
                <a:latin typeface="Times New Roman" panose="02020603050405020304" pitchFamily="18" charset="0"/>
                <a:ea typeface="黑体" panose="02010609060101010101" pitchFamily="2" charset="-122"/>
              </a:rPr>
              <a:t>：缩短了</a:t>
            </a:r>
            <a:r>
              <a:rPr lang="zh-CN" altLang="en-US" sz="2400" b="1" dirty="0">
                <a:solidFill>
                  <a:schemeClr val="accent2"/>
                </a:solidFill>
                <a:latin typeface="Times New Roman" panose="02020603050405020304" pitchFamily="18" charset="0"/>
                <a:ea typeface="黑体" panose="02010609060101010101" pitchFamily="2" charset="-122"/>
              </a:rPr>
              <a:t>周转时间</a:t>
            </a:r>
            <a:r>
              <a:rPr lang="zh-CN" altLang="en-US" sz="2400" b="1" dirty="0">
                <a:latin typeface="Times New Roman" panose="02020603050405020304" pitchFamily="18" charset="0"/>
                <a:ea typeface="黑体" panose="02010609060101010101" pitchFamily="2" charset="-122"/>
              </a:rPr>
              <a:t>。</a:t>
            </a:r>
            <a:endParaRPr lang="zh-CN" altLang="en-US" sz="2400" b="1" dirty="0">
              <a:latin typeface="Times New Roman" panose="02020603050405020304" pitchFamily="18" charset="0"/>
              <a:ea typeface="黑体" panose="02010609060101010101" pitchFamily="2" charset="-122"/>
            </a:endParaRPr>
          </a:p>
        </p:txBody>
      </p:sp>
      <p:sp>
        <p:nvSpPr>
          <p:cNvPr id="5" name="Rectangle 2"/>
          <p:cNvSpPr txBox="1">
            <a:spLocks noChangeArrowheads="1"/>
          </p:cNvSpPr>
          <p:nvPr/>
        </p:nvSpPr>
        <p:spPr bwMode="auto">
          <a:xfrm>
            <a:off x="323850" y="393799"/>
            <a:ext cx="3619500" cy="442913"/>
          </a:xfrm>
          <a:prstGeom prst="rect">
            <a:avLst/>
          </a:prstGeom>
          <a:noFill/>
          <a:ln w="9525">
            <a:noFill/>
            <a:miter lim="800000"/>
          </a:ln>
        </p:spPr>
        <p:txBody>
          <a:bodyPr/>
          <a:lstStyle>
            <a:defPPr>
              <a:defRPr lang="zh-CN"/>
            </a:defPPr>
            <a:lvl1pPr marL="533400" indent="-533400">
              <a:defRPr sz="3200" b="1">
                <a:solidFill>
                  <a:srgbClr val="1F05E3"/>
                </a:solidFill>
                <a:effectLst>
                  <a:outerShdw blurRad="38100" dist="38100" dir="2700000" algn="tl">
                    <a:srgbClr val="C0C0C0"/>
                  </a:outerShdw>
                </a:effectLst>
                <a:latin typeface="黑体" panose="02010609060101010101" pitchFamily="2" charset="-122"/>
                <a:ea typeface="黑体" panose="02010609060101010101" pitchFamily="2" charset="-122"/>
              </a:defRPr>
            </a:lvl1pPr>
          </a:lstStyle>
          <a:p>
            <a:r>
              <a:rPr lang="en-US" altLang="zh-CN" dirty="0">
                <a:effectLst/>
              </a:rPr>
              <a:t>1.2.4 </a:t>
            </a:r>
            <a:r>
              <a:rPr lang="zh-CN" altLang="en-US" dirty="0">
                <a:effectLst/>
              </a:rPr>
              <a:t>分时系统</a:t>
            </a:r>
            <a:endParaRPr lang="zh-CN" altLang="en-US" dirty="0">
              <a:effectLst/>
            </a:endParaRPr>
          </a:p>
        </p:txBody>
      </p:sp>
      <p:sp>
        <p:nvSpPr>
          <p:cNvPr id="6"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Tree>
  </p:cSld>
  <p:clrMapOvr>
    <a:masterClrMapping/>
  </p:clrMapOvr>
  <p:transition advTm="33915"/>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3" name="Rectangle 3"/>
          <p:cNvSpPr>
            <a:spLocks noGrp="1" noChangeArrowheads="1"/>
          </p:cNvSpPr>
          <p:nvPr>
            <p:ph type="body" idx="1"/>
          </p:nvPr>
        </p:nvSpPr>
        <p:spPr>
          <a:xfrm>
            <a:off x="554506" y="2022823"/>
            <a:ext cx="7794625" cy="1694209"/>
          </a:xfrm>
        </p:spPr>
        <p:txBody>
          <a:bodyPr>
            <a:normAutofit/>
          </a:bodyPr>
          <a:lstStyle/>
          <a:p>
            <a:pPr>
              <a:buFont typeface="Wingdings" panose="05000000000000000000" pitchFamily="2" charset="2"/>
              <a:buNone/>
            </a:pPr>
            <a:r>
              <a:rPr lang="en-US" altLang="zh-CN" sz="2000" dirty="0">
                <a:latin typeface="宋体" panose="02010600030101010101" pitchFamily="2" charset="-122"/>
              </a:rPr>
              <a:t>  </a:t>
            </a:r>
            <a:r>
              <a:rPr lang="zh-CN" altLang="en-US" sz="2400" dirty="0">
                <a:latin typeface="黑体" panose="02010609060101010101" pitchFamily="2" charset="-122"/>
                <a:ea typeface="黑体" panose="02010609060101010101" pitchFamily="2" charset="-122"/>
              </a:rPr>
              <a:t>实时系统</a:t>
            </a:r>
            <a:r>
              <a:rPr lang="zh-CN" altLang="en-US" sz="2000" dirty="0">
                <a:solidFill>
                  <a:schemeClr val="tx2"/>
                </a:solidFill>
                <a:latin typeface="宋体" panose="02010600030101010101" pitchFamily="2" charset="-122"/>
              </a:rPr>
              <a:t>（</a:t>
            </a:r>
            <a:r>
              <a:rPr lang="en-US" altLang="zh-CN" sz="2000" dirty="0">
                <a:solidFill>
                  <a:schemeClr val="tx2"/>
                </a:solidFill>
              </a:rPr>
              <a:t>Real-Time System</a:t>
            </a:r>
            <a:r>
              <a:rPr lang="zh-CN" altLang="en-US" sz="2000" dirty="0">
                <a:solidFill>
                  <a:schemeClr val="tx2"/>
                </a:solidFill>
                <a:latin typeface="宋体" panose="02010600030101010101" pitchFamily="2" charset="-122"/>
              </a:rPr>
              <a:t>）</a:t>
            </a:r>
            <a:r>
              <a:rPr lang="zh-CN" altLang="en-US" sz="2400" dirty="0">
                <a:latin typeface="宋体" panose="02010600030101010101" pitchFamily="2" charset="-122"/>
              </a:rPr>
              <a:t>是指系统能及时响应外部事件的请求，在规定时间内完成该事件的处理，并控制所有实时任务协调一致地运行</a:t>
            </a:r>
            <a:endParaRPr lang="zh-CN" altLang="en-US" sz="2000" dirty="0"/>
          </a:p>
        </p:txBody>
      </p:sp>
      <p:sp>
        <p:nvSpPr>
          <p:cNvPr id="35844" name="Text Box 4"/>
          <p:cNvSpPr txBox="1">
            <a:spLocks noChangeArrowheads="1"/>
          </p:cNvSpPr>
          <p:nvPr/>
        </p:nvSpPr>
        <p:spPr bwMode="auto">
          <a:xfrm>
            <a:off x="508469" y="1268760"/>
            <a:ext cx="1981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800" dirty="0">
                <a:latin typeface="Tahoma" panose="020B0604030504040204" pitchFamily="34" charset="0"/>
                <a:ea typeface="黑体" panose="02010609060101010101" pitchFamily="2" charset="-122"/>
              </a:rPr>
              <a:t>定义：</a:t>
            </a:r>
            <a:endParaRPr kumimoji="1" lang="zh-CN" altLang="en-US" sz="2800" dirty="0">
              <a:latin typeface="Tahoma" panose="020B0604030504040204" pitchFamily="34" charset="0"/>
              <a:ea typeface="黑体" panose="02010609060101010101" pitchFamily="2" charset="-122"/>
            </a:endParaRPr>
          </a:p>
        </p:txBody>
      </p:sp>
      <p:sp>
        <p:nvSpPr>
          <p:cNvPr id="6" name="Rectangle 2"/>
          <p:cNvSpPr txBox="1">
            <a:spLocks noChangeArrowheads="1"/>
          </p:cNvSpPr>
          <p:nvPr/>
        </p:nvSpPr>
        <p:spPr bwMode="auto">
          <a:xfrm>
            <a:off x="323850" y="393799"/>
            <a:ext cx="3619500" cy="442913"/>
          </a:xfrm>
          <a:prstGeom prst="rect">
            <a:avLst/>
          </a:prstGeom>
          <a:noFill/>
          <a:ln w="9525">
            <a:noFill/>
            <a:miter lim="800000"/>
          </a:ln>
        </p:spPr>
        <p:txBody>
          <a:bodyPr/>
          <a:lstStyle>
            <a:defPPr>
              <a:defRPr lang="zh-CN"/>
            </a:defPPr>
            <a:lvl1pPr marL="533400" indent="-533400">
              <a:defRPr sz="3200" b="1">
                <a:solidFill>
                  <a:srgbClr val="1F05E3"/>
                </a:solidFill>
                <a:effectLst>
                  <a:outerShdw blurRad="38100" dist="38100" dir="2700000" algn="tl">
                    <a:srgbClr val="C0C0C0"/>
                  </a:outerShdw>
                </a:effectLst>
                <a:latin typeface="黑体" panose="02010609060101010101" pitchFamily="2" charset="-122"/>
                <a:ea typeface="黑体" panose="02010609060101010101" pitchFamily="2" charset="-122"/>
              </a:defRPr>
            </a:lvl1pPr>
          </a:lstStyle>
          <a:p>
            <a:r>
              <a:rPr lang="en-US" altLang="zh-CN" dirty="0">
                <a:effectLst/>
              </a:rPr>
              <a:t>1.2.5 </a:t>
            </a:r>
            <a:r>
              <a:rPr lang="zh-CN" altLang="en-US" dirty="0">
                <a:effectLst/>
              </a:rPr>
              <a:t>实时系统</a:t>
            </a:r>
            <a:endParaRPr lang="zh-CN" altLang="en-US" dirty="0">
              <a:effectLst/>
            </a:endParaRPr>
          </a:p>
        </p:txBody>
      </p:sp>
      <p:sp>
        <p:nvSpPr>
          <p:cNvPr id="8"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
        <p:nvSpPr>
          <p:cNvPr id="9" name="Rectangle 2"/>
          <p:cNvSpPr txBox="1">
            <a:spLocks noChangeArrowheads="1"/>
          </p:cNvSpPr>
          <p:nvPr/>
        </p:nvSpPr>
        <p:spPr>
          <a:xfrm>
            <a:off x="489610" y="3501008"/>
            <a:ext cx="7874000" cy="79057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None/>
            </a:pPr>
            <a:r>
              <a:rPr lang="zh-CN" altLang="en-US" sz="2800" dirty="0">
                <a:latin typeface="Times New Roman" panose="02020603050405020304" pitchFamily="18" charset="0"/>
                <a:ea typeface="黑体" panose="02010609060101010101" pitchFamily="2" charset="-122"/>
              </a:rPr>
              <a:t>应用需求：</a:t>
            </a:r>
            <a:r>
              <a:rPr lang="zh-CN" altLang="en-US" sz="2800" dirty="0"/>
              <a:t> </a:t>
            </a:r>
            <a:endParaRPr lang="zh-CN" altLang="en-US" sz="2800" dirty="0"/>
          </a:p>
        </p:txBody>
      </p:sp>
      <p:sp>
        <p:nvSpPr>
          <p:cNvPr id="10" name="Text Box 3"/>
          <p:cNvSpPr txBox="1">
            <a:spLocks noChangeArrowheads="1"/>
          </p:cNvSpPr>
          <p:nvPr/>
        </p:nvSpPr>
        <p:spPr bwMode="auto">
          <a:xfrm>
            <a:off x="918235" y="4163910"/>
            <a:ext cx="74453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rIns="18000">
            <a:spAutoFit/>
          </a:bodyPr>
          <a:lstStyle/>
          <a:p>
            <a:pPr algn="just"/>
            <a:r>
              <a:rPr kumimoji="1" lang="zh-CN" altLang="en-US" sz="2400" dirty="0">
                <a:solidFill>
                  <a:srgbClr val="000066"/>
                </a:solidFill>
                <a:ea typeface="宋体" panose="02010600030101010101" pitchFamily="2" charset="-122"/>
              </a:rPr>
              <a:t>（</a:t>
            </a:r>
            <a:r>
              <a:rPr kumimoji="1" lang="en-US" altLang="zh-CN" sz="2400" dirty="0">
                <a:solidFill>
                  <a:srgbClr val="000066"/>
                </a:solidFill>
                <a:ea typeface="宋体" panose="02010600030101010101" pitchFamily="2" charset="-122"/>
              </a:rPr>
              <a:t>1</a:t>
            </a:r>
            <a:r>
              <a:rPr kumimoji="1" lang="zh-CN" altLang="en-US" sz="2400" dirty="0">
                <a:solidFill>
                  <a:srgbClr val="000066"/>
                </a:solidFill>
                <a:ea typeface="宋体" panose="02010600030101010101" pitchFamily="2" charset="-122"/>
              </a:rPr>
              <a:t>）实时控制。</a:t>
            </a:r>
            <a:endParaRPr kumimoji="1" lang="zh-CN" altLang="en-US" sz="2400" dirty="0">
              <a:solidFill>
                <a:srgbClr val="000066"/>
              </a:solidFill>
              <a:ea typeface="宋体" panose="02010600030101010101" pitchFamily="2" charset="-122"/>
            </a:endParaRPr>
          </a:p>
        </p:txBody>
      </p:sp>
      <p:sp>
        <p:nvSpPr>
          <p:cNvPr id="11" name="Text Box 4"/>
          <p:cNvSpPr txBox="1">
            <a:spLocks noChangeArrowheads="1"/>
          </p:cNvSpPr>
          <p:nvPr/>
        </p:nvSpPr>
        <p:spPr bwMode="auto">
          <a:xfrm>
            <a:off x="1187624" y="5772047"/>
            <a:ext cx="81581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dirty="0">
                <a:latin typeface="宋体" panose="02010600030101010101" pitchFamily="2" charset="-122"/>
                <a:ea typeface="宋体" panose="02010600030101010101" pitchFamily="2" charset="-122"/>
              </a:rPr>
              <a:t>飞机或火车的订票系统、情报检索系统等</a:t>
            </a:r>
            <a:r>
              <a:rPr kumimoji="1" lang="zh-CN" altLang="en-US" sz="2400" dirty="0">
                <a:solidFill>
                  <a:schemeClr val="tx2"/>
                </a:solidFill>
                <a:ea typeface="宋体" panose="02010600030101010101" pitchFamily="2" charset="-122"/>
              </a:rPr>
              <a:t> </a:t>
            </a:r>
            <a:endParaRPr kumimoji="1" lang="zh-CN" altLang="en-US" sz="1400" b="0" dirty="0">
              <a:ea typeface="宋体" panose="02010600030101010101" pitchFamily="2" charset="-122"/>
            </a:endParaRPr>
          </a:p>
        </p:txBody>
      </p:sp>
      <p:sp>
        <p:nvSpPr>
          <p:cNvPr id="12" name="Text Box 5"/>
          <p:cNvSpPr txBox="1">
            <a:spLocks noChangeArrowheads="1"/>
          </p:cNvSpPr>
          <p:nvPr/>
        </p:nvSpPr>
        <p:spPr bwMode="auto">
          <a:xfrm>
            <a:off x="958068" y="5310382"/>
            <a:ext cx="74326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rIns="18000">
            <a:spAutoFit/>
          </a:bodyPr>
          <a:lstStyle/>
          <a:p>
            <a:r>
              <a:rPr kumimoji="1" lang="zh-CN" altLang="en-US" sz="2400" dirty="0">
                <a:solidFill>
                  <a:srgbClr val="000066"/>
                </a:solidFill>
                <a:latin typeface="宋体" panose="02010600030101010101" pitchFamily="2" charset="-122"/>
                <a:ea typeface="宋体" panose="02010600030101010101" pitchFamily="2" charset="-122"/>
              </a:rPr>
              <a:t>（</a:t>
            </a:r>
            <a:r>
              <a:rPr kumimoji="1" lang="en-US" altLang="zh-CN" sz="2400" dirty="0">
                <a:solidFill>
                  <a:srgbClr val="000066"/>
                </a:solidFill>
                <a:ea typeface="宋体" panose="02010600030101010101" pitchFamily="2" charset="-122"/>
              </a:rPr>
              <a:t>2</a:t>
            </a:r>
            <a:r>
              <a:rPr kumimoji="1" lang="zh-CN" altLang="en-US" sz="2400" dirty="0">
                <a:solidFill>
                  <a:srgbClr val="000066"/>
                </a:solidFill>
                <a:latin typeface="宋体" panose="02010600030101010101" pitchFamily="2" charset="-122"/>
                <a:ea typeface="宋体" panose="02010600030101010101" pitchFamily="2" charset="-122"/>
              </a:rPr>
              <a:t>）实时信息处理。</a:t>
            </a:r>
            <a:endParaRPr kumimoji="1" lang="zh-CN" altLang="en-US" sz="2400" dirty="0">
              <a:solidFill>
                <a:srgbClr val="000066"/>
              </a:solidFill>
              <a:latin typeface="宋体" panose="02010600030101010101" pitchFamily="2" charset="-122"/>
              <a:ea typeface="宋体" panose="02010600030101010101" pitchFamily="2" charset="-122"/>
            </a:endParaRPr>
          </a:p>
        </p:txBody>
      </p:sp>
      <p:sp>
        <p:nvSpPr>
          <p:cNvPr id="13" name="Text Box 6"/>
          <p:cNvSpPr txBox="1">
            <a:spLocks noChangeArrowheads="1"/>
          </p:cNvSpPr>
          <p:nvPr/>
        </p:nvSpPr>
        <p:spPr bwMode="auto">
          <a:xfrm>
            <a:off x="1115616" y="4692420"/>
            <a:ext cx="81311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dirty="0">
                <a:ea typeface="宋体" panose="02010600030101010101" pitchFamily="2" charset="-122"/>
              </a:rPr>
              <a:t>实时数据采集处理；执行机构；自动控制</a:t>
            </a:r>
            <a:endParaRPr kumimoji="1" lang="zh-CN" altLang="en-US" sz="2400" dirty="0">
              <a:ea typeface="宋体" panose="02010600030101010101" pitchFamily="2" charset="-122"/>
            </a:endParaRPr>
          </a:p>
        </p:txBody>
      </p:sp>
      <p:sp>
        <p:nvSpPr>
          <p:cNvPr id="2" name="灯片编号占位符 1"/>
          <p:cNvSpPr>
            <a:spLocks noGrp="1"/>
          </p:cNvSpPr>
          <p:nvPr>
            <p:ph type="sldNum" sz="quarter" idx="12"/>
          </p:nvPr>
        </p:nvSpPr>
        <p:spPr/>
        <p:txBody>
          <a:bodyPr/>
          <a:lstStyle/>
          <a:p>
            <a:fld id="{F2D93308-FF69-47C8-8CF3-AE4E5672E2B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1589"/>
    </mc:Choice>
    <mc:Fallback>
      <p:transition spd="slow" advTm="315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5844"/>
                                        </p:tgtEl>
                                        <p:attrNameLst>
                                          <p:attrName>style.visibility</p:attrName>
                                        </p:attrNameLst>
                                      </p:cBhvr>
                                      <p:to>
                                        <p:strVal val="visible"/>
                                      </p:to>
                                    </p:set>
                                    <p:animEffect transition="in" filter="dissolve">
                                      <p:cBhvr>
                                        <p:cTn id="7" dur="500"/>
                                        <p:tgtEl>
                                          <p:spTgt spid="35844"/>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299"/>
                                          </p:stCondLst>
                                        </p:cTn>
                                        <p:tgtEl>
                                          <p:spTgt spid="35843">
                                            <p:txEl>
                                              <p:pRg st="0" end="0"/>
                                            </p:txEl>
                                          </p:spTgt>
                                        </p:tgtEl>
                                        <p:attrNameLst>
                                          <p:attrName>style.visibility</p:attrName>
                                        </p:attrNameLst>
                                      </p:cBhvr>
                                      <p:to>
                                        <p:strVal val="visible"/>
                                      </p:to>
                                    </p:set>
                                  </p:childTnLst>
                                </p:cTn>
                              </p:par>
                            </p:childTnLst>
                          </p:cTn>
                        </p:par>
                        <p:par>
                          <p:cTn id="11" fill="hold">
                            <p:stCondLst>
                              <p:cond delay="1000"/>
                            </p:stCondLst>
                            <p:childTnLst>
                              <p:par>
                                <p:cTn id="12" presetID="2" presetClass="entr" presetSubtype="8"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0-#ppt_w/2"/>
                                          </p:val>
                                        </p:tav>
                                        <p:tav tm="100000">
                                          <p:val>
                                            <p:strVal val="#ppt_x"/>
                                          </p:val>
                                        </p:tav>
                                      </p:tavLst>
                                    </p:anim>
                                    <p:anim calcmode="lin" valueType="num">
                                      <p:cBhvr additive="base">
                                        <p:cTn id="15" dur="500" fill="hold"/>
                                        <p:tgtEl>
                                          <p:spTgt spid="10"/>
                                        </p:tgtEl>
                                        <p:attrNameLst>
                                          <p:attrName>ppt_y</p:attrName>
                                        </p:attrNameLst>
                                      </p:cBhvr>
                                      <p:tavLst>
                                        <p:tav tm="0">
                                          <p:val>
                                            <p:strVal val="#ppt_y"/>
                                          </p:val>
                                        </p:tav>
                                        <p:tav tm="100000">
                                          <p:val>
                                            <p:strVal val="#ppt_y"/>
                                          </p:val>
                                        </p:tav>
                                      </p:tavLst>
                                    </p:anim>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up)">
                                      <p:cBhvr>
                                        <p:cTn id="19" dur="500"/>
                                        <p:tgtEl>
                                          <p:spTgt spid="13"/>
                                        </p:tgtEl>
                                      </p:cBhvr>
                                    </p:animEffect>
                                  </p:childTnLst>
                                </p:cTn>
                              </p:par>
                            </p:childTnLst>
                          </p:cTn>
                        </p:par>
                        <p:par>
                          <p:cTn id="20" fill="hold">
                            <p:stCondLst>
                              <p:cond delay="2000"/>
                            </p:stCondLst>
                            <p:childTnLst>
                              <p:par>
                                <p:cTn id="21" presetID="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0-#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22" presetClass="entr" presetSubtype="1"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up)">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autoUpdateAnimBg="0" build="p"/>
      <p:bldP spid="35844" grpId="0" autoUpdateAnimBg="0"/>
      <p:bldP spid="10" grpId="0" autoUpdateAnimBg="0"/>
      <p:bldP spid="11" grpId="0" autoUpdateAnimBg="0"/>
      <p:bldP spid="12" grpId="0" autoUpdateAnimBg="0"/>
      <p:bldP spid="13"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2D93308-FF69-47C8-8CF3-AE4E5672E2B3}" type="slidenum">
              <a:rPr lang="zh-CN" altLang="en-US" smtClean="0"/>
            </a:fld>
            <a:endParaRPr lang="zh-CN" altLang="en-US"/>
          </a:p>
        </p:txBody>
      </p:sp>
      <p:sp>
        <p:nvSpPr>
          <p:cNvPr id="6" name="文本框 5"/>
          <p:cNvSpPr txBox="1"/>
          <p:nvPr/>
        </p:nvSpPr>
        <p:spPr>
          <a:xfrm>
            <a:off x="611560" y="1340768"/>
            <a:ext cx="6264696" cy="2308324"/>
          </a:xfrm>
          <a:prstGeom prst="rect">
            <a:avLst/>
          </a:prstGeom>
          <a:noFill/>
        </p:spPr>
        <p:txBody>
          <a:bodyPr wrap="square">
            <a:spAutoFit/>
          </a:bodyPr>
          <a:lstStyle/>
          <a:p>
            <a:r>
              <a:rPr lang="zh-CN" altLang="en-US" sz="2400" b="1" dirty="0">
                <a:solidFill>
                  <a:srgbClr val="003300"/>
                </a:solidFill>
                <a:effectLst/>
                <a:latin typeface="黑体" panose="02010609060101010101" pitchFamily="2" charset="-122"/>
                <a:ea typeface="黑体" panose="02010609060101010101" pitchFamily="2" charset="-122"/>
              </a:rPr>
              <a:t>实时系统与分时系统特征的比较 </a:t>
            </a:r>
            <a:endParaRPr lang="zh-CN" altLang="en-US" sz="2400" dirty="0"/>
          </a:p>
          <a:p>
            <a:r>
              <a:rPr lang="en-US" altLang="zh-CN" sz="2400" dirty="0">
                <a:solidFill>
                  <a:srgbClr val="003300"/>
                </a:solidFill>
                <a:effectLst/>
                <a:latin typeface="黑体" panose="02010609060101010101" pitchFamily="2" charset="-122"/>
                <a:ea typeface="黑体" panose="02010609060101010101" pitchFamily="2" charset="-122"/>
              </a:rPr>
              <a:t>(1) </a:t>
            </a:r>
            <a:r>
              <a:rPr lang="zh-CN" altLang="en-US" sz="2400" dirty="0">
                <a:solidFill>
                  <a:srgbClr val="003300"/>
                </a:solidFill>
                <a:effectLst/>
                <a:latin typeface="黑体" panose="02010609060101010101" pitchFamily="2" charset="-122"/>
                <a:ea typeface="黑体" panose="02010609060101010101" pitchFamily="2" charset="-122"/>
              </a:rPr>
              <a:t>多路性。 </a:t>
            </a:r>
            <a:endParaRPr lang="zh-CN" altLang="en-US" sz="2400" dirty="0"/>
          </a:p>
          <a:p>
            <a:r>
              <a:rPr lang="en-US" altLang="zh-CN" sz="2400" dirty="0">
                <a:solidFill>
                  <a:srgbClr val="003300"/>
                </a:solidFill>
                <a:effectLst/>
                <a:latin typeface="黑体" panose="02010609060101010101" pitchFamily="2" charset="-122"/>
                <a:ea typeface="黑体" panose="02010609060101010101" pitchFamily="2" charset="-122"/>
              </a:rPr>
              <a:t>(2) </a:t>
            </a:r>
            <a:r>
              <a:rPr lang="zh-CN" altLang="en-US" sz="2400" dirty="0">
                <a:solidFill>
                  <a:srgbClr val="003300"/>
                </a:solidFill>
                <a:effectLst/>
                <a:latin typeface="黑体" panose="02010609060101010101" pitchFamily="2" charset="-122"/>
                <a:ea typeface="黑体" panose="02010609060101010101" pitchFamily="2" charset="-122"/>
              </a:rPr>
              <a:t>独立性。 </a:t>
            </a:r>
            <a:endParaRPr lang="zh-CN" altLang="en-US" sz="2400" dirty="0"/>
          </a:p>
          <a:p>
            <a:r>
              <a:rPr lang="en-US" altLang="zh-CN" sz="2400" dirty="0">
                <a:solidFill>
                  <a:srgbClr val="003300"/>
                </a:solidFill>
                <a:effectLst/>
                <a:latin typeface="黑体" panose="02010609060101010101" pitchFamily="2" charset="-122"/>
                <a:ea typeface="黑体" panose="02010609060101010101" pitchFamily="2" charset="-122"/>
              </a:rPr>
              <a:t>(3) </a:t>
            </a:r>
            <a:r>
              <a:rPr lang="zh-CN" altLang="en-US" sz="2400" dirty="0">
                <a:solidFill>
                  <a:srgbClr val="FF0000"/>
                </a:solidFill>
                <a:effectLst/>
                <a:latin typeface="黑体" panose="02010609060101010101" pitchFamily="2" charset="-122"/>
                <a:ea typeface="黑体" panose="02010609060101010101" pitchFamily="2" charset="-122"/>
              </a:rPr>
              <a:t>及时性。 </a:t>
            </a:r>
            <a:endParaRPr lang="zh-CN" altLang="en-US" sz="2400" dirty="0"/>
          </a:p>
          <a:p>
            <a:r>
              <a:rPr lang="en-US" altLang="zh-CN" sz="2400" dirty="0">
                <a:solidFill>
                  <a:srgbClr val="003300"/>
                </a:solidFill>
                <a:effectLst/>
                <a:latin typeface="黑体" panose="02010609060101010101" pitchFamily="2" charset="-122"/>
                <a:ea typeface="黑体" panose="02010609060101010101" pitchFamily="2" charset="-122"/>
              </a:rPr>
              <a:t>(4) </a:t>
            </a:r>
            <a:r>
              <a:rPr lang="zh-CN" altLang="en-US" sz="2400" dirty="0">
                <a:solidFill>
                  <a:srgbClr val="003300"/>
                </a:solidFill>
                <a:effectLst/>
                <a:latin typeface="黑体" panose="02010609060101010101" pitchFamily="2" charset="-122"/>
                <a:ea typeface="黑体" panose="02010609060101010101" pitchFamily="2" charset="-122"/>
              </a:rPr>
              <a:t>交互性。 </a:t>
            </a:r>
            <a:endParaRPr lang="zh-CN" altLang="en-US" sz="2400" dirty="0"/>
          </a:p>
          <a:p>
            <a:r>
              <a:rPr lang="en-US" altLang="zh-CN" sz="2400" dirty="0">
                <a:solidFill>
                  <a:srgbClr val="003300"/>
                </a:solidFill>
                <a:effectLst/>
                <a:latin typeface="黑体" panose="02010609060101010101" pitchFamily="2" charset="-122"/>
                <a:ea typeface="黑体" panose="02010609060101010101" pitchFamily="2" charset="-122"/>
              </a:rPr>
              <a:t>(5) </a:t>
            </a:r>
            <a:r>
              <a:rPr lang="zh-CN" altLang="en-US" sz="2400" dirty="0">
                <a:solidFill>
                  <a:srgbClr val="FF0000"/>
                </a:solidFill>
                <a:effectLst/>
                <a:latin typeface="黑体" panose="02010609060101010101" pitchFamily="2" charset="-122"/>
                <a:ea typeface="黑体" panose="02010609060101010101" pitchFamily="2" charset="-122"/>
              </a:rPr>
              <a:t>可靠性</a:t>
            </a:r>
            <a:r>
              <a:rPr lang="zh-CN" altLang="en-US" sz="2400" dirty="0">
                <a:solidFill>
                  <a:srgbClr val="003300"/>
                </a:solidFill>
                <a:effectLst/>
                <a:latin typeface="黑体" panose="02010609060101010101" pitchFamily="2" charset="-122"/>
                <a:ea typeface="黑体" panose="02010609060101010101" pitchFamily="2" charset="-122"/>
              </a:rPr>
              <a:t>。</a:t>
            </a:r>
            <a:endParaRPr lang="zh-CN" altLang="en-US" sz="2400" dirty="0"/>
          </a:p>
        </p:txBody>
      </p:sp>
      <p:sp>
        <p:nvSpPr>
          <p:cNvPr id="7" name="Rectangle 2"/>
          <p:cNvSpPr txBox="1">
            <a:spLocks noChangeArrowheads="1"/>
          </p:cNvSpPr>
          <p:nvPr/>
        </p:nvSpPr>
        <p:spPr bwMode="auto">
          <a:xfrm>
            <a:off x="323850" y="393799"/>
            <a:ext cx="3619500" cy="442913"/>
          </a:xfrm>
          <a:prstGeom prst="rect">
            <a:avLst/>
          </a:prstGeom>
          <a:noFill/>
          <a:ln w="9525">
            <a:noFill/>
            <a:miter lim="800000"/>
          </a:ln>
        </p:spPr>
        <p:txBody>
          <a:bodyPr/>
          <a:lstStyle>
            <a:defPPr>
              <a:defRPr lang="zh-CN"/>
            </a:defPPr>
            <a:lvl1pPr marL="533400" indent="-533400">
              <a:defRPr sz="3200" b="1">
                <a:solidFill>
                  <a:srgbClr val="1F05E3"/>
                </a:solidFill>
                <a:effectLst>
                  <a:outerShdw blurRad="38100" dist="38100" dir="2700000" algn="tl">
                    <a:srgbClr val="C0C0C0"/>
                  </a:outerShdw>
                </a:effectLst>
                <a:latin typeface="黑体" panose="02010609060101010101" pitchFamily="2" charset="-122"/>
                <a:ea typeface="黑体" panose="02010609060101010101" pitchFamily="2" charset="-122"/>
              </a:defRPr>
            </a:lvl1pPr>
          </a:lstStyle>
          <a:p>
            <a:r>
              <a:rPr lang="en-US" altLang="zh-CN" dirty="0">
                <a:effectLst/>
              </a:rPr>
              <a:t>1.2.5 </a:t>
            </a:r>
            <a:r>
              <a:rPr lang="zh-CN" altLang="en-US" dirty="0">
                <a:effectLst/>
              </a:rPr>
              <a:t>实时系统</a:t>
            </a:r>
            <a:endParaRPr lang="zh-CN" altLang="en-US" dirty="0">
              <a:effectLst/>
            </a:endParaRPr>
          </a:p>
        </p:txBody>
      </p:sp>
      <p:sp>
        <p:nvSpPr>
          <p:cNvPr id="8"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body" idx="4294967295"/>
          </p:nvPr>
        </p:nvSpPr>
        <p:spPr>
          <a:xfrm>
            <a:off x="395536" y="1196975"/>
            <a:ext cx="7920038" cy="5184775"/>
          </a:xfrm>
        </p:spPr>
        <p:txBody>
          <a:bodyPr>
            <a:normAutofit/>
          </a:bodyPr>
          <a:lstStyle/>
          <a:p>
            <a:pPr>
              <a:lnSpc>
                <a:spcPct val="110000"/>
              </a:lnSpc>
              <a:spcBef>
                <a:spcPct val="0"/>
              </a:spcBef>
            </a:pPr>
            <a:r>
              <a:rPr lang="zh-CN" altLang="en-US" sz="2800" b="1" dirty="0">
                <a:latin typeface="黑体" panose="02010609060101010101" pitchFamily="2" charset="-122"/>
                <a:ea typeface="黑体" panose="02010609060101010101" pitchFamily="2" charset="-122"/>
              </a:rPr>
              <a:t>可扩充性</a:t>
            </a:r>
            <a:r>
              <a:rPr lang="en-US" altLang="zh-CN" sz="2800" b="1" dirty="0">
                <a:latin typeface="黑体" panose="02010609060101010101" pitchFamily="2" charset="-122"/>
                <a:ea typeface="黑体" panose="02010609060101010101" pitchFamily="2" charset="-122"/>
              </a:rPr>
              <a:t>--</a:t>
            </a:r>
            <a:r>
              <a:rPr lang="zh-CN" altLang="en-US" sz="2800" b="1" dirty="0">
                <a:solidFill>
                  <a:srgbClr val="1F05E3"/>
                </a:solidFill>
                <a:latin typeface="黑体" panose="02010609060101010101" pitchFamily="2" charset="-122"/>
                <a:ea typeface="黑体" panose="02010609060101010101" pitchFamily="2" charset="-122"/>
              </a:rPr>
              <a:t>系统开发人员的观点</a:t>
            </a:r>
            <a:endParaRPr lang="zh-CN" altLang="en-US" sz="2800" b="1" dirty="0">
              <a:solidFill>
                <a:srgbClr val="1F05E3"/>
              </a:solidFill>
              <a:latin typeface="黑体" panose="02010609060101010101" pitchFamily="2" charset="-122"/>
              <a:ea typeface="黑体" panose="02010609060101010101" pitchFamily="2" charset="-122"/>
            </a:endParaRPr>
          </a:p>
          <a:p>
            <a:pPr lvl="1">
              <a:lnSpc>
                <a:spcPct val="110000"/>
              </a:lnSpc>
              <a:spcBef>
                <a:spcPct val="0"/>
              </a:spcBef>
            </a:pPr>
            <a:r>
              <a:rPr lang="zh-CN" altLang="en-US" sz="2400" b="1" dirty="0">
                <a:latin typeface="黑体" panose="02010609060101010101" pitchFamily="2" charset="-122"/>
                <a:ea typeface="黑体" panose="02010609060101010101" pitchFamily="2" charset="-122"/>
              </a:rPr>
              <a:t>便于修改和增加功能（如何设计？）</a:t>
            </a:r>
            <a:endParaRPr lang="en-US" altLang="zh-CN" sz="2400" b="1" dirty="0">
              <a:latin typeface="黑体" panose="02010609060101010101" pitchFamily="2" charset="-122"/>
              <a:ea typeface="黑体" panose="02010609060101010101" pitchFamily="2" charset="-122"/>
            </a:endParaRPr>
          </a:p>
          <a:p>
            <a:pPr marL="342900" lvl="1" indent="-342900">
              <a:lnSpc>
                <a:spcPct val="110000"/>
              </a:lnSpc>
              <a:spcBef>
                <a:spcPct val="0"/>
              </a:spcBef>
            </a:pPr>
            <a:endParaRPr lang="en-US" altLang="zh-CN" sz="2400" b="1" dirty="0">
              <a:latin typeface="黑体" panose="02010609060101010101" pitchFamily="2" charset="-122"/>
              <a:ea typeface="黑体" panose="02010609060101010101" pitchFamily="2" charset="-122"/>
            </a:endParaRPr>
          </a:p>
          <a:p>
            <a:pPr marL="342900" lvl="1" indent="-342900">
              <a:lnSpc>
                <a:spcPct val="110000"/>
              </a:lnSpc>
              <a:spcBef>
                <a:spcPct val="0"/>
              </a:spcBef>
            </a:pPr>
            <a:endParaRPr lang="en-US" altLang="zh-CN" sz="2400" b="1" dirty="0">
              <a:latin typeface="黑体" panose="02010609060101010101" pitchFamily="2" charset="-122"/>
              <a:ea typeface="黑体" panose="02010609060101010101" pitchFamily="2" charset="-122"/>
            </a:endParaRPr>
          </a:p>
          <a:p>
            <a:pPr marL="342900" lvl="1" indent="-342900">
              <a:lnSpc>
                <a:spcPct val="110000"/>
              </a:lnSpc>
              <a:spcBef>
                <a:spcPct val="0"/>
              </a:spcBef>
            </a:pPr>
            <a:endParaRPr lang="en-US" altLang="zh-CN" sz="2400" b="1" dirty="0">
              <a:latin typeface="黑体" panose="02010609060101010101" pitchFamily="2" charset="-122"/>
              <a:ea typeface="黑体" panose="02010609060101010101" pitchFamily="2" charset="-122"/>
            </a:endParaRPr>
          </a:p>
          <a:p>
            <a:pPr marL="342900" lvl="1" indent="-342900">
              <a:lnSpc>
                <a:spcPct val="110000"/>
              </a:lnSpc>
              <a:spcBef>
                <a:spcPct val="0"/>
              </a:spcBef>
            </a:pPr>
            <a:endParaRPr lang="en-US" altLang="zh-CN" sz="2400" b="1" dirty="0">
              <a:latin typeface="黑体" panose="02010609060101010101" pitchFamily="2" charset="-122"/>
              <a:ea typeface="黑体" panose="02010609060101010101" pitchFamily="2" charset="-122"/>
            </a:endParaRPr>
          </a:p>
          <a:p>
            <a:pPr marL="0" lvl="1" indent="0">
              <a:lnSpc>
                <a:spcPct val="110000"/>
              </a:lnSpc>
              <a:spcBef>
                <a:spcPct val="0"/>
              </a:spcBef>
              <a:buNone/>
            </a:pPr>
            <a:endParaRPr lang="zh-CN" altLang="en-US" sz="2400" b="1" dirty="0">
              <a:latin typeface="黑体" panose="02010609060101010101" pitchFamily="2" charset="-122"/>
              <a:ea typeface="黑体" panose="02010609060101010101" pitchFamily="2" charset="-122"/>
            </a:endParaRPr>
          </a:p>
        </p:txBody>
      </p:sp>
      <p:sp>
        <p:nvSpPr>
          <p:cNvPr id="13319"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
        <p:nvSpPr>
          <p:cNvPr id="6" name="Rectangle 5"/>
          <p:cNvSpPr>
            <a:spLocks noChangeArrowheads="1"/>
          </p:cNvSpPr>
          <p:nvPr/>
        </p:nvSpPr>
        <p:spPr bwMode="auto">
          <a:xfrm>
            <a:off x="250824" y="404664"/>
            <a:ext cx="5977360" cy="439738"/>
          </a:xfrm>
          <a:prstGeom prst="rect">
            <a:avLst/>
          </a:prstGeom>
          <a:noFill/>
          <a:ln w="9525">
            <a:noFill/>
            <a:miter lim="800000"/>
          </a:ln>
        </p:spPr>
        <p:txBody>
          <a:bodyPr/>
          <a:lstStyle/>
          <a:p>
            <a:pPr marL="533400" indent="-533400"/>
            <a:r>
              <a:rPr lang="zh-CN" altLang="zh-CN" sz="3200" b="1" dirty="0">
                <a:solidFill>
                  <a:srgbClr val="1F05E3"/>
                </a:solidFill>
                <a:latin typeface="黑体" panose="02010609060101010101" pitchFamily="2" charset="-122"/>
                <a:ea typeface="黑体" panose="02010609060101010101" pitchFamily="2" charset="-122"/>
              </a:rPr>
              <a:t>操作系统的目标</a:t>
            </a:r>
            <a:endParaRPr lang="zh-CN" altLang="en-US" sz="3200" b="1" dirty="0">
              <a:solidFill>
                <a:srgbClr val="1F05E3"/>
              </a:solidFill>
              <a:latin typeface="黑体" panose="02010609060101010101" pitchFamily="2" charset="-122"/>
              <a:ea typeface="黑体" panose="02010609060101010101" pitchFamily="2" charset="-122"/>
            </a:endParaRPr>
          </a:p>
        </p:txBody>
      </p:sp>
      <p:sp>
        <p:nvSpPr>
          <p:cNvPr id="5" name="Text Box 5"/>
          <p:cNvSpPr txBox="1">
            <a:spLocks noChangeArrowheads="1"/>
          </p:cNvSpPr>
          <p:nvPr/>
        </p:nvSpPr>
        <p:spPr bwMode="auto">
          <a:xfrm>
            <a:off x="547527" y="2708548"/>
            <a:ext cx="8426450" cy="2419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spcBef>
                <a:spcPct val="0"/>
              </a:spcBef>
              <a:defRPr>
                <a:solidFill>
                  <a:schemeClr val="tx1"/>
                </a:solidFill>
                <a:latin typeface="Arial" panose="020B0604020202020204" pitchFamily="34" charset="0"/>
                <a:ea typeface="宋体" panose="02010600030101010101" pitchFamily="2" charset="-122"/>
              </a:defRPr>
            </a:lvl1pPr>
            <a:lvl2pPr marL="800100" indent="-342900">
              <a:spcBef>
                <a:spcPct val="0"/>
              </a:spcBef>
              <a:defRPr>
                <a:solidFill>
                  <a:schemeClr val="tx1"/>
                </a:solidFill>
                <a:latin typeface="Arial" panose="020B0604020202020204" pitchFamily="34" charset="0"/>
                <a:ea typeface="宋体" panose="02010600030101010101" pitchFamily="2" charset="-122"/>
              </a:defRPr>
            </a:lvl2pPr>
            <a:lvl3pPr marL="1257300" indent="-342900">
              <a:spcBef>
                <a:spcPct val="0"/>
              </a:spcBef>
              <a:defRPr>
                <a:solidFill>
                  <a:schemeClr val="tx1"/>
                </a:solidFill>
                <a:latin typeface="Arial" panose="020B0604020202020204" pitchFamily="34" charset="0"/>
                <a:ea typeface="宋体" panose="02010600030101010101" pitchFamily="2" charset="-122"/>
              </a:defRPr>
            </a:lvl3pPr>
            <a:lvl4pPr marL="1714500" indent="-342900">
              <a:spcBef>
                <a:spcPct val="0"/>
              </a:spcBef>
              <a:defRPr>
                <a:solidFill>
                  <a:schemeClr val="tx1"/>
                </a:solidFill>
                <a:latin typeface="Arial" panose="020B0604020202020204" pitchFamily="34" charset="0"/>
                <a:ea typeface="宋体" panose="02010600030101010101" pitchFamily="2" charset="-122"/>
              </a:defRPr>
            </a:lvl4pPr>
            <a:lvl5pPr marL="2171700" indent="-342900">
              <a:spcBef>
                <a:spcPct val="0"/>
              </a:spcBef>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10000"/>
              </a:spcBef>
              <a:buClr>
                <a:srgbClr val="0000FF"/>
              </a:buClr>
              <a:buSzPct val="80000"/>
              <a:buFont typeface="Wingdings" panose="05000000000000000000" pitchFamily="2" charset="2"/>
              <a:buChar char="n"/>
            </a:pPr>
            <a:r>
              <a:rPr lang="zh-CN" altLang="en-US" sz="2400" dirty="0">
                <a:latin typeface="Times New Roman" panose="02020603050405020304" pitchFamily="18" charset="0"/>
              </a:rPr>
              <a:t>计算机硬件和体系结构的发展，对</a:t>
            </a:r>
            <a:r>
              <a:rPr lang="en-US" altLang="zh-CN" sz="2400" dirty="0">
                <a:latin typeface="Times New Roman" panose="02020603050405020304" pitchFamily="18" charset="0"/>
              </a:rPr>
              <a:t>OS</a:t>
            </a:r>
            <a:r>
              <a:rPr lang="zh-CN" altLang="en-US" sz="2400" dirty="0">
                <a:latin typeface="Times New Roman" panose="02020603050405020304" pitchFamily="18" charset="0"/>
              </a:rPr>
              <a:t>提出了更高的功能和性能要求</a:t>
            </a:r>
            <a:endParaRPr lang="zh-CN" altLang="en-US" sz="2400" dirty="0">
              <a:latin typeface="Times New Roman" panose="02020603050405020304" pitchFamily="18" charset="0"/>
            </a:endParaRPr>
          </a:p>
          <a:p>
            <a:pPr>
              <a:spcBef>
                <a:spcPct val="10000"/>
              </a:spcBef>
              <a:buClr>
                <a:srgbClr val="0000FF"/>
              </a:buClr>
              <a:buSzPct val="80000"/>
              <a:buFont typeface="Wingdings" panose="05000000000000000000" pitchFamily="2" charset="2"/>
              <a:buChar char="n"/>
            </a:pPr>
            <a:r>
              <a:rPr lang="zh-CN" altLang="en-US" sz="2400" dirty="0">
                <a:latin typeface="Times New Roman" panose="02020603050405020304" pitchFamily="18" charset="0"/>
              </a:rPr>
              <a:t>计算机网络，特别是</a:t>
            </a:r>
            <a:r>
              <a:rPr lang="en-US" altLang="zh-CN" sz="2400" dirty="0">
                <a:latin typeface="Times New Roman" panose="02020603050405020304" pitchFamily="18" charset="0"/>
              </a:rPr>
              <a:t>Internet</a:t>
            </a:r>
            <a:r>
              <a:rPr lang="zh-CN" altLang="en-US" sz="2400" dirty="0">
                <a:latin typeface="Times New Roman" panose="02020603050405020304" pitchFamily="18" charset="0"/>
              </a:rPr>
              <a:t>的发展，也对</a:t>
            </a:r>
            <a:r>
              <a:rPr lang="en-US" altLang="zh-CN" sz="2400" dirty="0">
                <a:latin typeface="Times New Roman" panose="02020603050405020304" pitchFamily="18" charset="0"/>
              </a:rPr>
              <a:t>OS</a:t>
            </a:r>
            <a:r>
              <a:rPr lang="zh-CN" altLang="en-US" sz="2400" dirty="0">
                <a:latin typeface="Times New Roman" panose="02020603050405020304" pitchFamily="18" charset="0"/>
              </a:rPr>
              <a:t>提出了一系列更高的</a:t>
            </a:r>
            <a:r>
              <a:rPr lang="zh-CN" altLang="en-US" sz="2400" dirty="0" smtClean="0">
                <a:latin typeface="Times New Roman" panose="02020603050405020304" pitchFamily="18" charset="0"/>
              </a:rPr>
              <a:t>要求</a:t>
            </a:r>
            <a:endParaRPr lang="en-US" altLang="zh-CN" sz="2400" dirty="0" smtClean="0">
              <a:latin typeface="Times New Roman" panose="02020603050405020304" pitchFamily="18" charset="0"/>
            </a:endParaRPr>
          </a:p>
          <a:p>
            <a:pPr>
              <a:spcBef>
                <a:spcPct val="10000"/>
              </a:spcBef>
              <a:buClr>
                <a:srgbClr val="0000FF"/>
              </a:buClr>
              <a:buSzPct val="80000"/>
              <a:buFont typeface="Wingdings" panose="05000000000000000000" pitchFamily="2" charset="2"/>
              <a:buChar char="n"/>
            </a:pPr>
            <a:r>
              <a:rPr kumimoji="1" lang="en-US" altLang="zh-CN" sz="2400" dirty="0"/>
              <a:t>OS</a:t>
            </a:r>
            <a:r>
              <a:rPr kumimoji="1" lang="zh-CN" altLang="en-US" sz="2400" dirty="0"/>
              <a:t>为了能适应发展的要求，须具有良好的可扩充性。</a:t>
            </a:r>
            <a:endParaRPr kumimoji="1" lang="zh-CN" altLang="en-US" sz="2400" dirty="0"/>
          </a:p>
          <a:p>
            <a:pPr>
              <a:spcBef>
                <a:spcPct val="10000"/>
              </a:spcBef>
              <a:buClr>
                <a:srgbClr val="0000FF"/>
              </a:buClr>
              <a:buSzPct val="80000"/>
              <a:buFont typeface="Wingdings" panose="05000000000000000000" pitchFamily="2" charset="2"/>
              <a:buChar char="n"/>
            </a:pPr>
            <a:endParaRPr lang="zh-CN" altLang="en-US" sz="2400" dirty="0">
              <a:latin typeface="Times New Roman" panose="02020603050405020304" pitchFamily="18" charset="0"/>
            </a:endParaRPr>
          </a:p>
        </p:txBody>
      </p:sp>
      <p:sp>
        <p:nvSpPr>
          <p:cNvPr id="7" name="Text Box 6"/>
          <p:cNvSpPr txBox="1">
            <a:spLocks noChangeArrowheads="1"/>
          </p:cNvSpPr>
          <p:nvPr/>
        </p:nvSpPr>
        <p:spPr bwMode="auto">
          <a:xfrm>
            <a:off x="749420" y="2247255"/>
            <a:ext cx="612683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2800" dirty="0">
                <a:solidFill>
                  <a:srgbClr val="0000FF"/>
                </a:solidFill>
                <a:latin typeface="Tahoma" panose="020B0604030504040204" pitchFamily="34" charset="0"/>
                <a:ea typeface="黑体" panose="02010609060101010101" pitchFamily="2" charset="-122"/>
              </a:rPr>
              <a:t>为什么要有可扩充性</a:t>
            </a:r>
            <a:endParaRPr kumimoji="1" lang="zh-CN" altLang="en-US" sz="2400" dirty="0">
              <a:latin typeface="Tahoma" panose="020B0604030504040204" pitchFamily="34" charset="0"/>
              <a:ea typeface="宋体" panose="02010600030101010101" pitchFamily="2" charset="-122"/>
            </a:endParaRPr>
          </a:p>
        </p:txBody>
      </p:sp>
      <p:sp>
        <p:nvSpPr>
          <p:cNvPr id="12" name="Text Box 8"/>
          <p:cNvSpPr txBox="1">
            <a:spLocks noChangeArrowheads="1"/>
          </p:cNvSpPr>
          <p:nvPr/>
        </p:nvSpPr>
        <p:spPr bwMode="auto">
          <a:xfrm>
            <a:off x="749420" y="5123861"/>
            <a:ext cx="8101012" cy="966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kumimoji="1" lang="zh-CN" altLang="en-US" sz="2800" dirty="0">
                <a:solidFill>
                  <a:srgbClr val="0000FF"/>
                </a:solidFill>
                <a:ea typeface="黑体" panose="02010609060101010101" pitchFamily="2" charset="-122"/>
              </a:rPr>
              <a:t>如何才有可扩充性？</a:t>
            </a:r>
            <a:r>
              <a:rPr kumimoji="1" lang="zh-CN" altLang="en-US" sz="2400" dirty="0">
                <a:ea typeface="宋体" panose="02010600030101010101" pitchFamily="2" charset="-122"/>
              </a:rPr>
              <a:t> </a:t>
            </a:r>
            <a:endParaRPr kumimoji="1" lang="zh-CN" altLang="en-US" sz="2400" dirty="0">
              <a:ea typeface="宋体" panose="02010600030101010101" pitchFamily="2" charset="-122"/>
            </a:endParaRPr>
          </a:p>
          <a:p>
            <a:pPr>
              <a:spcBef>
                <a:spcPct val="20000"/>
              </a:spcBef>
            </a:pPr>
            <a:r>
              <a:rPr kumimoji="1" lang="zh-CN" altLang="en-US" sz="2400" dirty="0">
                <a:ea typeface="宋体" panose="02010600030101010101" pitchFamily="2" charset="-122"/>
              </a:rPr>
              <a:t>应采用新的</a:t>
            </a:r>
            <a:r>
              <a:rPr kumimoji="1" lang="en-US" altLang="zh-CN" sz="2400" dirty="0">
                <a:ea typeface="宋体" panose="02010600030101010101" pitchFamily="2" charset="-122"/>
              </a:rPr>
              <a:t>OS</a:t>
            </a:r>
            <a:r>
              <a:rPr kumimoji="1" lang="zh-CN" altLang="en-US" sz="2400" dirty="0">
                <a:ea typeface="宋体" panose="02010600030101010101" pitchFamily="2" charset="-122"/>
              </a:rPr>
              <a:t>结构，如微内核结构和客户服务器模式。</a:t>
            </a:r>
            <a:endParaRPr kumimoji="1" lang="zh-CN" altLang="en-US" sz="2400" dirty="0">
              <a:ea typeface="宋体" panose="02010600030101010101" pitchFamily="2" charset="-122"/>
            </a:endParaRPr>
          </a:p>
        </p:txBody>
      </p:sp>
    </p:spTree>
  </p:cSld>
  <p:clrMapOvr>
    <a:masterClrMapping/>
  </p:clrMapOvr>
  <p:transition advTm="73752"/>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1" name="Text Box 3"/>
          <p:cNvSpPr txBox="1">
            <a:spLocks noChangeArrowheads="1"/>
          </p:cNvSpPr>
          <p:nvPr/>
        </p:nvSpPr>
        <p:spPr bwMode="auto">
          <a:xfrm>
            <a:off x="365125" y="1068388"/>
            <a:ext cx="8534400"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800" dirty="0">
                <a:latin typeface="宋体" panose="02010600030101010101" pitchFamily="2" charset="-122"/>
                <a:ea typeface="宋体" panose="02010600030101010101" pitchFamily="2" charset="-122"/>
              </a:rPr>
              <a:t>在实时系统中必然存在着若干个实时任务，这些实时任务通常与某个（某些）外部设备相关，能反映或控制相应的外部设备，因而带有某种程度的紧迫性。</a:t>
            </a:r>
            <a:r>
              <a:rPr kumimoji="1" lang="zh-CN" altLang="en-US" b="0" dirty="0">
                <a:ea typeface="宋体" panose="02010600030101010101" pitchFamily="2" charset="-122"/>
              </a:rPr>
              <a:t> </a:t>
            </a:r>
            <a:endParaRPr kumimoji="1" lang="zh-CN" altLang="en-US" b="0" dirty="0">
              <a:ea typeface="宋体" panose="02010600030101010101" pitchFamily="2" charset="-122"/>
            </a:endParaRPr>
          </a:p>
        </p:txBody>
      </p:sp>
      <p:sp>
        <p:nvSpPr>
          <p:cNvPr id="37892" name="Text Box 4"/>
          <p:cNvSpPr txBox="1">
            <a:spLocks noChangeArrowheads="1"/>
          </p:cNvSpPr>
          <p:nvPr/>
        </p:nvSpPr>
        <p:spPr bwMode="auto">
          <a:xfrm>
            <a:off x="762000" y="3308277"/>
            <a:ext cx="2743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800" dirty="0">
                <a:solidFill>
                  <a:schemeClr val="tx2"/>
                </a:solidFill>
                <a:ea typeface="宋体" panose="02010600030101010101" pitchFamily="2" charset="-122"/>
              </a:rPr>
              <a:t>周期性</a:t>
            </a:r>
            <a:r>
              <a:rPr kumimoji="1" lang="zh-CN" altLang="en-US" sz="2800" dirty="0">
                <a:solidFill>
                  <a:schemeClr val="tx2"/>
                </a:solidFill>
                <a:latin typeface="宋体" panose="02010600030101010101" pitchFamily="2" charset="-122"/>
                <a:ea typeface="宋体" panose="02010600030101010101" pitchFamily="2" charset="-122"/>
              </a:rPr>
              <a:t>实时任务</a:t>
            </a:r>
            <a:endParaRPr kumimoji="1" lang="zh-CN" altLang="en-US" sz="2800" dirty="0">
              <a:solidFill>
                <a:schemeClr val="tx2"/>
              </a:solidFill>
              <a:latin typeface="宋体" panose="02010600030101010101" pitchFamily="2" charset="-122"/>
              <a:ea typeface="宋体" panose="02010600030101010101" pitchFamily="2" charset="-122"/>
            </a:endParaRPr>
          </a:p>
        </p:txBody>
      </p:sp>
      <p:sp>
        <p:nvSpPr>
          <p:cNvPr id="37893" name="Text Box 5"/>
          <p:cNvSpPr txBox="1">
            <a:spLocks noChangeArrowheads="1"/>
          </p:cNvSpPr>
          <p:nvPr/>
        </p:nvSpPr>
        <p:spPr bwMode="auto">
          <a:xfrm>
            <a:off x="3733800" y="3321050"/>
            <a:ext cx="46482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800">
                <a:ea typeface="宋体" panose="02010600030101010101" pitchFamily="2" charset="-122"/>
              </a:rPr>
              <a:t>按指定周期循环执行，以便周期性地控制某外部设备。</a:t>
            </a:r>
            <a:endParaRPr kumimoji="1" lang="zh-CN" altLang="en-US" sz="2800">
              <a:ea typeface="宋体" panose="02010600030101010101" pitchFamily="2" charset="-122"/>
            </a:endParaRPr>
          </a:p>
        </p:txBody>
      </p:sp>
      <p:sp>
        <p:nvSpPr>
          <p:cNvPr id="37894" name="Text Box 6"/>
          <p:cNvSpPr txBox="1">
            <a:spLocks noChangeArrowheads="1"/>
          </p:cNvSpPr>
          <p:nvPr/>
        </p:nvSpPr>
        <p:spPr bwMode="auto">
          <a:xfrm>
            <a:off x="762000" y="4327525"/>
            <a:ext cx="3048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800">
                <a:solidFill>
                  <a:schemeClr val="tx2"/>
                </a:solidFill>
                <a:ea typeface="宋体" panose="02010600030101010101" pitchFamily="2" charset="-122"/>
              </a:rPr>
              <a:t>非周期性</a:t>
            </a:r>
            <a:r>
              <a:rPr kumimoji="1" lang="zh-CN" altLang="en-US" sz="2800">
                <a:solidFill>
                  <a:schemeClr val="tx2"/>
                </a:solidFill>
                <a:latin typeface="宋体" panose="02010600030101010101" pitchFamily="2" charset="-122"/>
                <a:ea typeface="宋体" panose="02010600030101010101" pitchFamily="2" charset="-122"/>
              </a:rPr>
              <a:t>实时任务</a:t>
            </a:r>
            <a:endParaRPr kumimoji="1" lang="zh-CN" altLang="en-US" sz="2800">
              <a:solidFill>
                <a:schemeClr val="tx2"/>
              </a:solidFill>
              <a:latin typeface="宋体" panose="02010600030101010101" pitchFamily="2" charset="-122"/>
              <a:ea typeface="宋体" panose="02010600030101010101" pitchFamily="2" charset="-122"/>
            </a:endParaRPr>
          </a:p>
        </p:txBody>
      </p:sp>
      <p:sp>
        <p:nvSpPr>
          <p:cNvPr id="37895" name="Text Box 7"/>
          <p:cNvSpPr txBox="1">
            <a:spLocks noChangeArrowheads="1"/>
          </p:cNvSpPr>
          <p:nvPr/>
        </p:nvSpPr>
        <p:spPr bwMode="auto">
          <a:xfrm>
            <a:off x="3733800" y="4327525"/>
            <a:ext cx="46482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800">
                <a:ea typeface="宋体" panose="02010600030101010101" pitchFamily="2" charset="-122"/>
              </a:rPr>
              <a:t>外部设备发出的激励信号无明显周期性，但都必须联系着一个</a:t>
            </a:r>
            <a:r>
              <a:rPr kumimoji="1" lang="zh-CN" altLang="en-US" sz="2800">
                <a:solidFill>
                  <a:srgbClr val="0000FF"/>
                </a:solidFill>
                <a:ea typeface="黑体" panose="02010609060101010101" pitchFamily="2" charset="-122"/>
              </a:rPr>
              <a:t>截止时间</a:t>
            </a:r>
            <a:r>
              <a:rPr kumimoji="1" lang="zh-CN" altLang="en-US" sz="2800">
                <a:ea typeface="宋体" panose="02010600030101010101" pitchFamily="2" charset="-122"/>
              </a:rPr>
              <a:t>。</a:t>
            </a:r>
            <a:endParaRPr kumimoji="1" lang="zh-CN" altLang="en-US" sz="2800">
              <a:ea typeface="宋体" panose="02010600030101010101" pitchFamily="2" charset="-122"/>
            </a:endParaRPr>
          </a:p>
        </p:txBody>
      </p:sp>
      <p:sp>
        <p:nvSpPr>
          <p:cNvPr id="37896" name="Text Box 8"/>
          <p:cNvSpPr txBox="1">
            <a:spLocks noChangeArrowheads="1"/>
          </p:cNvSpPr>
          <p:nvPr/>
        </p:nvSpPr>
        <p:spPr bwMode="auto">
          <a:xfrm>
            <a:off x="212725" y="5740400"/>
            <a:ext cx="8742363" cy="974725"/>
          </a:xfrm>
          <a:prstGeom prst="rect">
            <a:avLst/>
          </a:prstGeom>
          <a:solidFill>
            <a:srgbClr val="0066FF"/>
          </a:solidFill>
          <a:ln w="28575">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pPr>
            <a:r>
              <a:rPr kumimoji="1" lang="en-US" altLang="zh-CN" sz="2800">
                <a:solidFill>
                  <a:srgbClr val="FFFF00"/>
                </a:solidFill>
              </a:rPr>
              <a:t>①</a:t>
            </a:r>
            <a:r>
              <a:rPr kumimoji="1" lang="zh-CN" altLang="en-US" sz="2800">
                <a:solidFill>
                  <a:srgbClr val="FFFF00"/>
                </a:solidFill>
              </a:rPr>
              <a:t>开始截止时间</a:t>
            </a:r>
            <a:r>
              <a:rPr kumimoji="1" lang="en-US" altLang="zh-CN" sz="2800">
                <a:solidFill>
                  <a:srgbClr val="FFFF00"/>
                </a:solidFill>
              </a:rPr>
              <a:t>——</a:t>
            </a:r>
            <a:r>
              <a:rPr kumimoji="1" lang="zh-CN" altLang="en-US" sz="2800">
                <a:solidFill>
                  <a:srgbClr val="FFFF00"/>
                </a:solidFill>
              </a:rPr>
              <a:t>任务在某时间以前必须开始执行</a:t>
            </a:r>
            <a:endParaRPr kumimoji="1" lang="zh-CN" altLang="en-US" sz="2800">
              <a:solidFill>
                <a:srgbClr val="FFFF00"/>
              </a:solidFill>
            </a:endParaRPr>
          </a:p>
          <a:p>
            <a:pPr>
              <a:spcBef>
                <a:spcPct val="0"/>
              </a:spcBef>
            </a:pPr>
            <a:r>
              <a:rPr kumimoji="1" lang="zh-CN" altLang="en-US" sz="2800">
                <a:solidFill>
                  <a:srgbClr val="FFFF00"/>
                </a:solidFill>
              </a:rPr>
              <a:t>②完成截止时间</a:t>
            </a:r>
            <a:r>
              <a:rPr kumimoji="1" lang="en-US" altLang="zh-CN" sz="2800">
                <a:solidFill>
                  <a:srgbClr val="FFFF00"/>
                </a:solidFill>
              </a:rPr>
              <a:t>——</a:t>
            </a:r>
            <a:r>
              <a:rPr kumimoji="1" lang="zh-CN" altLang="en-US" sz="2800">
                <a:solidFill>
                  <a:srgbClr val="FFFF00"/>
                </a:solidFill>
              </a:rPr>
              <a:t>任务在某时间以前必须完成</a:t>
            </a:r>
            <a:endParaRPr kumimoji="1" lang="zh-CN" altLang="en-US" sz="2800" b="0"/>
          </a:p>
        </p:txBody>
      </p:sp>
      <p:sp>
        <p:nvSpPr>
          <p:cNvPr id="37897" name="Text Box 9"/>
          <p:cNvSpPr txBox="1">
            <a:spLocks noChangeArrowheads="1"/>
          </p:cNvSpPr>
          <p:nvPr/>
        </p:nvSpPr>
        <p:spPr bwMode="auto">
          <a:xfrm>
            <a:off x="503238" y="2584450"/>
            <a:ext cx="80708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800">
                <a:solidFill>
                  <a:srgbClr val="000066"/>
                </a:solidFill>
                <a:latin typeface="黑体" panose="02010609060101010101" pitchFamily="2" charset="-122"/>
                <a:ea typeface="黑体" panose="02010609060101010101" pitchFamily="2" charset="-122"/>
              </a:rPr>
              <a:t>分类：按执行是否周期性划分</a:t>
            </a:r>
            <a:endParaRPr kumimoji="1" lang="zh-CN" altLang="en-US" sz="2800">
              <a:solidFill>
                <a:srgbClr val="000066"/>
              </a:solidFill>
              <a:latin typeface="黑体" panose="02010609060101010101" pitchFamily="2" charset="-122"/>
              <a:ea typeface="黑体" panose="02010609060101010101" pitchFamily="2" charset="-122"/>
            </a:endParaRPr>
          </a:p>
        </p:txBody>
      </p:sp>
      <p:sp>
        <p:nvSpPr>
          <p:cNvPr id="37898" name="Freeform 10"/>
          <p:cNvSpPr/>
          <p:nvPr/>
        </p:nvSpPr>
        <p:spPr bwMode="auto">
          <a:xfrm>
            <a:off x="6492875" y="5364163"/>
            <a:ext cx="874713" cy="387350"/>
          </a:xfrm>
          <a:custGeom>
            <a:avLst/>
            <a:gdLst>
              <a:gd name="T0" fmla="*/ 0 w 551"/>
              <a:gd name="T1" fmla="*/ 35 h 244"/>
              <a:gd name="T2" fmla="*/ 409 w 551"/>
              <a:gd name="T3" fmla="*/ 35 h 244"/>
              <a:gd name="T4" fmla="*/ 551 w 551"/>
              <a:gd name="T5" fmla="*/ 244 h 244"/>
            </a:gdLst>
            <a:ahLst/>
            <a:cxnLst>
              <a:cxn ang="0">
                <a:pos x="T0" y="T1"/>
              </a:cxn>
              <a:cxn ang="0">
                <a:pos x="T2" y="T3"/>
              </a:cxn>
              <a:cxn ang="0">
                <a:pos x="T4" y="T5"/>
              </a:cxn>
            </a:cxnLst>
            <a:rect l="0" t="0" r="r" b="b"/>
            <a:pathLst>
              <a:path w="551" h="244">
                <a:moveTo>
                  <a:pt x="0" y="35"/>
                </a:moveTo>
                <a:cubicBezTo>
                  <a:pt x="158" y="17"/>
                  <a:pt x="317" y="0"/>
                  <a:pt x="409" y="35"/>
                </a:cubicBezTo>
                <a:cubicBezTo>
                  <a:pt x="501" y="70"/>
                  <a:pt x="544" y="226"/>
                  <a:pt x="551" y="244"/>
                </a:cubicBezTo>
              </a:path>
            </a:pathLst>
          </a:custGeom>
          <a:noFill/>
          <a:ln w="28575" cap="flat" cmpd="sng">
            <a:solidFill>
              <a:srgbClr val="0000FF"/>
            </a:solidFill>
            <a:prstDash val="solid"/>
            <a:rou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 name="Rectangle 2"/>
          <p:cNvSpPr txBox="1">
            <a:spLocks noChangeArrowheads="1"/>
          </p:cNvSpPr>
          <p:nvPr/>
        </p:nvSpPr>
        <p:spPr bwMode="auto">
          <a:xfrm>
            <a:off x="323850" y="393799"/>
            <a:ext cx="3619500" cy="442913"/>
          </a:xfrm>
          <a:prstGeom prst="rect">
            <a:avLst/>
          </a:prstGeom>
          <a:noFill/>
          <a:ln w="9525">
            <a:noFill/>
            <a:miter lim="800000"/>
          </a:ln>
        </p:spPr>
        <p:txBody>
          <a:bodyPr/>
          <a:lstStyle>
            <a:defPPr>
              <a:defRPr lang="zh-CN"/>
            </a:defPPr>
            <a:lvl1pPr marL="533400" indent="-533400">
              <a:defRPr sz="3200" b="1">
                <a:solidFill>
                  <a:srgbClr val="1F05E3"/>
                </a:solidFill>
                <a:effectLst>
                  <a:outerShdw blurRad="38100" dist="38100" dir="2700000" algn="tl">
                    <a:srgbClr val="C0C0C0"/>
                  </a:outerShdw>
                </a:effectLst>
                <a:latin typeface="黑体" panose="02010609060101010101" pitchFamily="2" charset="-122"/>
                <a:ea typeface="黑体" panose="02010609060101010101" pitchFamily="2" charset="-122"/>
              </a:defRPr>
            </a:lvl1pPr>
          </a:lstStyle>
          <a:p>
            <a:r>
              <a:rPr lang="en-US" altLang="zh-CN" dirty="0">
                <a:effectLst/>
              </a:rPr>
              <a:t>1.2.5 </a:t>
            </a:r>
            <a:r>
              <a:rPr lang="zh-CN" altLang="en-US" dirty="0">
                <a:effectLst/>
              </a:rPr>
              <a:t>实时系统</a:t>
            </a:r>
            <a:endParaRPr lang="zh-CN" altLang="en-US" dirty="0">
              <a:effectLst/>
            </a:endParaRPr>
          </a:p>
        </p:txBody>
      </p:sp>
      <p:sp>
        <p:nvSpPr>
          <p:cNvPr id="15"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
        <p:nvSpPr>
          <p:cNvPr id="2" name="灯片编号占位符 1"/>
          <p:cNvSpPr>
            <a:spLocks noGrp="1"/>
          </p:cNvSpPr>
          <p:nvPr>
            <p:ph type="sldNum" sz="quarter" idx="12"/>
          </p:nvPr>
        </p:nvSpPr>
        <p:spPr/>
        <p:txBody>
          <a:bodyPr/>
          <a:lstStyle/>
          <a:p>
            <a:fld id="{F2D93308-FF69-47C8-8CF3-AE4E5672E2B3}" type="slidenum">
              <a:rPr lang="zh-CN" altLang="en-US" smtClean="0"/>
            </a:fld>
            <a:endParaRPr lang="zh-CN" alt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7015"/>
    </mc:Choice>
    <mc:Fallback>
      <p:transition spd="slow" advTm="570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7892"/>
                                        </p:tgtEl>
                                        <p:attrNameLst>
                                          <p:attrName>style.visibility</p:attrName>
                                        </p:attrNameLst>
                                      </p:cBhvr>
                                      <p:to>
                                        <p:strVal val="visible"/>
                                      </p:to>
                                    </p:set>
                                    <p:animEffect transition="in" filter="dissolve">
                                      <p:cBhvr>
                                        <p:cTn id="7" dur="500"/>
                                        <p:tgtEl>
                                          <p:spTgt spid="37892"/>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37893"/>
                                        </p:tgtEl>
                                        <p:attrNameLst>
                                          <p:attrName>style.visibility</p:attrName>
                                        </p:attrNameLst>
                                      </p:cBhvr>
                                      <p:to>
                                        <p:strVal val="visible"/>
                                      </p:to>
                                    </p:set>
                                    <p:animEffect transition="in" filter="barn(outVertical)">
                                      <p:cBhvr>
                                        <p:cTn id="11" dur="500"/>
                                        <p:tgtEl>
                                          <p:spTgt spid="37893"/>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37894"/>
                                        </p:tgtEl>
                                        <p:attrNameLst>
                                          <p:attrName>style.visibility</p:attrName>
                                        </p:attrNameLst>
                                      </p:cBhvr>
                                      <p:to>
                                        <p:strVal val="visible"/>
                                      </p:to>
                                    </p:set>
                                    <p:animEffect transition="in" filter="dissolve">
                                      <p:cBhvr>
                                        <p:cTn id="15" dur="500"/>
                                        <p:tgtEl>
                                          <p:spTgt spid="37894"/>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37895"/>
                                        </p:tgtEl>
                                        <p:attrNameLst>
                                          <p:attrName>style.visibility</p:attrName>
                                        </p:attrNameLst>
                                      </p:cBhvr>
                                      <p:to>
                                        <p:strVal val="visible"/>
                                      </p:to>
                                    </p:set>
                                    <p:animEffect transition="in" filter="wipe(up)">
                                      <p:cBhvr>
                                        <p:cTn id="19" dur="500"/>
                                        <p:tgtEl>
                                          <p:spTgt spid="3789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7898"/>
                                        </p:tgtEl>
                                        <p:attrNameLst>
                                          <p:attrName>style.visibility</p:attrName>
                                        </p:attrNameLst>
                                      </p:cBhvr>
                                      <p:to>
                                        <p:strVal val="visible"/>
                                      </p:to>
                                    </p:set>
                                    <p:animEffect transition="in" filter="wipe(left)">
                                      <p:cBhvr>
                                        <p:cTn id="24" dur="500"/>
                                        <p:tgtEl>
                                          <p:spTgt spid="37898"/>
                                        </p:tgtEl>
                                      </p:cBhvr>
                                    </p:animEffect>
                                  </p:childTnLst>
                                </p:cTn>
                              </p:par>
                            </p:childTnLst>
                          </p:cTn>
                        </p:par>
                        <p:par>
                          <p:cTn id="25" fill="hold">
                            <p:stCondLst>
                              <p:cond delay="500"/>
                            </p:stCondLst>
                            <p:childTnLst>
                              <p:par>
                                <p:cTn id="26" presetID="9" presetClass="entr" presetSubtype="0" fill="hold" grpId="0" nodeType="afterEffect">
                                  <p:stCondLst>
                                    <p:cond delay="0"/>
                                  </p:stCondLst>
                                  <p:childTnLst>
                                    <p:set>
                                      <p:cBhvr>
                                        <p:cTn id="27" dur="1" fill="hold">
                                          <p:stCondLst>
                                            <p:cond delay="0"/>
                                          </p:stCondLst>
                                        </p:cTn>
                                        <p:tgtEl>
                                          <p:spTgt spid="37896">
                                            <p:bg/>
                                          </p:spTgt>
                                        </p:tgtEl>
                                        <p:attrNameLst>
                                          <p:attrName>style.visibility</p:attrName>
                                        </p:attrNameLst>
                                      </p:cBhvr>
                                      <p:to>
                                        <p:strVal val="visible"/>
                                      </p:to>
                                    </p:set>
                                    <p:animEffect transition="in" filter="dissolve">
                                      <p:cBhvr>
                                        <p:cTn id="28" dur="500"/>
                                        <p:tgtEl>
                                          <p:spTgt spid="37896">
                                            <p:bg/>
                                          </p:spTgt>
                                        </p:tgtEl>
                                      </p:cBhvr>
                                    </p:animEffect>
                                  </p:childTnLst>
                                </p:cTn>
                              </p:par>
                            </p:childTnLst>
                          </p:cTn>
                        </p:par>
                        <p:par>
                          <p:cTn id="29" fill="hold">
                            <p:stCondLst>
                              <p:cond delay="1000"/>
                            </p:stCondLst>
                            <p:childTnLst>
                              <p:par>
                                <p:cTn id="30" presetID="9" presetClass="entr" presetSubtype="0" fill="hold" grpId="0" nodeType="afterEffect">
                                  <p:stCondLst>
                                    <p:cond delay="0"/>
                                  </p:stCondLst>
                                  <p:childTnLst>
                                    <p:set>
                                      <p:cBhvr>
                                        <p:cTn id="31" dur="1" fill="hold">
                                          <p:stCondLst>
                                            <p:cond delay="0"/>
                                          </p:stCondLst>
                                        </p:cTn>
                                        <p:tgtEl>
                                          <p:spTgt spid="37896">
                                            <p:txEl>
                                              <p:pRg st="0" end="0"/>
                                            </p:txEl>
                                          </p:spTgt>
                                        </p:tgtEl>
                                        <p:attrNameLst>
                                          <p:attrName>style.visibility</p:attrName>
                                        </p:attrNameLst>
                                      </p:cBhvr>
                                      <p:to>
                                        <p:strVal val="visible"/>
                                      </p:to>
                                    </p:set>
                                    <p:animEffect transition="in" filter="dissolve">
                                      <p:cBhvr>
                                        <p:cTn id="32" dur="500"/>
                                        <p:tgtEl>
                                          <p:spTgt spid="37896">
                                            <p:txEl>
                                              <p:pRg st="0" end="0"/>
                                            </p:txEl>
                                          </p:spTgt>
                                        </p:tgtEl>
                                      </p:cBhvr>
                                    </p:animEffect>
                                  </p:childTnLst>
                                </p:cTn>
                              </p:par>
                            </p:childTnLst>
                          </p:cTn>
                        </p:par>
                        <p:par>
                          <p:cTn id="33" fill="hold">
                            <p:stCondLst>
                              <p:cond delay="1500"/>
                            </p:stCondLst>
                            <p:childTnLst>
                              <p:par>
                                <p:cTn id="34" presetID="9" presetClass="entr" presetSubtype="0" fill="hold" grpId="0" nodeType="afterEffect">
                                  <p:stCondLst>
                                    <p:cond delay="0"/>
                                  </p:stCondLst>
                                  <p:childTnLst>
                                    <p:set>
                                      <p:cBhvr>
                                        <p:cTn id="35" dur="1" fill="hold">
                                          <p:stCondLst>
                                            <p:cond delay="0"/>
                                          </p:stCondLst>
                                        </p:cTn>
                                        <p:tgtEl>
                                          <p:spTgt spid="37896">
                                            <p:txEl>
                                              <p:pRg st="1" end="1"/>
                                            </p:txEl>
                                          </p:spTgt>
                                        </p:tgtEl>
                                        <p:attrNameLst>
                                          <p:attrName>style.visibility</p:attrName>
                                        </p:attrNameLst>
                                      </p:cBhvr>
                                      <p:to>
                                        <p:strVal val="visible"/>
                                      </p:to>
                                    </p:set>
                                    <p:animEffect transition="in" filter="dissolve">
                                      <p:cBhvr>
                                        <p:cTn id="36" dur="500"/>
                                        <p:tgtEl>
                                          <p:spTgt spid="3789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autoUpdateAnimBg="0"/>
      <p:bldP spid="37893" grpId="0" autoUpdateAnimBg="0"/>
      <p:bldP spid="37894" grpId="0" autoUpdateAnimBg="0"/>
      <p:bldP spid="37895" grpId="0" autoUpdateAnimBg="0"/>
      <p:bldP spid="37896" grpId="0" animBg="1" autoUpdateAnimBg="0" build="p"/>
      <p:bldP spid="3789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0" indent="0">
              <a:buNone/>
            </a:pPr>
            <a:r>
              <a:rPr lang="zh-CN" altLang="en-US" b="0" i="0" dirty="0">
                <a:solidFill>
                  <a:srgbClr val="222222"/>
                </a:solidFill>
                <a:effectLst/>
                <a:latin typeface="+mn-ea"/>
              </a:rPr>
              <a:t>批处理系统的主要缺点是</a:t>
            </a:r>
            <a:r>
              <a:rPr lang="en-US" altLang="zh-CN" b="0" i="0" dirty="0">
                <a:solidFill>
                  <a:srgbClr val="222222"/>
                </a:solidFill>
                <a:effectLst/>
                <a:latin typeface="+mn-ea"/>
              </a:rPr>
              <a:t>______</a:t>
            </a:r>
            <a:r>
              <a:rPr lang="zh-CN" altLang="en-US" b="0" i="0" dirty="0">
                <a:solidFill>
                  <a:srgbClr val="222222"/>
                </a:solidFill>
                <a:effectLst/>
                <a:latin typeface="+mn-ea"/>
              </a:rPr>
              <a:t>。</a:t>
            </a:r>
            <a:endParaRPr lang="en-US" altLang="zh-CN" b="0" i="0" dirty="0">
              <a:solidFill>
                <a:srgbClr val="222222"/>
              </a:solidFill>
              <a:effectLst/>
              <a:latin typeface="+mn-ea"/>
            </a:endParaRPr>
          </a:p>
          <a:p>
            <a:pPr marL="0" indent="0">
              <a:buNone/>
            </a:pPr>
            <a:r>
              <a:rPr lang="en-US" altLang="zh-CN" b="0" i="0" dirty="0">
                <a:solidFill>
                  <a:srgbClr val="222222"/>
                </a:solidFill>
                <a:effectLst/>
                <a:latin typeface="+mn-ea"/>
              </a:rPr>
              <a:t>A</a:t>
            </a:r>
            <a:r>
              <a:rPr lang="zh-CN" altLang="en-US" b="0" i="0" dirty="0">
                <a:solidFill>
                  <a:srgbClr val="222222"/>
                </a:solidFill>
                <a:effectLst/>
                <a:latin typeface="+mn-ea"/>
              </a:rPr>
              <a:t>．</a:t>
            </a:r>
            <a:r>
              <a:rPr lang="en-US" altLang="zh-CN" b="0" i="0" dirty="0">
                <a:solidFill>
                  <a:srgbClr val="222222"/>
                </a:solidFill>
                <a:effectLst/>
                <a:latin typeface="+mn-ea"/>
              </a:rPr>
              <a:t>CPU</a:t>
            </a:r>
            <a:r>
              <a:rPr lang="zh-CN" altLang="en-US" b="0" i="0" dirty="0">
                <a:solidFill>
                  <a:srgbClr val="222222"/>
                </a:solidFill>
                <a:effectLst/>
                <a:latin typeface="+mn-ea"/>
              </a:rPr>
              <a:t>的利用率不高</a:t>
            </a:r>
            <a:endParaRPr lang="en-US" altLang="zh-CN" b="0" i="0" dirty="0">
              <a:solidFill>
                <a:srgbClr val="222222"/>
              </a:solidFill>
              <a:effectLst/>
              <a:latin typeface="+mn-ea"/>
            </a:endParaRPr>
          </a:p>
          <a:p>
            <a:pPr marL="0" indent="0">
              <a:buNone/>
            </a:pPr>
            <a:r>
              <a:rPr lang="en-US" altLang="zh-CN" b="0" i="0" dirty="0">
                <a:solidFill>
                  <a:srgbClr val="222222"/>
                </a:solidFill>
                <a:effectLst/>
                <a:latin typeface="+mn-ea"/>
              </a:rPr>
              <a:t>B</a:t>
            </a:r>
            <a:r>
              <a:rPr lang="zh-CN" altLang="en-US" b="0" i="0" dirty="0">
                <a:solidFill>
                  <a:srgbClr val="222222"/>
                </a:solidFill>
                <a:effectLst/>
                <a:latin typeface="+mn-ea"/>
              </a:rPr>
              <a:t>．失去了交互性</a:t>
            </a:r>
            <a:endParaRPr lang="en-US" altLang="zh-CN" b="0" i="0" dirty="0">
              <a:solidFill>
                <a:srgbClr val="222222"/>
              </a:solidFill>
              <a:effectLst/>
              <a:latin typeface="+mn-ea"/>
            </a:endParaRPr>
          </a:p>
          <a:p>
            <a:pPr marL="0" indent="0">
              <a:buNone/>
            </a:pPr>
            <a:r>
              <a:rPr lang="en-US" altLang="zh-CN" b="0" i="0" dirty="0">
                <a:solidFill>
                  <a:srgbClr val="222222"/>
                </a:solidFill>
                <a:effectLst/>
                <a:latin typeface="+mn-ea"/>
              </a:rPr>
              <a:t>C</a:t>
            </a:r>
            <a:r>
              <a:rPr lang="zh-CN" altLang="en-US" b="0" i="0" dirty="0">
                <a:solidFill>
                  <a:srgbClr val="222222"/>
                </a:solidFill>
                <a:effectLst/>
                <a:latin typeface="+mn-ea"/>
              </a:rPr>
              <a:t>．不具备并行性</a:t>
            </a:r>
            <a:endParaRPr lang="en-US" altLang="zh-CN" b="0" i="0" dirty="0">
              <a:solidFill>
                <a:srgbClr val="222222"/>
              </a:solidFill>
              <a:effectLst/>
              <a:latin typeface="+mn-ea"/>
            </a:endParaRPr>
          </a:p>
          <a:p>
            <a:pPr marL="0" indent="0">
              <a:buNone/>
            </a:pPr>
            <a:r>
              <a:rPr lang="en-US" altLang="zh-CN" b="0" i="0" dirty="0">
                <a:solidFill>
                  <a:srgbClr val="222222"/>
                </a:solidFill>
                <a:effectLst/>
                <a:latin typeface="+mn-ea"/>
              </a:rPr>
              <a:t>D</a:t>
            </a:r>
            <a:r>
              <a:rPr lang="zh-CN" altLang="en-US" b="0" i="0" dirty="0">
                <a:solidFill>
                  <a:srgbClr val="222222"/>
                </a:solidFill>
                <a:effectLst/>
                <a:latin typeface="+mn-ea"/>
              </a:rPr>
              <a:t>．以上都不是</a:t>
            </a:r>
            <a:endParaRPr lang="zh-CN" altLang="en-US" dirty="0">
              <a:latin typeface="+mn-ea"/>
            </a:endParaRPr>
          </a:p>
        </p:txBody>
      </p:sp>
      <p:sp>
        <p:nvSpPr>
          <p:cNvPr id="4" name="灯片编号占位符 3"/>
          <p:cNvSpPr>
            <a:spLocks noGrp="1"/>
          </p:cNvSpPr>
          <p:nvPr>
            <p:ph type="sldNum" sz="quarter" idx="12"/>
          </p:nvPr>
        </p:nvSpPr>
        <p:spPr/>
        <p:txBody>
          <a:bodyPr/>
          <a:lstStyle/>
          <a:p>
            <a:fld id="{F2D93308-FF69-47C8-8CF3-AE4E5672E2B3}" type="slidenum">
              <a:rPr lang="zh-CN" altLang="en-US" smtClean="0"/>
            </a:fld>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marL="0" indent="0">
              <a:buNone/>
            </a:pPr>
            <a:r>
              <a:rPr lang="zh-CN" altLang="en-US" dirty="0">
                <a:solidFill>
                  <a:srgbClr val="222222"/>
                </a:solidFill>
                <a:latin typeface="+mn-ea"/>
              </a:rPr>
              <a:t>在下列操作系统中，对响应时间要求最高的是</a:t>
            </a:r>
            <a:r>
              <a:rPr lang="en-US" altLang="zh-CN" dirty="0">
                <a:solidFill>
                  <a:srgbClr val="222222"/>
                </a:solidFill>
                <a:latin typeface="+mn-ea"/>
              </a:rPr>
              <a:t>_______</a:t>
            </a:r>
            <a:r>
              <a:rPr lang="zh-CN" altLang="en-US" dirty="0">
                <a:solidFill>
                  <a:srgbClr val="222222"/>
                </a:solidFill>
                <a:latin typeface="+mn-ea"/>
              </a:rPr>
              <a:t>。 </a:t>
            </a:r>
            <a:endParaRPr lang="zh-CN" altLang="en-US" dirty="0">
              <a:solidFill>
                <a:srgbClr val="222222"/>
              </a:solidFill>
              <a:latin typeface="+mn-ea"/>
            </a:endParaRPr>
          </a:p>
          <a:p>
            <a:pPr marL="0" indent="0">
              <a:buNone/>
            </a:pPr>
            <a:r>
              <a:rPr lang="en-US" altLang="zh-CN" dirty="0">
                <a:solidFill>
                  <a:srgbClr val="222222"/>
                </a:solidFill>
                <a:latin typeface="+mn-ea"/>
              </a:rPr>
              <a:t>A</a:t>
            </a:r>
            <a:r>
              <a:rPr lang="zh-CN" altLang="en-US" dirty="0">
                <a:solidFill>
                  <a:srgbClr val="222222"/>
                </a:solidFill>
                <a:latin typeface="+mn-ea"/>
              </a:rPr>
              <a:t>．批处理系统 </a:t>
            </a:r>
            <a:endParaRPr lang="zh-CN" altLang="en-US" dirty="0">
              <a:solidFill>
                <a:srgbClr val="222222"/>
              </a:solidFill>
              <a:latin typeface="+mn-ea"/>
            </a:endParaRPr>
          </a:p>
          <a:p>
            <a:pPr marL="0" indent="0">
              <a:buNone/>
            </a:pPr>
            <a:r>
              <a:rPr lang="en-US" altLang="zh-CN" dirty="0">
                <a:solidFill>
                  <a:srgbClr val="222222"/>
                </a:solidFill>
                <a:latin typeface="+mn-ea"/>
              </a:rPr>
              <a:t>B</a:t>
            </a:r>
            <a:r>
              <a:rPr lang="zh-CN" altLang="en-US" dirty="0">
                <a:solidFill>
                  <a:srgbClr val="222222"/>
                </a:solidFill>
                <a:latin typeface="+mn-ea"/>
              </a:rPr>
              <a:t>．分时系统 </a:t>
            </a:r>
            <a:endParaRPr lang="zh-CN" altLang="en-US" dirty="0">
              <a:solidFill>
                <a:srgbClr val="222222"/>
              </a:solidFill>
              <a:latin typeface="+mn-ea"/>
            </a:endParaRPr>
          </a:p>
          <a:p>
            <a:pPr marL="0" indent="0">
              <a:buNone/>
            </a:pPr>
            <a:r>
              <a:rPr lang="en-US" altLang="zh-CN" dirty="0">
                <a:solidFill>
                  <a:srgbClr val="222222"/>
                </a:solidFill>
                <a:latin typeface="+mn-ea"/>
              </a:rPr>
              <a:t>C</a:t>
            </a:r>
            <a:r>
              <a:rPr lang="zh-CN" altLang="en-US" dirty="0">
                <a:solidFill>
                  <a:srgbClr val="222222"/>
                </a:solidFill>
                <a:latin typeface="+mn-ea"/>
              </a:rPr>
              <a:t>．实时系统 </a:t>
            </a:r>
            <a:endParaRPr lang="en-US" altLang="zh-CN" dirty="0">
              <a:solidFill>
                <a:srgbClr val="222222"/>
              </a:solidFill>
              <a:latin typeface="+mn-ea"/>
            </a:endParaRPr>
          </a:p>
          <a:p>
            <a:pPr marL="0" indent="0">
              <a:buNone/>
            </a:pPr>
            <a:r>
              <a:rPr lang="en-US" altLang="zh-CN" dirty="0">
                <a:solidFill>
                  <a:srgbClr val="222222"/>
                </a:solidFill>
                <a:latin typeface="+mn-ea"/>
              </a:rPr>
              <a:t>D</a:t>
            </a:r>
            <a:r>
              <a:rPr lang="zh-CN" altLang="en-US" dirty="0">
                <a:solidFill>
                  <a:srgbClr val="222222"/>
                </a:solidFill>
                <a:latin typeface="+mn-ea"/>
              </a:rPr>
              <a:t>．网络操作系统</a:t>
            </a:r>
            <a:endParaRPr lang="zh-CN" altLang="en-US" dirty="0">
              <a:solidFill>
                <a:srgbClr val="222222"/>
              </a:solidFill>
              <a:latin typeface="+mn-ea"/>
            </a:endParaRPr>
          </a:p>
        </p:txBody>
      </p:sp>
      <p:sp>
        <p:nvSpPr>
          <p:cNvPr id="4" name="灯片编号占位符 3"/>
          <p:cNvSpPr>
            <a:spLocks noGrp="1"/>
          </p:cNvSpPr>
          <p:nvPr>
            <p:ph type="sldNum" sz="quarter" idx="12"/>
          </p:nvPr>
        </p:nvSpPr>
        <p:spPr/>
        <p:txBody>
          <a:bodyPr/>
          <a:lstStyle/>
          <a:p>
            <a:fld id="{F2D93308-FF69-47C8-8CF3-AE4E5672E2B3}" type="slidenum">
              <a:rPr lang="zh-CN" altLang="en-US" smtClean="0"/>
            </a:fld>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Text Box 2"/>
          <p:cNvSpPr txBox="1">
            <a:spLocks noChangeArrowheads="1"/>
          </p:cNvSpPr>
          <p:nvPr/>
        </p:nvSpPr>
        <p:spPr bwMode="auto">
          <a:xfrm>
            <a:off x="395536" y="401637"/>
            <a:ext cx="5832648" cy="579438"/>
          </a:xfrm>
          <a:prstGeom prst="rect">
            <a:avLst/>
          </a:prstGeom>
          <a:noFill/>
          <a:ln w="9525">
            <a:noFill/>
            <a:miter lim="800000"/>
          </a:ln>
        </p:spPr>
        <p:txBody>
          <a:bodyPr/>
          <a:lstStyle>
            <a:defPPr>
              <a:defRPr lang="zh-CN"/>
            </a:defPPr>
            <a:lvl1pPr marL="533400" indent="-533400">
              <a:defRPr sz="3200" b="1">
                <a:solidFill>
                  <a:srgbClr val="1F05E3"/>
                </a:solidFill>
                <a:effectLst>
                  <a:outerShdw blurRad="38100" dist="38100" dir="2700000" algn="tl">
                    <a:srgbClr val="C0C0C0"/>
                  </a:outerShdw>
                </a:effectLst>
                <a:latin typeface="黑体" panose="02010609060101010101" pitchFamily="2" charset="-122"/>
                <a:ea typeface="黑体" panose="02010609060101010101" pitchFamily="2" charset="-122"/>
              </a:defRPr>
            </a:lvl1pPr>
          </a:lstStyle>
          <a:p>
            <a:r>
              <a:rPr lang="en-US" altLang="zh-CN" dirty="0">
                <a:effectLst/>
              </a:rPr>
              <a:t>1.2.6  </a:t>
            </a:r>
            <a:r>
              <a:rPr lang="zh-CN" altLang="en-US" dirty="0">
                <a:effectLst/>
              </a:rPr>
              <a:t>微机操作系统的发展</a:t>
            </a:r>
            <a:endParaRPr lang="zh-CN" altLang="en-US" dirty="0">
              <a:effectLst/>
            </a:endParaRPr>
          </a:p>
        </p:txBody>
      </p:sp>
      <p:sp>
        <p:nvSpPr>
          <p:cNvPr id="220163" name="Rectangle 3"/>
          <p:cNvSpPr>
            <a:spLocks noChangeArrowheads="1"/>
          </p:cNvSpPr>
          <p:nvPr/>
        </p:nvSpPr>
        <p:spPr bwMode="auto">
          <a:xfrm>
            <a:off x="539552" y="1052736"/>
            <a:ext cx="7848872" cy="2893100"/>
          </a:xfrm>
          <a:prstGeom prst="rect">
            <a:avLst/>
          </a:prstGeom>
          <a:noFill/>
          <a:ln w="9525">
            <a:noFill/>
            <a:miter lim="800000"/>
          </a:ln>
          <a:effectLst/>
        </p:spPr>
        <p:txBody>
          <a:bodyPr wrap="square">
            <a:spAutoFit/>
          </a:bodyPr>
          <a:lstStyle/>
          <a:p>
            <a:pPr>
              <a:lnSpc>
                <a:spcPct val="90000"/>
              </a:lnSpc>
              <a:spcBef>
                <a:spcPct val="50000"/>
              </a:spcBef>
            </a:pPr>
            <a:r>
              <a:rPr kumimoji="1" lang="en-US" altLang="zh-CN" sz="2800" b="1" dirty="0">
                <a:latin typeface="黑体" panose="02010609060101010101" pitchFamily="2" charset="-122"/>
                <a:ea typeface="黑体" panose="02010609060101010101" pitchFamily="2" charset="-122"/>
              </a:rPr>
              <a:t>1.</a:t>
            </a:r>
            <a:r>
              <a:rPr kumimoji="1" lang="zh-CN" altLang="en-US" sz="2800" b="1" dirty="0">
                <a:latin typeface="黑体" panose="02010609060101010101" pitchFamily="2" charset="-122"/>
                <a:ea typeface="黑体" panose="02010609060101010101" pitchFamily="2" charset="-122"/>
              </a:rPr>
              <a:t>单用户单任务系统</a:t>
            </a:r>
            <a:r>
              <a:rPr kumimoji="1" lang="zh-CN" altLang="en-US" sz="2800" b="1" dirty="0" smtClean="0">
                <a:latin typeface="黑体" panose="02010609060101010101" pitchFamily="2" charset="-122"/>
                <a:ea typeface="黑体" panose="02010609060101010101" pitchFamily="2" charset="-122"/>
              </a:rPr>
              <a:t>：</a:t>
            </a:r>
            <a:endParaRPr kumimoji="1" lang="en-US" altLang="zh-CN" sz="2800" b="1" dirty="0" smtClean="0">
              <a:latin typeface="黑体" panose="02010609060101010101" pitchFamily="2" charset="-122"/>
              <a:ea typeface="黑体" panose="02010609060101010101" pitchFamily="2" charset="-122"/>
            </a:endParaRPr>
          </a:p>
          <a:p>
            <a:pPr>
              <a:lnSpc>
                <a:spcPct val="90000"/>
              </a:lnSpc>
              <a:spcBef>
                <a:spcPct val="50000"/>
              </a:spcBef>
            </a:pPr>
            <a:r>
              <a:rPr kumimoji="1" lang="en-US" altLang="zh-CN" sz="2800" b="1" dirty="0" smtClean="0">
                <a:latin typeface="黑体" panose="02010609060101010101" pitchFamily="2" charset="-122"/>
                <a:ea typeface="黑体" panose="02010609060101010101" pitchFamily="2" charset="-122"/>
              </a:rPr>
              <a:t>CP/M</a:t>
            </a:r>
            <a:r>
              <a:rPr kumimoji="1" lang="zh-CN" altLang="en-US" sz="2800" b="1" dirty="0" smtClean="0">
                <a:latin typeface="黑体" panose="02010609060101010101" pitchFamily="2" charset="-122"/>
                <a:ea typeface="黑体" panose="02010609060101010101" pitchFamily="2" charset="-122"/>
              </a:rPr>
              <a:t>：上世纪</a:t>
            </a:r>
            <a:r>
              <a:rPr kumimoji="1" lang="en-US" altLang="zh-CN" sz="2800" b="1" dirty="0">
                <a:latin typeface="黑体" panose="02010609060101010101" pitchFamily="2" charset="-122"/>
                <a:ea typeface="黑体" panose="02010609060101010101" pitchFamily="2" charset="-122"/>
              </a:rPr>
              <a:t>70</a:t>
            </a:r>
            <a:r>
              <a:rPr kumimoji="1" lang="zh-CN" altLang="en-US" sz="2800" b="1" dirty="0">
                <a:latin typeface="黑体" panose="02010609060101010101" pitchFamily="2" charset="-122"/>
                <a:ea typeface="黑体" panose="02010609060101010101" pitchFamily="2" charset="-122"/>
              </a:rPr>
              <a:t>年代</a:t>
            </a:r>
            <a:r>
              <a:rPr kumimoji="1" lang="en-US" altLang="zh-CN" sz="2800" b="1" dirty="0">
                <a:latin typeface="黑体" panose="02010609060101010101" pitchFamily="2" charset="-122"/>
                <a:ea typeface="黑体" panose="02010609060101010101" pitchFamily="2" charset="-122"/>
              </a:rPr>
              <a:t>(8</a:t>
            </a:r>
            <a:r>
              <a:rPr kumimoji="1" lang="zh-CN" altLang="en-US" sz="2800" b="1" dirty="0">
                <a:latin typeface="黑体" panose="02010609060101010101" pitchFamily="2" charset="-122"/>
                <a:ea typeface="黑体" panose="02010609060101010101" pitchFamily="2" charset="-122"/>
              </a:rPr>
              <a:t>位机</a:t>
            </a:r>
            <a:r>
              <a:rPr kumimoji="1" lang="en-US" altLang="zh-CN" sz="2800" b="1" dirty="0">
                <a:latin typeface="黑体" panose="02010609060101010101" pitchFamily="2" charset="-122"/>
                <a:ea typeface="黑体" panose="02010609060101010101" pitchFamily="2" charset="-122"/>
              </a:rPr>
              <a:t>)</a:t>
            </a:r>
            <a:endParaRPr kumimoji="1" lang="en-US" altLang="zh-CN" sz="2800" b="1" dirty="0">
              <a:latin typeface="黑体" panose="02010609060101010101" pitchFamily="2" charset="-122"/>
              <a:ea typeface="黑体" panose="02010609060101010101" pitchFamily="2" charset="-122"/>
            </a:endParaRPr>
          </a:p>
          <a:p>
            <a:pPr>
              <a:lnSpc>
                <a:spcPct val="90000"/>
              </a:lnSpc>
              <a:spcBef>
                <a:spcPct val="50000"/>
              </a:spcBef>
            </a:pPr>
            <a:r>
              <a:rPr kumimoji="1" lang="en-US" altLang="zh-CN" sz="2800" b="1" dirty="0" smtClean="0">
                <a:latin typeface="黑体" panose="02010609060101010101" pitchFamily="2" charset="-122"/>
                <a:ea typeface="黑体" panose="02010609060101010101" pitchFamily="2" charset="-122"/>
              </a:rPr>
              <a:t>MS-DOS</a:t>
            </a:r>
            <a:r>
              <a:rPr kumimoji="1" lang="zh-CN" altLang="en-US" sz="2800" b="1" dirty="0" smtClean="0">
                <a:latin typeface="黑体" panose="02010609060101010101" pitchFamily="2" charset="-122"/>
                <a:ea typeface="黑体" panose="02010609060101010101" pitchFamily="2" charset="-122"/>
              </a:rPr>
              <a:t>：上世纪</a:t>
            </a:r>
            <a:r>
              <a:rPr kumimoji="1" lang="en-US" altLang="zh-CN" sz="2800" b="1" dirty="0">
                <a:latin typeface="黑体" panose="02010609060101010101" pitchFamily="2" charset="-122"/>
                <a:ea typeface="黑体" panose="02010609060101010101" pitchFamily="2" charset="-122"/>
              </a:rPr>
              <a:t>80</a:t>
            </a:r>
            <a:r>
              <a:rPr kumimoji="1" lang="zh-CN" altLang="en-US" sz="2800" b="1" dirty="0">
                <a:latin typeface="黑体" panose="02010609060101010101" pitchFamily="2" charset="-122"/>
                <a:ea typeface="黑体" panose="02010609060101010101" pitchFamily="2" charset="-122"/>
              </a:rPr>
              <a:t>年代</a:t>
            </a:r>
            <a:r>
              <a:rPr kumimoji="1" lang="en-US" altLang="zh-CN" sz="2800" b="1" dirty="0">
                <a:latin typeface="黑体" panose="02010609060101010101" pitchFamily="2" charset="-122"/>
                <a:ea typeface="黑体" panose="02010609060101010101" pitchFamily="2" charset="-122"/>
              </a:rPr>
              <a:t>(16</a:t>
            </a:r>
            <a:r>
              <a:rPr kumimoji="1" lang="zh-CN" altLang="en-US" sz="2800" b="1" dirty="0">
                <a:latin typeface="黑体" panose="02010609060101010101" pitchFamily="2" charset="-122"/>
                <a:ea typeface="黑体" panose="02010609060101010101" pitchFamily="2" charset="-122"/>
              </a:rPr>
              <a:t>位机</a:t>
            </a:r>
            <a:r>
              <a:rPr kumimoji="1" lang="en-US" altLang="zh-CN" sz="2800" b="1" dirty="0">
                <a:latin typeface="黑体" panose="02010609060101010101" pitchFamily="2" charset="-122"/>
                <a:ea typeface="黑体" panose="02010609060101010101" pitchFamily="2" charset="-122"/>
              </a:rPr>
              <a:t>/32</a:t>
            </a:r>
            <a:r>
              <a:rPr kumimoji="1" lang="zh-CN" altLang="en-US" sz="2800" b="1" dirty="0">
                <a:latin typeface="黑体" panose="02010609060101010101" pitchFamily="2" charset="-122"/>
                <a:ea typeface="黑体" panose="02010609060101010101" pitchFamily="2" charset="-122"/>
              </a:rPr>
              <a:t>位机</a:t>
            </a:r>
            <a:r>
              <a:rPr kumimoji="1" lang="en-US" altLang="zh-CN" sz="2800" b="1" dirty="0">
                <a:latin typeface="黑体" panose="02010609060101010101" pitchFamily="2" charset="-122"/>
                <a:ea typeface="黑体" panose="02010609060101010101" pitchFamily="2" charset="-122"/>
              </a:rPr>
              <a:t>)</a:t>
            </a:r>
            <a:endParaRPr kumimoji="1" lang="en-US" altLang="zh-CN" sz="2800" b="1" dirty="0">
              <a:latin typeface="黑体" panose="02010609060101010101" pitchFamily="2" charset="-122"/>
              <a:ea typeface="黑体" panose="02010609060101010101" pitchFamily="2" charset="-122"/>
            </a:endParaRPr>
          </a:p>
          <a:p>
            <a:pPr>
              <a:lnSpc>
                <a:spcPct val="90000"/>
              </a:lnSpc>
              <a:spcBef>
                <a:spcPct val="50000"/>
              </a:spcBef>
            </a:pPr>
            <a:r>
              <a:rPr kumimoji="1" lang="en-US" altLang="zh-CN" sz="2800" b="1" dirty="0" smtClean="0">
                <a:latin typeface="黑体" panose="02010609060101010101" pitchFamily="2" charset="-122"/>
                <a:ea typeface="黑体" panose="02010609060101010101" pitchFamily="2" charset="-122"/>
              </a:rPr>
              <a:t>2</a:t>
            </a:r>
            <a:r>
              <a:rPr kumimoji="1" lang="en-US" altLang="zh-CN" sz="2800" b="1" dirty="0">
                <a:latin typeface="黑体" panose="02010609060101010101" pitchFamily="2" charset="-122"/>
                <a:ea typeface="黑体" panose="02010609060101010101" pitchFamily="2" charset="-122"/>
              </a:rPr>
              <a:t>.</a:t>
            </a:r>
            <a:r>
              <a:rPr kumimoji="1" lang="zh-CN" altLang="en-US" sz="2800" b="1" dirty="0">
                <a:latin typeface="黑体" panose="02010609060101010101" pitchFamily="2" charset="-122"/>
                <a:ea typeface="黑体" panose="02010609060101010101" pitchFamily="2" charset="-122"/>
              </a:rPr>
              <a:t>单用户多任务系统：</a:t>
            </a:r>
            <a:r>
              <a:rPr kumimoji="1" lang="en-US" altLang="zh-CN" sz="2800" b="1" dirty="0">
                <a:latin typeface="黑体" panose="02010609060101010101" pitchFamily="2" charset="-122"/>
                <a:ea typeface="黑体" panose="02010609060101010101" pitchFamily="2" charset="-122"/>
              </a:rPr>
              <a:t>Windows</a:t>
            </a:r>
            <a:endParaRPr kumimoji="1" lang="en-US" altLang="zh-CN" sz="2800" b="1" dirty="0">
              <a:latin typeface="黑体" panose="02010609060101010101" pitchFamily="2" charset="-122"/>
              <a:ea typeface="黑体" panose="02010609060101010101" pitchFamily="2" charset="-122"/>
            </a:endParaRPr>
          </a:p>
          <a:p>
            <a:pPr>
              <a:lnSpc>
                <a:spcPct val="90000"/>
              </a:lnSpc>
              <a:spcBef>
                <a:spcPct val="50000"/>
              </a:spcBef>
            </a:pPr>
            <a:r>
              <a:rPr kumimoji="1" lang="en-US" altLang="zh-CN" sz="2800" b="1" dirty="0">
                <a:latin typeface="黑体" panose="02010609060101010101" pitchFamily="2" charset="-122"/>
                <a:ea typeface="黑体" panose="02010609060101010101" pitchFamily="2" charset="-122"/>
              </a:rPr>
              <a:t>3.</a:t>
            </a:r>
            <a:r>
              <a:rPr kumimoji="1" lang="zh-CN" altLang="en-US" sz="2800" b="1" dirty="0">
                <a:latin typeface="黑体" panose="02010609060101010101" pitchFamily="2" charset="-122"/>
                <a:ea typeface="黑体" panose="02010609060101010101" pitchFamily="2" charset="-122"/>
              </a:rPr>
              <a:t>多用户多任务系统：</a:t>
            </a:r>
            <a:r>
              <a:rPr kumimoji="1" lang="en-US" altLang="zh-CN" sz="2800" b="1" dirty="0" smtClean="0">
                <a:latin typeface="黑体" panose="02010609060101010101" pitchFamily="2" charset="-122"/>
                <a:ea typeface="黑体" panose="02010609060101010101" pitchFamily="2" charset="-122"/>
              </a:rPr>
              <a:t>UNIX</a:t>
            </a:r>
            <a:r>
              <a:rPr kumimoji="1" lang="zh-CN" altLang="en-US" sz="2800" b="1" dirty="0" smtClean="0">
                <a:latin typeface="黑体" panose="02010609060101010101" pitchFamily="2" charset="-122"/>
                <a:ea typeface="黑体" panose="02010609060101010101" pitchFamily="2" charset="-122"/>
              </a:rPr>
              <a:t>，</a:t>
            </a:r>
            <a:r>
              <a:rPr kumimoji="1" lang="en-US" altLang="zh-CN" sz="2800" b="1" dirty="0" smtClean="0">
                <a:latin typeface="黑体" panose="02010609060101010101" pitchFamily="2" charset="-122"/>
                <a:ea typeface="黑体" panose="02010609060101010101" pitchFamily="2" charset="-122"/>
              </a:rPr>
              <a:t>Linux</a:t>
            </a:r>
            <a:r>
              <a:rPr kumimoji="1" lang="zh-CN" altLang="en-US" sz="2800" b="1" dirty="0" smtClean="0">
                <a:latin typeface="黑体" panose="02010609060101010101" pitchFamily="2" charset="-122"/>
                <a:ea typeface="黑体" panose="02010609060101010101" pitchFamily="2" charset="-122"/>
              </a:rPr>
              <a:t>， </a:t>
            </a:r>
            <a:r>
              <a:rPr kumimoji="1" lang="en-US" altLang="zh-CN" sz="2800" b="1" dirty="0" smtClean="0">
                <a:latin typeface="黑体" panose="02010609060101010101" pitchFamily="2" charset="-122"/>
                <a:ea typeface="黑体" panose="02010609060101010101" pitchFamily="2" charset="-122"/>
              </a:rPr>
              <a:t>Solaris</a:t>
            </a:r>
            <a:endParaRPr kumimoji="1" lang="zh-CN" altLang="en-US" sz="2800" b="1" dirty="0">
              <a:latin typeface="黑体" panose="02010609060101010101" pitchFamily="2" charset="-122"/>
              <a:ea typeface="黑体" panose="02010609060101010101" pitchFamily="2" charset="-122"/>
            </a:endParaRPr>
          </a:p>
        </p:txBody>
      </p:sp>
      <p:sp>
        <p:nvSpPr>
          <p:cNvPr id="6"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graphicFrame>
        <p:nvGraphicFramePr>
          <p:cNvPr id="7" name="图示 6"/>
          <p:cNvGraphicFramePr/>
          <p:nvPr/>
        </p:nvGraphicFramePr>
        <p:xfrm>
          <a:off x="827331" y="4262379"/>
          <a:ext cx="7344816" cy="230832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advTm="94663"/>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0338" name="Picture 2"/>
          <p:cNvPicPr>
            <a:picLocks noChangeAspect="1" noChangeArrowheads="1"/>
          </p:cNvPicPr>
          <p:nvPr/>
        </p:nvPicPr>
        <p:blipFill>
          <a:blip r:embed="rId1"/>
          <a:srcRect/>
          <a:stretch>
            <a:fillRect/>
          </a:stretch>
        </p:blipFill>
        <p:spPr bwMode="auto">
          <a:xfrm>
            <a:off x="32105" y="953180"/>
            <a:ext cx="8897613" cy="5572164"/>
          </a:xfrm>
          <a:prstGeom prst="rect">
            <a:avLst/>
          </a:prstGeom>
          <a:noFill/>
          <a:ln w="9525">
            <a:noFill/>
            <a:miter lim="800000"/>
            <a:headEnd/>
            <a:tailEnd/>
          </a:ln>
          <a:effectLst/>
        </p:spPr>
      </p:pic>
      <p:sp>
        <p:nvSpPr>
          <p:cNvPr id="3" name="Text Box 2"/>
          <p:cNvSpPr txBox="1">
            <a:spLocks noChangeArrowheads="1"/>
          </p:cNvSpPr>
          <p:nvPr/>
        </p:nvSpPr>
        <p:spPr bwMode="auto">
          <a:xfrm>
            <a:off x="395536" y="401637"/>
            <a:ext cx="5832648" cy="579438"/>
          </a:xfrm>
          <a:prstGeom prst="rect">
            <a:avLst/>
          </a:prstGeom>
          <a:noFill/>
          <a:ln w="9525">
            <a:noFill/>
            <a:miter lim="800000"/>
          </a:ln>
        </p:spPr>
        <p:txBody>
          <a:bodyPr/>
          <a:lstStyle>
            <a:defPPr>
              <a:defRPr lang="zh-CN"/>
            </a:defPPr>
            <a:lvl1pPr marL="533400" indent="-533400">
              <a:defRPr sz="3200" b="1">
                <a:solidFill>
                  <a:srgbClr val="1F05E3"/>
                </a:solidFill>
                <a:effectLst>
                  <a:outerShdw blurRad="38100" dist="38100" dir="2700000" algn="tl">
                    <a:srgbClr val="C0C0C0"/>
                  </a:outerShdw>
                </a:effectLst>
                <a:latin typeface="黑体" panose="02010609060101010101" pitchFamily="2" charset="-122"/>
                <a:ea typeface="黑体" panose="02010609060101010101" pitchFamily="2" charset="-122"/>
              </a:defRPr>
            </a:lvl1pPr>
          </a:lstStyle>
          <a:p>
            <a:r>
              <a:rPr lang="en-US" altLang="zh-CN" dirty="0">
                <a:effectLst/>
              </a:rPr>
              <a:t>1.2.6  </a:t>
            </a:r>
            <a:r>
              <a:rPr lang="zh-CN" altLang="en-US" dirty="0">
                <a:effectLst/>
              </a:rPr>
              <a:t>微机操作系统的发展</a:t>
            </a:r>
            <a:endParaRPr lang="zh-CN" altLang="en-US" dirty="0">
              <a:effectLst/>
            </a:endParaRPr>
          </a:p>
        </p:txBody>
      </p:sp>
      <p:sp>
        <p:nvSpPr>
          <p:cNvPr id="4"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
        <p:nvSpPr>
          <p:cNvPr id="5" name="Text Box 5"/>
          <p:cNvSpPr txBox="1">
            <a:spLocks noChangeArrowheads="1"/>
          </p:cNvSpPr>
          <p:nvPr/>
        </p:nvSpPr>
        <p:spPr bwMode="auto">
          <a:xfrm>
            <a:off x="5220073" y="4869160"/>
            <a:ext cx="3096344"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spcBef>
                <a:spcPct val="0"/>
              </a:spcBef>
              <a:defRPr>
                <a:solidFill>
                  <a:schemeClr val="tx1"/>
                </a:solidFill>
                <a:latin typeface="Arial" panose="020B0604020202020204" pitchFamily="34" charset="0"/>
                <a:ea typeface="宋体" panose="02010600030101010101" pitchFamily="2" charset="-122"/>
              </a:defRPr>
            </a:lvl1pPr>
            <a:lvl2pPr marL="800100" indent="-342900">
              <a:spcBef>
                <a:spcPct val="0"/>
              </a:spcBef>
              <a:defRPr>
                <a:solidFill>
                  <a:schemeClr val="tx1"/>
                </a:solidFill>
                <a:latin typeface="Arial" panose="020B0604020202020204" pitchFamily="34" charset="0"/>
                <a:ea typeface="宋体" panose="02010600030101010101" pitchFamily="2" charset="-122"/>
              </a:defRPr>
            </a:lvl2pPr>
            <a:lvl3pPr marL="1257300" indent="-342900">
              <a:spcBef>
                <a:spcPct val="0"/>
              </a:spcBef>
              <a:defRPr>
                <a:solidFill>
                  <a:schemeClr val="tx1"/>
                </a:solidFill>
                <a:latin typeface="Arial" panose="020B0604020202020204" pitchFamily="34" charset="0"/>
                <a:ea typeface="宋体" panose="02010600030101010101" pitchFamily="2" charset="-122"/>
              </a:defRPr>
            </a:lvl3pPr>
            <a:lvl4pPr marL="1714500" indent="-342900">
              <a:spcBef>
                <a:spcPct val="0"/>
              </a:spcBef>
              <a:defRPr>
                <a:solidFill>
                  <a:schemeClr val="tx1"/>
                </a:solidFill>
                <a:latin typeface="Arial" panose="020B0604020202020204" pitchFamily="34" charset="0"/>
                <a:ea typeface="宋体" panose="02010600030101010101" pitchFamily="2" charset="-122"/>
              </a:defRPr>
            </a:lvl4pPr>
            <a:lvl5pPr marL="2171700" indent="-342900">
              <a:spcBef>
                <a:spcPct val="0"/>
              </a:spcBef>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Tx/>
              <a:buAutoNum type="arabicParenR"/>
            </a:pPr>
            <a:r>
              <a:rPr lang="en-US" altLang="zh-CN" sz="2000" b="1" dirty="0">
                <a:solidFill>
                  <a:srgbClr val="FF0000"/>
                </a:solidFill>
                <a:latin typeface="Times New Roman" panose="02020603050405020304" pitchFamily="18" charset="0"/>
              </a:rPr>
              <a:t>CP/M</a:t>
            </a:r>
            <a:r>
              <a:rPr lang="zh-CN" altLang="en-US" sz="2000" b="1" dirty="0">
                <a:solidFill>
                  <a:srgbClr val="FF0000"/>
                </a:solidFill>
                <a:latin typeface="Times New Roman" panose="02020603050405020304" pitchFamily="18" charset="0"/>
              </a:rPr>
              <a:t>：上世纪</a:t>
            </a:r>
            <a:r>
              <a:rPr lang="en-US" altLang="zh-CN" sz="2000" b="1" dirty="0">
                <a:solidFill>
                  <a:srgbClr val="FF0000"/>
                </a:solidFill>
                <a:latin typeface="Times New Roman" panose="02020603050405020304" pitchFamily="18" charset="0"/>
              </a:rPr>
              <a:t>70</a:t>
            </a:r>
            <a:r>
              <a:rPr lang="zh-CN" altLang="en-US" sz="2000" b="1" dirty="0">
                <a:solidFill>
                  <a:srgbClr val="FF0000"/>
                </a:solidFill>
                <a:latin typeface="Times New Roman" panose="02020603050405020304" pitchFamily="18" charset="0"/>
              </a:rPr>
              <a:t>年代</a:t>
            </a:r>
            <a:r>
              <a:rPr lang="en-US" altLang="zh-CN" sz="2000" b="1" dirty="0">
                <a:solidFill>
                  <a:srgbClr val="FF0000"/>
                </a:solidFill>
                <a:latin typeface="Times New Roman" panose="02020603050405020304" pitchFamily="18" charset="0"/>
              </a:rPr>
              <a:t>(8</a:t>
            </a:r>
            <a:r>
              <a:rPr lang="zh-CN" altLang="en-US" sz="2000" b="1" dirty="0">
                <a:solidFill>
                  <a:srgbClr val="FF0000"/>
                </a:solidFill>
                <a:latin typeface="Times New Roman" panose="02020603050405020304" pitchFamily="18" charset="0"/>
              </a:rPr>
              <a:t>位机</a:t>
            </a:r>
            <a:r>
              <a:rPr lang="en-US" altLang="zh-CN" sz="2000" b="1" dirty="0">
                <a:solidFill>
                  <a:srgbClr val="FF0000"/>
                </a:solidFill>
                <a:latin typeface="Times New Roman" panose="02020603050405020304" pitchFamily="18" charset="0"/>
              </a:rPr>
              <a:t>)</a:t>
            </a:r>
            <a:endParaRPr lang="en-US" altLang="zh-CN" sz="2000" b="1" dirty="0">
              <a:solidFill>
                <a:srgbClr val="FF0000"/>
              </a:solidFill>
              <a:latin typeface="Times New Roman" panose="02020603050405020304" pitchFamily="18" charset="0"/>
            </a:endParaRPr>
          </a:p>
          <a:p>
            <a:pPr>
              <a:spcBef>
                <a:spcPct val="50000"/>
              </a:spcBef>
              <a:buFontTx/>
              <a:buAutoNum type="arabicParenR"/>
            </a:pPr>
            <a:r>
              <a:rPr lang="en-US" altLang="zh-CN" sz="2000" b="1" dirty="0">
                <a:solidFill>
                  <a:srgbClr val="FF0000"/>
                </a:solidFill>
                <a:latin typeface="Times New Roman" panose="02020603050405020304" pitchFamily="18" charset="0"/>
              </a:rPr>
              <a:t>MS-DOS</a:t>
            </a:r>
            <a:r>
              <a:rPr lang="zh-CN" altLang="en-US" sz="2000" b="1" dirty="0">
                <a:solidFill>
                  <a:srgbClr val="FF0000"/>
                </a:solidFill>
                <a:latin typeface="Times New Roman" panose="02020603050405020304" pitchFamily="18" charset="0"/>
              </a:rPr>
              <a:t>：上世纪</a:t>
            </a:r>
            <a:r>
              <a:rPr lang="en-US" altLang="zh-CN" sz="2000" b="1" dirty="0">
                <a:solidFill>
                  <a:srgbClr val="FF0000"/>
                </a:solidFill>
                <a:latin typeface="Times New Roman" panose="02020603050405020304" pitchFamily="18" charset="0"/>
              </a:rPr>
              <a:t>80</a:t>
            </a:r>
            <a:r>
              <a:rPr lang="zh-CN" altLang="en-US" sz="2000" b="1" dirty="0">
                <a:solidFill>
                  <a:srgbClr val="FF0000"/>
                </a:solidFill>
                <a:latin typeface="Times New Roman" panose="02020603050405020304" pitchFamily="18" charset="0"/>
              </a:rPr>
              <a:t>年代</a:t>
            </a:r>
            <a:r>
              <a:rPr lang="en-US" altLang="zh-CN" sz="2000" b="1" dirty="0">
                <a:solidFill>
                  <a:srgbClr val="FF0000"/>
                </a:solidFill>
                <a:latin typeface="Times New Roman" panose="02020603050405020304" pitchFamily="18" charset="0"/>
              </a:rPr>
              <a:t>(16</a:t>
            </a:r>
            <a:r>
              <a:rPr lang="zh-CN" altLang="en-US" sz="2000" b="1" dirty="0">
                <a:solidFill>
                  <a:srgbClr val="FF0000"/>
                </a:solidFill>
                <a:latin typeface="Times New Roman" panose="02020603050405020304" pitchFamily="18" charset="0"/>
              </a:rPr>
              <a:t>位机</a:t>
            </a:r>
            <a:r>
              <a:rPr lang="en-US" altLang="zh-CN" sz="2000" b="1" dirty="0">
                <a:solidFill>
                  <a:srgbClr val="FF0000"/>
                </a:solidFill>
                <a:latin typeface="Times New Roman" panose="02020603050405020304" pitchFamily="18" charset="0"/>
              </a:rPr>
              <a:t>/32</a:t>
            </a:r>
            <a:r>
              <a:rPr lang="zh-CN" altLang="en-US" sz="2000" b="1" dirty="0">
                <a:solidFill>
                  <a:srgbClr val="FF0000"/>
                </a:solidFill>
                <a:latin typeface="Times New Roman" panose="02020603050405020304" pitchFamily="18" charset="0"/>
              </a:rPr>
              <a:t>位机</a:t>
            </a:r>
            <a:r>
              <a:rPr lang="en-US" altLang="zh-CN" sz="2000" b="1" dirty="0">
                <a:solidFill>
                  <a:srgbClr val="FF0000"/>
                </a:solidFill>
                <a:latin typeface="Times New Roman" panose="02020603050405020304" pitchFamily="18" charset="0"/>
              </a:rPr>
              <a:t>)</a:t>
            </a:r>
            <a:endParaRPr lang="en-US" altLang="zh-CN" sz="2000" b="1" dirty="0">
              <a:solidFill>
                <a:srgbClr val="FF0000"/>
              </a:solidFill>
              <a:latin typeface="Times New Roman" panose="02020603050405020304" pitchFamily="18" charset="0"/>
            </a:endParaRPr>
          </a:p>
        </p:txBody>
      </p:sp>
    </p:spTree>
  </p:cSld>
  <p:clrMapOvr>
    <a:masterClrMapping/>
  </p:clrMapOvr>
  <p:transition advTm="17058"/>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1362" name="Picture 2"/>
          <p:cNvPicPr>
            <a:picLocks noChangeAspect="1" noChangeArrowheads="1"/>
          </p:cNvPicPr>
          <p:nvPr/>
        </p:nvPicPr>
        <p:blipFill>
          <a:blip r:embed="rId1"/>
          <a:srcRect/>
          <a:stretch>
            <a:fillRect/>
          </a:stretch>
        </p:blipFill>
        <p:spPr bwMode="auto">
          <a:xfrm>
            <a:off x="0" y="1024618"/>
            <a:ext cx="9144000" cy="5500726"/>
          </a:xfrm>
          <a:prstGeom prst="rect">
            <a:avLst/>
          </a:prstGeom>
          <a:noFill/>
          <a:ln w="9525">
            <a:noFill/>
            <a:miter lim="800000"/>
            <a:headEnd/>
            <a:tailEnd/>
          </a:ln>
          <a:effectLst/>
        </p:spPr>
      </p:pic>
      <p:sp>
        <p:nvSpPr>
          <p:cNvPr id="3" name="Text Box 2"/>
          <p:cNvSpPr txBox="1">
            <a:spLocks noChangeArrowheads="1"/>
          </p:cNvSpPr>
          <p:nvPr/>
        </p:nvSpPr>
        <p:spPr bwMode="auto">
          <a:xfrm>
            <a:off x="395536" y="401637"/>
            <a:ext cx="5832648" cy="579438"/>
          </a:xfrm>
          <a:prstGeom prst="rect">
            <a:avLst/>
          </a:prstGeom>
          <a:noFill/>
          <a:ln w="9525">
            <a:noFill/>
            <a:miter lim="800000"/>
          </a:ln>
        </p:spPr>
        <p:txBody>
          <a:bodyPr/>
          <a:lstStyle>
            <a:defPPr>
              <a:defRPr lang="zh-CN"/>
            </a:defPPr>
            <a:lvl1pPr marL="533400" indent="-533400">
              <a:defRPr sz="3200" b="1">
                <a:solidFill>
                  <a:srgbClr val="1F05E3"/>
                </a:solidFill>
                <a:effectLst>
                  <a:outerShdw blurRad="38100" dist="38100" dir="2700000" algn="tl">
                    <a:srgbClr val="C0C0C0"/>
                  </a:outerShdw>
                </a:effectLst>
                <a:latin typeface="黑体" panose="02010609060101010101" pitchFamily="2" charset="-122"/>
                <a:ea typeface="黑体" panose="02010609060101010101" pitchFamily="2" charset="-122"/>
              </a:defRPr>
            </a:lvl1pPr>
          </a:lstStyle>
          <a:p>
            <a:r>
              <a:rPr lang="en-US" altLang="zh-CN" dirty="0">
                <a:effectLst/>
              </a:rPr>
              <a:t>1.2.6  </a:t>
            </a:r>
            <a:r>
              <a:rPr lang="zh-CN" altLang="en-US" dirty="0">
                <a:effectLst/>
              </a:rPr>
              <a:t>微机操作系统的发展</a:t>
            </a:r>
            <a:endParaRPr lang="zh-CN" altLang="en-US" dirty="0">
              <a:effectLst/>
            </a:endParaRPr>
          </a:p>
        </p:txBody>
      </p:sp>
      <p:sp>
        <p:nvSpPr>
          <p:cNvPr id="4"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Tree>
  </p:cSld>
  <p:clrMapOvr>
    <a:masterClrMapping/>
  </p:clrMapOvr>
  <p:transition advTm="69183"/>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2386" name="Picture 2"/>
          <p:cNvPicPr>
            <a:picLocks noChangeAspect="1" noChangeArrowheads="1"/>
          </p:cNvPicPr>
          <p:nvPr/>
        </p:nvPicPr>
        <p:blipFill>
          <a:blip r:embed="rId1"/>
          <a:srcRect/>
          <a:stretch>
            <a:fillRect/>
          </a:stretch>
        </p:blipFill>
        <p:spPr bwMode="auto">
          <a:xfrm>
            <a:off x="357157" y="1093776"/>
            <a:ext cx="8786843" cy="5143536"/>
          </a:xfrm>
          <a:prstGeom prst="rect">
            <a:avLst/>
          </a:prstGeom>
          <a:noFill/>
          <a:ln w="9525">
            <a:noFill/>
            <a:miter lim="800000"/>
            <a:headEnd/>
            <a:tailEnd/>
          </a:ln>
          <a:effectLst/>
        </p:spPr>
      </p:pic>
      <p:sp>
        <p:nvSpPr>
          <p:cNvPr id="3" name="Text Box 2"/>
          <p:cNvSpPr txBox="1">
            <a:spLocks noChangeArrowheads="1"/>
          </p:cNvSpPr>
          <p:nvPr/>
        </p:nvSpPr>
        <p:spPr bwMode="auto">
          <a:xfrm>
            <a:off x="395536" y="401637"/>
            <a:ext cx="5832648" cy="579438"/>
          </a:xfrm>
          <a:prstGeom prst="rect">
            <a:avLst/>
          </a:prstGeom>
          <a:noFill/>
          <a:ln w="9525">
            <a:noFill/>
            <a:miter lim="800000"/>
          </a:ln>
        </p:spPr>
        <p:txBody>
          <a:bodyPr/>
          <a:lstStyle>
            <a:defPPr>
              <a:defRPr lang="zh-CN"/>
            </a:defPPr>
            <a:lvl1pPr marL="533400" indent="-533400">
              <a:defRPr sz="3200" b="1">
                <a:solidFill>
                  <a:srgbClr val="1F05E3"/>
                </a:solidFill>
                <a:effectLst>
                  <a:outerShdw blurRad="38100" dist="38100" dir="2700000" algn="tl">
                    <a:srgbClr val="C0C0C0"/>
                  </a:outerShdw>
                </a:effectLst>
                <a:latin typeface="黑体" panose="02010609060101010101" pitchFamily="2" charset="-122"/>
                <a:ea typeface="黑体" panose="02010609060101010101" pitchFamily="2" charset="-122"/>
              </a:defRPr>
            </a:lvl1pPr>
          </a:lstStyle>
          <a:p>
            <a:r>
              <a:rPr lang="en-US" altLang="zh-CN" dirty="0">
                <a:effectLst/>
              </a:rPr>
              <a:t>1.2.6  </a:t>
            </a:r>
            <a:r>
              <a:rPr lang="zh-CN" altLang="en-US" dirty="0">
                <a:effectLst/>
              </a:rPr>
              <a:t>微机操作系统的发展</a:t>
            </a:r>
            <a:endParaRPr lang="zh-CN" altLang="en-US" dirty="0">
              <a:effectLst/>
            </a:endParaRPr>
          </a:p>
        </p:txBody>
      </p:sp>
      <p:sp>
        <p:nvSpPr>
          <p:cNvPr id="4"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
        <p:nvSpPr>
          <p:cNvPr id="2" name="矩形 1"/>
          <p:cNvSpPr/>
          <p:nvPr/>
        </p:nvSpPr>
        <p:spPr>
          <a:xfrm>
            <a:off x="6444208" y="5085184"/>
            <a:ext cx="1111202" cy="461665"/>
          </a:xfrm>
          <a:prstGeom prst="rect">
            <a:avLst/>
          </a:prstGeom>
        </p:spPr>
        <p:txBody>
          <a:bodyPr wrap="none">
            <a:spAutoFit/>
          </a:bodyPr>
          <a:lstStyle/>
          <a:p>
            <a:r>
              <a:rPr lang="en-US" altLang="zh-CN" sz="2400" b="1" dirty="0">
                <a:solidFill>
                  <a:srgbClr val="FF0000"/>
                </a:solidFill>
                <a:latin typeface="Times New Roman" panose="02020603050405020304" pitchFamily="18" charset="0"/>
              </a:rPr>
              <a:t>32</a:t>
            </a:r>
            <a:r>
              <a:rPr lang="zh-CN" altLang="en-US" sz="2400" b="1" dirty="0">
                <a:solidFill>
                  <a:srgbClr val="FF0000"/>
                </a:solidFill>
                <a:latin typeface="Times New Roman" panose="02020603050405020304" pitchFamily="18" charset="0"/>
              </a:rPr>
              <a:t>位机</a:t>
            </a:r>
            <a:endParaRPr lang="zh-CN" altLang="en-US" sz="2400" dirty="0"/>
          </a:p>
        </p:txBody>
      </p:sp>
    </p:spTree>
  </p:cSld>
  <p:clrMapOvr>
    <a:masterClrMapping/>
  </p:clrMapOvr>
  <p:transition advTm="1108"/>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3410" name="Picture 2"/>
          <p:cNvPicPr>
            <a:picLocks noChangeAspect="1" noChangeArrowheads="1"/>
          </p:cNvPicPr>
          <p:nvPr/>
        </p:nvPicPr>
        <p:blipFill>
          <a:blip r:embed="rId1"/>
          <a:srcRect/>
          <a:stretch>
            <a:fillRect/>
          </a:stretch>
        </p:blipFill>
        <p:spPr bwMode="auto">
          <a:xfrm>
            <a:off x="0" y="1093777"/>
            <a:ext cx="9149679" cy="5143535"/>
          </a:xfrm>
          <a:prstGeom prst="rect">
            <a:avLst/>
          </a:prstGeom>
          <a:noFill/>
          <a:ln w="9525">
            <a:noFill/>
            <a:miter lim="800000"/>
            <a:headEnd/>
            <a:tailEnd/>
          </a:ln>
          <a:effectLst/>
        </p:spPr>
      </p:pic>
      <p:sp>
        <p:nvSpPr>
          <p:cNvPr id="3" name="Text Box 2"/>
          <p:cNvSpPr txBox="1">
            <a:spLocks noChangeArrowheads="1"/>
          </p:cNvSpPr>
          <p:nvPr/>
        </p:nvSpPr>
        <p:spPr bwMode="auto">
          <a:xfrm>
            <a:off x="395536" y="401637"/>
            <a:ext cx="5832648" cy="579438"/>
          </a:xfrm>
          <a:prstGeom prst="rect">
            <a:avLst/>
          </a:prstGeom>
          <a:noFill/>
          <a:ln w="9525">
            <a:noFill/>
            <a:miter lim="800000"/>
          </a:ln>
        </p:spPr>
        <p:txBody>
          <a:bodyPr/>
          <a:lstStyle>
            <a:defPPr>
              <a:defRPr lang="zh-CN"/>
            </a:defPPr>
            <a:lvl1pPr marL="533400" indent="-533400">
              <a:defRPr sz="3200" b="1">
                <a:solidFill>
                  <a:srgbClr val="1F05E3"/>
                </a:solidFill>
                <a:effectLst>
                  <a:outerShdw blurRad="38100" dist="38100" dir="2700000" algn="tl">
                    <a:srgbClr val="C0C0C0"/>
                  </a:outerShdw>
                </a:effectLst>
                <a:latin typeface="黑体" panose="02010609060101010101" pitchFamily="2" charset="-122"/>
                <a:ea typeface="黑体" panose="02010609060101010101" pitchFamily="2" charset="-122"/>
              </a:defRPr>
            </a:lvl1pPr>
          </a:lstStyle>
          <a:p>
            <a:r>
              <a:rPr lang="en-US" altLang="zh-CN" dirty="0">
                <a:effectLst/>
              </a:rPr>
              <a:t>1.2.6  </a:t>
            </a:r>
            <a:r>
              <a:rPr lang="zh-CN" altLang="en-US" dirty="0">
                <a:effectLst/>
              </a:rPr>
              <a:t>微机操作系统的发展</a:t>
            </a:r>
            <a:endParaRPr lang="zh-CN" altLang="en-US" dirty="0">
              <a:effectLst/>
            </a:endParaRPr>
          </a:p>
        </p:txBody>
      </p:sp>
      <p:sp>
        <p:nvSpPr>
          <p:cNvPr id="4"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Tree>
  </p:cSld>
  <p:clrMapOvr>
    <a:masterClrMapping/>
  </p:clrMapOvr>
  <p:transition advTm="54348"/>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4434" name="Picture 2"/>
          <p:cNvPicPr>
            <a:picLocks noChangeAspect="1" noChangeArrowheads="1"/>
          </p:cNvPicPr>
          <p:nvPr/>
        </p:nvPicPr>
        <p:blipFill>
          <a:blip r:embed="rId1"/>
          <a:srcRect/>
          <a:stretch>
            <a:fillRect/>
          </a:stretch>
        </p:blipFill>
        <p:spPr bwMode="auto">
          <a:xfrm>
            <a:off x="214282" y="1310370"/>
            <a:ext cx="8903898" cy="5214974"/>
          </a:xfrm>
          <a:prstGeom prst="rect">
            <a:avLst/>
          </a:prstGeom>
          <a:noFill/>
          <a:ln w="9525">
            <a:noFill/>
            <a:miter lim="800000"/>
            <a:headEnd/>
            <a:tailEnd/>
          </a:ln>
          <a:effectLst/>
        </p:spPr>
      </p:pic>
      <p:sp>
        <p:nvSpPr>
          <p:cNvPr id="3" name="Text Box 2"/>
          <p:cNvSpPr txBox="1">
            <a:spLocks noChangeArrowheads="1"/>
          </p:cNvSpPr>
          <p:nvPr/>
        </p:nvSpPr>
        <p:spPr bwMode="auto">
          <a:xfrm>
            <a:off x="395536" y="401637"/>
            <a:ext cx="5832648" cy="579438"/>
          </a:xfrm>
          <a:prstGeom prst="rect">
            <a:avLst/>
          </a:prstGeom>
          <a:noFill/>
          <a:ln w="9525">
            <a:noFill/>
            <a:miter lim="800000"/>
          </a:ln>
        </p:spPr>
        <p:txBody>
          <a:bodyPr/>
          <a:lstStyle>
            <a:defPPr>
              <a:defRPr lang="zh-CN"/>
            </a:defPPr>
            <a:lvl1pPr marL="533400" indent="-533400">
              <a:defRPr sz="3200" b="1">
                <a:solidFill>
                  <a:srgbClr val="1F05E3"/>
                </a:solidFill>
                <a:effectLst>
                  <a:outerShdw blurRad="38100" dist="38100" dir="2700000" algn="tl">
                    <a:srgbClr val="C0C0C0"/>
                  </a:outerShdw>
                </a:effectLst>
                <a:latin typeface="黑体" panose="02010609060101010101" pitchFamily="2" charset="-122"/>
                <a:ea typeface="黑体" panose="02010609060101010101" pitchFamily="2" charset="-122"/>
              </a:defRPr>
            </a:lvl1pPr>
          </a:lstStyle>
          <a:p>
            <a:r>
              <a:rPr lang="en-US" altLang="zh-CN" dirty="0">
                <a:effectLst/>
              </a:rPr>
              <a:t>1.2.6  </a:t>
            </a:r>
            <a:r>
              <a:rPr lang="zh-CN" altLang="en-US" dirty="0">
                <a:effectLst/>
              </a:rPr>
              <a:t>微机操作系统的发展</a:t>
            </a:r>
            <a:endParaRPr lang="zh-CN" altLang="en-US" dirty="0">
              <a:effectLst/>
            </a:endParaRPr>
          </a:p>
        </p:txBody>
      </p:sp>
      <p:sp>
        <p:nvSpPr>
          <p:cNvPr id="4"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Tree>
  </p:cSld>
  <p:clrMapOvr>
    <a:masterClrMapping/>
  </p:clrMapOvr>
  <p:transition advTm="58408"/>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bwMode="auto">
          <a:xfrm>
            <a:off x="395536" y="476672"/>
            <a:ext cx="4822825" cy="442912"/>
          </a:xfrm>
          <a:noFill/>
          <a:ln w="9525">
            <a:noFill/>
            <a:miter lim="800000"/>
          </a:ln>
        </p:spPr>
        <p:txBody>
          <a:bodyPr>
            <a:normAutofit fontScale="90000"/>
          </a:bodyPr>
          <a:lstStyle/>
          <a:p>
            <a:pPr marL="533400" indent="-533400" algn="l" fontAlgn="base">
              <a:spcAft>
                <a:spcPct val="0"/>
              </a:spcAft>
            </a:pPr>
            <a:r>
              <a:rPr lang="zh-CN" altLang="en-US" sz="3200" b="1" dirty="0">
                <a:solidFill>
                  <a:srgbClr val="1F05E3"/>
                </a:solidFill>
                <a:latin typeface="黑体" panose="02010609060101010101" pitchFamily="2" charset="-122"/>
                <a:ea typeface="黑体" panose="02010609060101010101" pitchFamily="2" charset="-122"/>
                <a:cs typeface="+mn-cs"/>
              </a:rPr>
              <a:t>常用的操作系统</a:t>
            </a:r>
            <a:endParaRPr lang="zh-CN" altLang="en-US" sz="3200" b="1" dirty="0">
              <a:solidFill>
                <a:srgbClr val="1F05E3"/>
              </a:solidFill>
              <a:latin typeface="黑体" panose="02010609060101010101" pitchFamily="2" charset="-122"/>
              <a:ea typeface="黑体" panose="02010609060101010101" pitchFamily="2" charset="-122"/>
              <a:cs typeface="+mn-cs"/>
            </a:endParaRPr>
          </a:p>
        </p:txBody>
      </p:sp>
      <p:sp>
        <p:nvSpPr>
          <p:cNvPr id="228355" name="Rectangle 3"/>
          <p:cNvSpPr>
            <a:spLocks noGrp="1" noChangeArrowheads="1"/>
          </p:cNvSpPr>
          <p:nvPr>
            <p:ph idx="1"/>
          </p:nvPr>
        </p:nvSpPr>
        <p:spPr>
          <a:xfrm>
            <a:off x="711346" y="1916832"/>
            <a:ext cx="4802187" cy="1800200"/>
          </a:xfrm>
        </p:spPr>
        <p:txBody>
          <a:bodyPr/>
          <a:lstStyle/>
          <a:p>
            <a:pPr>
              <a:buFont typeface="Wingdings" panose="05000000000000000000" pitchFamily="2" charset="2"/>
              <a:buNone/>
            </a:pPr>
            <a:r>
              <a:rPr lang="en-US" altLang="zh-CN" dirty="0">
                <a:hlinkClick r:id="" action="ppaction://noaction"/>
              </a:rPr>
              <a:t>1. MS Windows</a:t>
            </a:r>
            <a:endParaRPr lang="en-US" altLang="zh-CN" dirty="0"/>
          </a:p>
          <a:p>
            <a:pPr>
              <a:buFont typeface="Wingdings" panose="05000000000000000000" pitchFamily="2" charset="2"/>
              <a:buNone/>
            </a:pPr>
            <a:r>
              <a:rPr lang="en-US" altLang="zh-CN" dirty="0">
                <a:solidFill>
                  <a:schemeClr val="tx2"/>
                </a:solidFill>
                <a:hlinkClick r:id="rId1" action="ppaction://hlinksldjump"/>
              </a:rPr>
              <a:t>2. UNIX &amp; Linux</a:t>
            </a:r>
            <a:endParaRPr lang="en-US" altLang="zh-CN" dirty="0">
              <a:solidFill>
                <a:schemeClr val="tx2"/>
              </a:solidFill>
            </a:endParaRPr>
          </a:p>
          <a:p>
            <a:pPr>
              <a:buFont typeface="Wingdings" panose="05000000000000000000" pitchFamily="2" charset="2"/>
              <a:buNone/>
            </a:pPr>
            <a:r>
              <a:rPr lang="en-US" altLang="zh-CN" dirty="0">
                <a:solidFill>
                  <a:srgbClr val="0000FF"/>
                </a:solidFill>
                <a:hlinkClick r:id="rId1" action="ppaction://hlinksldjump"/>
              </a:rPr>
              <a:t>3. Android &amp; IOS</a:t>
            </a:r>
            <a:endParaRPr lang="en-US" altLang="zh-CN" dirty="0">
              <a:solidFill>
                <a:srgbClr val="0000FF"/>
              </a:solidFill>
              <a:hlinkClick r:id="rId1" action="ppaction://hlinksldjump"/>
            </a:endParaRPr>
          </a:p>
        </p:txBody>
      </p:sp>
      <p:sp>
        <p:nvSpPr>
          <p:cNvPr id="228357" name="Text Box 5"/>
          <p:cNvSpPr txBox="1">
            <a:spLocks noChangeArrowheads="1"/>
          </p:cNvSpPr>
          <p:nvPr/>
        </p:nvSpPr>
        <p:spPr bwMode="auto">
          <a:xfrm>
            <a:off x="684213" y="4797003"/>
            <a:ext cx="7667625" cy="396875"/>
          </a:xfrm>
          <a:prstGeom prst="rect">
            <a:avLst/>
          </a:prstGeom>
          <a:noFill/>
          <a:ln w="9525">
            <a:noFill/>
            <a:miter lim="800000"/>
          </a:ln>
          <a:effectLst/>
        </p:spPr>
        <p:txBody>
          <a:bodyPr wrap="none">
            <a:spAutoFit/>
          </a:bodyPr>
          <a:lstStyle/>
          <a:p>
            <a:r>
              <a:rPr kumimoji="1" lang="zh-CN" altLang="en-US" sz="2000" b="1" dirty="0">
                <a:solidFill>
                  <a:schemeClr val="accent2"/>
                </a:solidFill>
                <a:latin typeface="Times New Roman" panose="02020603050405020304" pitchFamily="18" charset="0"/>
              </a:rPr>
              <a:t>一个常用操作系统列表：</a:t>
            </a:r>
            <a:r>
              <a:rPr kumimoji="1" lang="en-US" altLang="zh-CN" sz="2000" b="1" dirty="0">
                <a:solidFill>
                  <a:schemeClr val="accent2"/>
                </a:solidFill>
                <a:latin typeface="Times New Roman" panose="02020603050405020304" pitchFamily="18" charset="0"/>
              </a:rPr>
              <a:t>http://www.osdata.com/kind/summary.htm</a:t>
            </a:r>
            <a:endParaRPr kumimoji="1" lang="en-US" altLang="zh-CN" sz="2000" b="1" dirty="0">
              <a:solidFill>
                <a:schemeClr val="accent2"/>
              </a:solidFill>
              <a:latin typeface="Times New Roman" panose="02020603050405020304" pitchFamily="18" charset="0"/>
            </a:endParaRPr>
          </a:p>
        </p:txBody>
      </p:sp>
      <p:sp>
        <p:nvSpPr>
          <p:cNvPr id="9"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
        <p:nvSpPr>
          <p:cNvPr id="2" name="灯片编号占位符 1"/>
          <p:cNvSpPr>
            <a:spLocks noGrp="1"/>
          </p:cNvSpPr>
          <p:nvPr>
            <p:ph type="sldNum" sz="quarter" idx="12"/>
          </p:nvPr>
        </p:nvSpPr>
        <p:spPr/>
        <p:txBody>
          <a:bodyPr/>
          <a:lstStyle/>
          <a:p>
            <a:fld id="{F2D93308-FF69-47C8-8CF3-AE4E5672E2B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13943"/>
    </mc:Choice>
    <mc:Fallback>
      <p:transition spd="slow" advTm="1394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body" idx="4294967295"/>
          </p:nvPr>
        </p:nvSpPr>
        <p:spPr>
          <a:xfrm>
            <a:off x="395536" y="1196975"/>
            <a:ext cx="7920038" cy="5184775"/>
          </a:xfrm>
        </p:spPr>
        <p:txBody>
          <a:bodyPr>
            <a:normAutofit/>
          </a:bodyPr>
          <a:lstStyle/>
          <a:p>
            <a:pPr>
              <a:lnSpc>
                <a:spcPct val="110000"/>
              </a:lnSpc>
              <a:spcBef>
                <a:spcPct val="0"/>
              </a:spcBef>
            </a:pPr>
            <a:r>
              <a:rPr lang="zh-CN" altLang="en-US" sz="2800" b="1" dirty="0" smtClean="0">
                <a:latin typeface="黑体" panose="02010609060101010101" pitchFamily="2" charset="-122"/>
                <a:ea typeface="黑体" panose="02010609060101010101" pitchFamily="2" charset="-122"/>
              </a:rPr>
              <a:t>开放性</a:t>
            </a:r>
            <a:endParaRPr lang="zh-CN" altLang="en-US" sz="2800" b="1" dirty="0">
              <a:latin typeface="黑体" panose="02010609060101010101" pitchFamily="2" charset="-122"/>
              <a:ea typeface="黑体" panose="02010609060101010101" pitchFamily="2" charset="-122"/>
            </a:endParaRPr>
          </a:p>
          <a:p>
            <a:pPr lvl="1">
              <a:lnSpc>
                <a:spcPct val="110000"/>
              </a:lnSpc>
              <a:spcBef>
                <a:spcPct val="0"/>
              </a:spcBef>
            </a:pPr>
            <a:r>
              <a:rPr lang="zh-CN" altLang="en-US" sz="2400" b="1" dirty="0">
                <a:latin typeface="黑体" panose="02010609060101010101" pitchFamily="2" charset="-122"/>
                <a:ea typeface="黑体" panose="02010609060101010101" pitchFamily="2" charset="-122"/>
              </a:rPr>
              <a:t>系统能支持世界标准规范，彼此兼容，方便互连</a:t>
            </a:r>
            <a:endParaRPr lang="zh-CN" altLang="en-US" sz="2400" b="1" dirty="0">
              <a:latin typeface="黑体" panose="02010609060101010101" pitchFamily="2" charset="-122"/>
              <a:ea typeface="黑体" panose="02010609060101010101" pitchFamily="2" charset="-122"/>
            </a:endParaRPr>
          </a:p>
        </p:txBody>
      </p:sp>
      <p:sp>
        <p:nvSpPr>
          <p:cNvPr id="13319"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
        <p:nvSpPr>
          <p:cNvPr id="6" name="Rectangle 5"/>
          <p:cNvSpPr>
            <a:spLocks noChangeArrowheads="1"/>
          </p:cNvSpPr>
          <p:nvPr/>
        </p:nvSpPr>
        <p:spPr bwMode="auto">
          <a:xfrm>
            <a:off x="250824" y="404664"/>
            <a:ext cx="5977360" cy="439738"/>
          </a:xfrm>
          <a:prstGeom prst="rect">
            <a:avLst/>
          </a:prstGeom>
          <a:noFill/>
          <a:ln w="9525">
            <a:noFill/>
            <a:miter lim="800000"/>
          </a:ln>
        </p:spPr>
        <p:txBody>
          <a:bodyPr/>
          <a:lstStyle/>
          <a:p>
            <a:pPr marL="533400" indent="-533400"/>
            <a:r>
              <a:rPr lang="zh-CN" altLang="zh-CN" sz="3200" b="1" dirty="0">
                <a:solidFill>
                  <a:srgbClr val="1F05E3"/>
                </a:solidFill>
                <a:latin typeface="黑体" panose="02010609060101010101" pitchFamily="2" charset="-122"/>
                <a:ea typeface="黑体" panose="02010609060101010101" pitchFamily="2" charset="-122"/>
              </a:rPr>
              <a:t>操作系统的目标</a:t>
            </a:r>
            <a:endParaRPr lang="zh-CN" altLang="en-US" sz="3200" b="1" dirty="0">
              <a:solidFill>
                <a:srgbClr val="1F05E3"/>
              </a:solidFill>
              <a:latin typeface="黑体" panose="02010609060101010101" pitchFamily="2" charset="-122"/>
              <a:ea typeface="黑体" panose="02010609060101010101" pitchFamily="2" charset="-122"/>
            </a:endParaRPr>
          </a:p>
        </p:txBody>
      </p:sp>
      <p:sp>
        <p:nvSpPr>
          <p:cNvPr id="8" name="Text Box 6"/>
          <p:cNvSpPr txBox="1">
            <a:spLocks noChangeArrowheads="1"/>
          </p:cNvSpPr>
          <p:nvPr/>
        </p:nvSpPr>
        <p:spPr bwMode="auto">
          <a:xfrm>
            <a:off x="779583" y="3704838"/>
            <a:ext cx="735097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2800" dirty="0">
                <a:solidFill>
                  <a:srgbClr val="0000FF"/>
                </a:solidFill>
                <a:latin typeface="Tahoma" panose="020B0604030504040204" pitchFamily="34" charset="0"/>
                <a:ea typeface="黑体" panose="02010609060101010101" pitchFamily="2" charset="-122"/>
              </a:rPr>
              <a:t>为什么要有开放性</a:t>
            </a:r>
            <a:endParaRPr kumimoji="1" lang="zh-CN" altLang="en-US" sz="2400" dirty="0">
              <a:latin typeface="Tahoma" panose="020B0604030504040204" pitchFamily="34" charset="0"/>
              <a:ea typeface="宋体" panose="02010600030101010101" pitchFamily="2" charset="-122"/>
            </a:endParaRPr>
          </a:p>
        </p:txBody>
      </p:sp>
      <p:sp>
        <p:nvSpPr>
          <p:cNvPr id="9" name="Text Box 5"/>
          <p:cNvSpPr txBox="1">
            <a:spLocks noChangeArrowheads="1"/>
          </p:cNvSpPr>
          <p:nvPr/>
        </p:nvSpPr>
        <p:spPr bwMode="auto">
          <a:xfrm>
            <a:off x="474908" y="4280902"/>
            <a:ext cx="828855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spcBef>
                <a:spcPct val="0"/>
              </a:spcBef>
              <a:defRPr>
                <a:solidFill>
                  <a:schemeClr val="tx1"/>
                </a:solidFill>
                <a:latin typeface="Arial" panose="020B0604020202020204" pitchFamily="34" charset="0"/>
                <a:ea typeface="宋体" panose="02010600030101010101" pitchFamily="2" charset="-122"/>
              </a:defRPr>
            </a:lvl1pPr>
            <a:lvl2pPr marL="800100" indent="-342900">
              <a:spcBef>
                <a:spcPct val="0"/>
              </a:spcBef>
              <a:defRPr>
                <a:solidFill>
                  <a:schemeClr val="tx1"/>
                </a:solidFill>
                <a:latin typeface="Arial" panose="020B0604020202020204" pitchFamily="34" charset="0"/>
                <a:ea typeface="宋体" panose="02010600030101010101" pitchFamily="2" charset="-122"/>
              </a:defRPr>
            </a:lvl2pPr>
            <a:lvl3pPr marL="1257300" indent="-342900">
              <a:spcBef>
                <a:spcPct val="0"/>
              </a:spcBef>
              <a:defRPr>
                <a:solidFill>
                  <a:schemeClr val="tx1"/>
                </a:solidFill>
                <a:latin typeface="Arial" panose="020B0604020202020204" pitchFamily="34" charset="0"/>
                <a:ea typeface="宋体" panose="02010600030101010101" pitchFamily="2" charset="-122"/>
              </a:defRPr>
            </a:lvl3pPr>
            <a:lvl4pPr marL="1714500" indent="-342900">
              <a:spcBef>
                <a:spcPct val="0"/>
              </a:spcBef>
              <a:defRPr>
                <a:solidFill>
                  <a:schemeClr val="tx1"/>
                </a:solidFill>
                <a:latin typeface="Arial" panose="020B0604020202020204" pitchFamily="34" charset="0"/>
                <a:ea typeface="宋体" panose="02010600030101010101" pitchFamily="2" charset="-122"/>
              </a:defRPr>
            </a:lvl4pPr>
            <a:lvl5pPr marL="2171700" indent="-342900">
              <a:spcBef>
                <a:spcPct val="0"/>
              </a:spcBef>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lvl="1">
              <a:spcBef>
                <a:spcPct val="10000"/>
              </a:spcBef>
              <a:buClr>
                <a:srgbClr val="0000FF"/>
              </a:buClr>
              <a:buSzPct val="80000"/>
              <a:buFont typeface="Wingdings" panose="05000000000000000000" pitchFamily="2" charset="2"/>
              <a:buChar char="n"/>
            </a:pPr>
            <a:r>
              <a:rPr lang="zh-CN" altLang="en-US" sz="2400" dirty="0">
                <a:latin typeface="Times New Roman" panose="02020603050405020304" pitchFamily="18" charset="0"/>
              </a:rPr>
              <a:t>计算机网络，特别是</a:t>
            </a:r>
            <a:r>
              <a:rPr lang="en-US" altLang="zh-CN" sz="2400" dirty="0">
                <a:latin typeface="Times New Roman" panose="02020603050405020304" pitchFamily="18" charset="0"/>
              </a:rPr>
              <a:t>LAN</a:t>
            </a:r>
            <a:r>
              <a:rPr lang="zh-CN" altLang="en-US" sz="2400" dirty="0">
                <a:latin typeface="Times New Roman" panose="02020603050405020304" pitchFamily="18" charset="0"/>
              </a:rPr>
              <a:t>的迅速发展，使</a:t>
            </a:r>
            <a:r>
              <a:rPr lang="en-US" altLang="zh-CN" sz="2400" dirty="0">
                <a:latin typeface="Times New Roman" panose="02020603050405020304" pitchFamily="18" charset="0"/>
              </a:rPr>
              <a:t>OS</a:t>
            </a:r>
            <a:r>
              <a:rPr lang="zh-CN" altLang="en-US" sz="2400" dirty="0">
                <a:latin typeface="Times New Roman" panose="02020603050405020304" pitchFamily="18" charset="0"/>
              </a:rPr>
              <a:t>的应用环境由单机转向网络环境。为使不同厂家的计算机和设备能通过网络加以集成化，并能正确、有效地协同工作，实现应用的可移植性和互操作性，必须具有统一的开放环境，进而要求</a:t>
            </a:r>
            <a:r>
              <a:rPr lang="en-US" altLang="zh-CN" sz="2400" dirty="0">
                <a:latin typeface="Times New Roman" panose="02020603050405020304" pitchFamily="18" charset="0"/>
              </a:rPr>
              <a:t>OS</a:t>
            </a:r>
            <a:r>
              <a:rPr lang="zh-CN" altLang="en-US" sz="2400" dirty="0">
                <a:latin typeface="Times New Roman" panose="02020603050405020304" pitchFamily="18" charset="0"/>
              </a:rPr>
              <a:t>具有开放性</a:t>
            </a:r>
            <a:endParaRPr lang="zh-CN" altLang="en-US" sz="2400" dirty="0">
              <a:latin typeface="Times New Roman" panose="02020603050405020304" pitchFamily="18" charset="0"/>
            </a:endParaRPr>
          </a:p>
        </p:txBody>
      </p:sp>
      <p:sp>
        <p:nvSpPr>
          <p:cNvPr id="3" name="矩形 2"/>
          <p:cNvSpPr/>
          <p:nvPr/>
        </p:nvSpPr>
        <p:spPr>
          <a:xfrm>
            <a:off x="474908" y="2263117"/>
            <a:ext cx="7518652" cy="1298817"/>
          </a:xfrm>
          <a:prstGeom prst="rect">
            <a:avLst/>
          </a:prstGeom>
        </p:spPr>
        <p:txBody>
          <a:bodyPr wrap="square">
            <a:spAutoFit/>
          </a:bodyPr>
          <a:lstStyle/>
          <a:p>
            <a:pPr lvl="1" algn="just">
              <a:spcBef>
                <a:spcPct val="20000"/>
              </a:spcBef>
              <a:buClr>
                <a:srgbClr val="0000FF"/>
              </a:buClr>
            </a:pPr>
            <a:r>
              <a:rPr kumimoji="1" lang="zh-CN" altLang="en-US" sz="2800" dirty="0" smtClean="0">
                <a:solidFill>
                  <a:srgbClr val="0000FF"/>
                </a:solidFill>
                <a:latin typeface="Arial" panose="020B0604020202020204" pitchFamily="34" charset="0"/>
                <a:ea typeface="黑体" panose="02010609060101010101" pitchFamily="2" charset="-122"/>
              </a:rPr>
              <a:t>什么</a:t>
            </a:r>
            <a:r>
              <a:rPr kumimoji="1" lang="zh-CN" altLang="en-US" sz="2800" dirty="0">
                <a:solidFill>
                  <a:srgbClr val="0000FF"/>
                </a:solidFill>
                <a:latin typeface="Arial" panose="020B0604020202020204" pitchFamily="34" charset="0"/>
                <a:ea typeface="黑体" panose="02010609060101010101" pitchFamily="2" charset="-122"/>
              </a:rPr>
              <a:t>是开放性？</a:t>
            </a:r>
            <a:endParaRPr kumimoji="1" lang="zh-CN" altLang="en-US" sz="2800" dirty="0">
              <a:solidFill>
                <a:srgbClr val="0000FF"/>
              </a:solidFill>
              <a:latin typeface="Arial" panose="020B0604020202020204" pitchFamily="34" charset="0"/>
              <a:ea typeface="黑体" panose="02010609060101010101" pitchFamily="2" charset="-122"/>
            </a:endParaRPr>
          </a:p>
          <a:p>
            <a:pPr marL="342900" lvl="1" indent="-342900">
              <a:spcBef>
                <a:spcPct val="10000"/>
              </a:spcBef>
              <a:buClr>
                <a:srgbClr val="0000FF"/>
              </a:buClr>
              <a:buSzPct val="80000"/>
              <a:buFont typeface="Wingdings" panose="05000000000000000000" pitchFamily="2" charset="2"/>
              <a:buChar char="n"/>
            </a:pPr>
            <a:r>
              <a:rPr lang="zh-CN" altLang="en-US" sz="2400" dirty="0">
                <a:latin typeface="Times New Roman" panose="02020603050405020304" pitchFamily="18" charset="0"/>
              </a:rPr>
              <a:t>开放性是指系统能遵循世界标准规范，特别是遵循开放系统互连（</a:t>
            </a:r>
            <a:r>
              <a:rPr lang="en-US" altLang="zh-CN" sz="2400" dirty="0">
                <a:latin typeface="Times New Roman" panose="02020603050405020304" pitchFamily="18" charset="0"/>
              </a:rPr>
              <a:t>OSI</a:t>
            </a:r>
            <a:r>
              <a:rPr lang="zh-CN" altLang="en-US" sz="2400" dirty="0">
                <a:latin typeface="Times New Roman" panose="02020603050405020304" pitchFamily="18" charset="0"/>
              </a:rPr>
              <a:t>）国际标准。</a:t>
            </a:r>
            <a:endParaRPr lang="zh-CN" altLang="en-US" sz="2400" dirty="0">
              <a:latin typeface="Times New Roman" panose="02020603050405020304" pitchFamily="18" charset="0"/>
            </a:endParaRPr>
          </a:p>
        </p:txBody>
      </p:sp>
    </p:spTree>
  </p:cSld>
  <p:clrMapOvr>
    <a:masterClrMapping/>
  </p:clrMapOvr>
  <p:transition advTm="73752"/>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bwMode="auto">
          <a:xfrm>
            <a:off x="539750" y="476672"/>
            <a:ext cx="2936875" cy="457200"/>
          </a:xfrm>
          <a:noFill/>
          <a:ln w="9525">
            <a:noFill/>
            <a:miter lim="800000"/>
          </a:ln>
        </p:spPr>
        <p:txBody>
          <a:bodyPr vert="horz" lIns="91440" tIns="45720" rIns="91440" bIns="45720" rtlCol="0" anchor="ctr">
            <a:normAutofit fontScale="90000"/>
          </a:bodyPr>
          <a:lstStyle/>
          <a:p>
            <a:pPr marL="533400" indent="-533400" algn="l" fontAlgn="base">
              <a:spcAft>
                <a:spcPct val="0"/>
              </a:spcAft>
            </a:pPr>
            <a:r>
              <a:rPr lang="en-US" altLang="zh-CN" sz="3200" b="1" dirty="0">
                <a:solidFill>
                  <a:srgbClr val="1F05E3"/>
                </a:solidFill>
                <a:latin typeface="黑体" panose="02010609060101010101" pitchFamily="2" charset="-122"/>
                <a:ea typeface="黑体" panose="02010609060101010101" pitchFamily="2" charset="-122"/>
                <a:cs typeface="+mn-cs"/>
              </a:rPr>
              <a:t>MS Windows</a:t>
            </a:r>
            <a:endParaRPr lang="en-US" altLang="zh-CN" sz="3200" b="1" dirty="0">
              <a:solidFill>
                <a:srgbClr val="1F05E3"/>
              </a:solidFill>
              <a:latin typeface="黑体" panose="02010609060101010101" pitchFamily="2" charset="-122"/>
              <a:ea typeface="黑体" panose="02010609060101010101" pitchFamily="2" charset="-122"/>
              <a:cs typeface="+mn-cs"/>
            </a:endParaRPr>
          </a:p>
        </p:txBody>
      </p:sp>
      <p:sp>
        <p:nvSpPr>
          <p:cNvPr id="229379" name="Rectangle 3"/>
          <p:cNvSpPr>
            <a:spLocks noGrp="1" noChangeArrowheads="1"/>
          </p:cNvSpPr>
          <p:nvPr>
            <p:ph idx="1"/>
          </p:nvPr>
        </p:nvSpPr>
        <p:spPr>
          <a:xfrm>
            <a:off x="611188" y="2420888"/>
            <a:ext cx="7921625" cy="3673475"/>
          </a:xfrm>
        </p:spPr>
        <p:txBody>
          <a:bodyPr>
            <a:normAutofit lnSpcReduction="10000"/>
          </a:bodyPr>
          <a:lstStyle/>
          <a:p>
            <a:r>
              <a:rPr lang="en-US" altLang="zh-CN" sz="2000" dirty="0"/>
              <a:t>1983</a:t>
            </a:r>
            <a:r>
              <a:rPr lang="zh-CN" altLang="en-US" sz="2000" dirty="0"/>
              <a:t>年</a:t>
            </a:r>
            <a:r>
              <a:rPr lang="en-US" altLang="zh-CN" sz="2000" dirty="0"/>
              <a:t>11</a:t>
            </a:r>
            <a:r>
              <a:rPr lang="zh-CN" altLang="en-US" sz="2000" dirty="0"/>
              <a:t>月：</a:t>
            </a:r>
            <a:r>
              <a:rPr lang="en-US" altLang="zh-CN" sz="2000" dirty="0"/>
              <a:t>Microsoft</a:t>
            </a:r>
            <a:r>
              <a:rPr lang="zh-CN" altLang="en-US" sz="2000" dirty="0"/>
              <a:t>宣布</a:t>
            </a:r>
            <a:r>
              <a:rPr lang="en-US" altLang="zh-CN" sz="2000" dirty="0"/>
              <a:t>Windows</a:t>
            </a:r>
            <a:r>
              <a:rPr lang="zh-CN" altLang="en-US" sz="2000" dirty="0"/>
              <a:t>的第一个版本；以</a:t>
            </a:r>
            <a:r>
              <a:rPr lang="zh-CN" altLang="en-US" sz="2000" dirty="0">
                <a:solidFill>
                  <a:schemeClr val="accent2"/>
                </a:solidFill>
              </a:rPr>
              <a:t>字符为基础</a:t>
            </a:r>
            <a:r>
              <a:rPr lang="zh-CN" altLang="en-US" sz="2000" dirty="0"/>
              <a:t>的窗口系统；</a:t>
            </a:r>
            <a:endParaRPr lang="zh-CN" altLang="en-US" sz="2000" dirty="0"/>
          </a:p>
          <a:p>
            <a:r>
              <a:rPr lang="en-US" altLang="zh-CN" sz="2000" dirty="0"/>
              <a:t>1985</a:t>
            </a:r>
            <a:r>
              <a:rPr lang="zh-CN" altLang="en-US" sz="2000" dirty="0"/>
              <a:t>年</a:t>
            </a:r>
            <a:r>
              <a:rPr lang="en-US" altLang="zh-CN" sz="2000" dirty="0"/>
              <a:t>11</a:t>
            </a:r>
            <a:r>
              <a:rPr lang="zh-CN" altLang="en-US" sz="2000" dirty="0"/>
              <a:t>月：</a:t>
            </a:r>
            <a:r>
              <a:rPr lang="en-US" altLang="zh-CN" sz="2000" dirty="0"/>
              <a:t>Windows1.0</a:t>
            </a:r>
            <a:r>
              <a:rPr lang="zh-CN" altLang="en-US" sz="2000" dirty="0"/>
              <a:t>；</a:t>
            </a:r>
            <a:endParaRPr lang="zh-CN" altLang="en-US" sz="2000" dirty="0"/>
          </a:p>
          <a:p>
            <a:r>
              <a:rPr lang="en-US" altLang="zh-CN" sz="2000" dirty="0"/>
              <a:t>1990</a:t>
            </a:r>
            <a:r>
              <a:rPr lang="zh-CN" altLang="en-US" sz="2000" dirty="0"/>
              <a:t>年</a:t>
            </a:r>
            <a:r>
              <a:rPr lang="en-US" altLang="zh-CN" sz="2000" dirty="0"/>
              <a:t>5</a:t>
            </a:r>
            <a:r>
              <a:rPr lang="zh-CN" altLang="en-US" sz="2000" dirty="0"/>
              <a:t>月：</a:t>
            </a:r>
            <a:r>
              <a:rPr lang="en-US" altLang="zh-CN" sz="2000" dirty="0"/>
              <a:t>Windows 3.0</a:t>
            </a:r>
            <a:r>
              <a:rPr lang="zh-CN" altLang="en-US" sz="2000" dirty="0"/>
              <a:t>（成功版本），</a:t>
            </a:r>
            <a:r>
              <a:rPr lang="en-US" altLang="zh-CN" sz="2000" dirty="0">
                <a:solidFill>
                  <a:schemeClr val="accent2"/>
                </a:solidFill>
              </a:rPr>
              <a:t>16</a:t>
            </a:r>
            <a:r>
              <a:rPr lang="zh-CN" altLang="en-US" sz="2000" dirty="0">
                <a:solidFill>
                  <a:schemeClr val="accent2"/>
                </a:solidFill>
              </a:rPr>
              <a:t>位</a:t>
            </a:r>
            <a:r>
              <a:rPr lang="en-US" altLang="zh-CN" sz="2000" dirty="0">
                <a:solidFill>
                  <a:schemeClr val="accent2"/>
                </a:solidFill>
              </a:rPr>
              <a:t>OS</a:t>
            </a:r>
            <a:r>
              <a:rPr lang="zh-CN" altLang="en-US" sz="2000" dirty="0"/>
              <a:t>，借鉴</a:t>
            </a:r>
            <a:r>
              <a:rPr lang="en-US" altLang="zh-CN" sz="2000" dirty="0">
                <a:solidFill>
                  <a:schemeClr val="accent2"/>
                </a:solidFill>
              </a:rPr>
              <a:t>Apple Macintosh</a:t>
            </a:r>
            <a:r>
              <a:rPr lang="zh-CN" altLang="en-US" sz="2000" dirty="0"/>
              <a:t>给出友好的用户界面；</a:t>
            </a:r>
            <a:endParaRPr lang="zh-CN" altLang="en-US" sz="2000" dirty="0"/>
          </a:p>
          <a:p>
            <a:r>
              <a:rPr lang="en-US" altLang="zh-CN" sz="2000" dirty="0"/>
              <a:t>1992</a:t>
            </a:r>
            <a:r>
              <a:rPr lang="zh-CN" altLang="en-US" sz="2000" dirty="0"/>
              <a:t>年</a:t>
            </a:r>
            <a:r>
              <a:rPr lang="en-US" altLang="zh-CN" sz="2000" dirty="0"/>
              <a:t>10</a:t>
            </a:r>
            <a:r>
              <a:rPr lang="zh-CN" altLang="en-US" sz="2000" dirty="0"/>
              <a:t>月：</a:t>
            </a:r>
            <a:r>
              <a:rPr lang="en-US" altLang="zh-CN" sz="2000" dirty="0"/>
              <a:t>Windows </a:t>
            </a:r>
            <a:r>
              <a:rPr lang="en-US" altLang="zh-CN" sz="2000" dirty="0">
                <a:solidFill>
                  <a:schemeClr val="accent2"/>
                </a:solidFill>
              </a:rPr>
              <a:t>For </a:t>
            </a:r>
            <a:r>
              <a:rPr lang="en-US" altLang="zh-CN" sz="2000" dirty="0" err="1">
                <a:solidFill>
                  <a:schemeClr val="accent2"/>
                </a:solidFill>
              </a:rPr>
              <a:t>WorkGroups</a:t>
            </a:r>
            <a:r>
              <a:rPr lang="en-US" altLang="zh-CN" sz="2000" dirty="0"/>
              <a:t> 3.1</a:t>
            </a:r>
            <a:r>
              <a:rPr lang="zh-CN" altLang="en-US" sz="2000" dirty="0"/>
              <a:t>；</a:t>
            </a:r>
            <a:endParaRPr lang="zh-CN" altLang="en-US" sz="2000" dirty="0"/>
          </a:p>
          <a:p>
            <a:r>
              <a:rPr lang="en-US" altLang="zh-CN" sz="2000" dirty="0"/>
              <a:t>1993</a:t>
            </a:r>
            <a:r>
              <a:rPr lang="zh-CN" altLang="en-US" sz="2000" dirty="0"/>
              <a:t>年</a:t>
            </a:r>
            <a:r>
              <a:rPr lang="en-US" altLang="zh-CN" sz="2000" dirty="0"/>
              <a:t>11</a:t>
            </a:r>
            <a:r>
              <a:rPr lang="zh-CN" altLang="en-US" sz="2000" dirty="0"/>
              <a:t>月：</a:t>
            </a:r>
            <a:r>
              <a:rPr lang="en-US" altLang="zh-CN" sz="2000" dirty="0"/>
              <a:t>Windows For </a:t>
            </a:r>
            <a:r>
              <a:rPr lang="en-US" altLang="zh-CN" sz="2000" dirty="0" err="1"/>
              <a:t>WorkGroups</a:t>
            </a:r>
            <a:r>
              <a:rPr lang="en-US" altLang="zh-CN" sz="2000" dirty="0"/>
              <a:t> 3.11</a:t>
            </a:r>
            <a:r>
              <a:rPr lang="zh-CN" altLang="en-US" sz="2000" dirty="0"/>
              <a:t>；</a:t>
            </a:r>
            <a:endParaRPr lang="zh-CN" altLang="en-US" sz="2000" dirty="0"/>
          </a:p>
          <a:p>
            <a:r>
              <a:rPr lang="en-US" altLang="zh-CN" sz="2000" dirty="0"/>
              <a:t>1995</a:t>
            </a:r>
            <a:r>
              <a:rPr lang="zh-CN" altLang="en-US" sz="2000" dirty="0"/>
              <a:t>年</a:t>
            </a:r>
            <a:r>
              <a:rPr lang="en-US" altLang="zh-CN" sz="2000" dirty="0"/>
              <a:t>8</a:t>
            </a:r>
            <a:r>
              <a:rPr lang="zh-CN" altLang="en-US" sz="2000" dirty="0"/>
              <a:t>月：</a:t>
            </a:r>
            <a:r>
              <a:rPr lang="en-US" altLang="zh-CN" sz="2000" dirty="0"/>
              <a:t>Windows 95</a:t>
            </a:r>
            <a:r>
              <a:rPr lang="zh-CN" altLang="en-US" sz="2000" dirty="0"/>
              <a:t>：</a:t>
            </a:r>
            <a:r>
              <a:rPr lang="zh-CN" altLang="en-US" sz="2000" dirty="0">
                <a:solidFill>
                  <a:schemeClr val="accent2"/>
                </a:solidFill>
              </a:rPr>
              <a:t>内置浏览器</a:t>
            </a:r>
            <a:r>
              <a:rPr lang="zh-CN" altLang="en-US" sz="2000" dirty="0"/>
              <a:t>；第一个不要求先安装</a:t>
            </a:r>
            <a:r>
              <a:rPr lang="en-US" altLang="zh-CN" sz="2000" dirty="0"/>
              <a:t>DOS</a:t>
            </a:r>
            <a:r>
              <a:rPr lang="zh-CN" altLang="en-US" sz="2000" dirty="0"/>
              <a:t>的</a:t>
            </a:r>
            <a:r>
              <a:rPr lang="en-US" altLang="zh-CN" sz="2000" dirty="0"/>
              <a:t>32</a:t>
            </a:r>
            <a:r>
              <a:rPr lang="zh-CN" altLang="en-US" sz="2000"/>
              <a:t>位操作系统</a:t>
            </a:r>
            <a:endParaRPr lang="zh-CN" altLang="en-US" sz="2000" dirty="0"/>
          </a:p>
          <a:p>
            <a:r>
              <a:rPr lang="en-US" altLang="zh-CN" sz="2000" dirty="0"/>
              <a:t>1998</a:t>
            </a:r>
            <a:r>
              <a:rPr lang="zh-CN" altLang="en-US" sz="2000" dirty="0"/>
              <a:t>年</a:t>
            </a:r>
            <a:r>
              <a:rPr lang="en-US" altLang="zh-CN" sz="2000" dirty="0"/>
              <a:t>7</a:t>
            </a:r>
            <a:r>
              <a:rPr lang="zh-CN" altLang="en-US" sz="2000" dirty="0"/>
              <a:t>月：</a:t>
            </a:r>
            <a:r>
              <a:rPr lang="en-US" altLang="zh-CN" sz="2000" dirty="0"/>
              <a:t>Windows 98</a:t>
            </a:r>
            <a:r>
              <a:rPr lang="zh-CN" altLang="en-US" sz="2000" dirty="0"/>
              <a:t>；</a:t>
            </a:r>
            <a:endParaRPr lang="zh-CN" altLang="en-US" sz="2000" dirty="0"/>
          </a:p>
          <a:p>
            <a:r>
              <a:rPr lang="en-US" altLang="zh-CN" sz="2000" dirty="0"/>
              <a:t>2000</a:t>
            </a:r>
            <a:r>
              <a:rPr lang="zh-CN" altLang="en-US" sz="2000" dirty="0"/>
              <a:t>年</a:t>
            </a:r>
            <a:r>
              <a:rPr lang="en-US" altLang="zh-CN" sz="2000" dirty="0"/>
              <a:t>9</a:t>
            </a:r>
            <a:r>
              <a:rPr lang="zh-CN" altLang="en-US" sz="2000" dirty="0"/>
              <a:t>月：</a:t>
            </a:r>
            <a:r>
              <a:rPr lang="en-US" altLang="zh-CN" sz="2000" dirty="0"/>
              <a:t>Windows ME</a:t>
            </a:r>
            <a:r>
              <a:rPr lang="zh-CN" altLang="en-US" sz="2000" dirty="0"/>
              <a:t>；</a:t>
            </a:r>
            <a:endParaRPr lang="zh-CN" altLang="en-US" sz="2000" dirty="0"/>
          </a:p>
        </p:txBody>
      </p:sp>
      <p:sp>
        <p:nvSpPr>
          <p:cNvPr id="229380" name="Text Box 4"/>
          <p:cNvSpPr txBox="1">
            <a:spLocks noChangeArrowheads="1"/>
          </p:cNvSpPr>
          <p:nvPr/>
        </p:nvSpPr>
        <p:spPr bwMode="auto">
          <a:xfrm>
            <a:off x="539750" y="1125538"/>
            <a:ext cx="7931150" cy="701675"/>
          </a:xfrm>
          <a:prstGeom prst="rect">
            <a:avLst/>
          </a:prstGeom>
          <a:noFill/>
          <a:ln w="9525">
            <a:noFill/>
            <a:miter lim="800000"/>
          </a:ln>
          <a:effectLst/>
        </p:spPr>
        <p:txBody>
          <a:bodyPr wrap="none">
            <a:spAutoFit/>
          </a:bodyPr>
          <a:lstStyle/>
          <a:p>
            <a:r>
              <a:rPr kumimoji="1" lang="en-US" altLang="zh-CN" sz="2000" dirty="0">
                <a:latin typeface="黑体" panose="02010609060101010101" pitchFamily="2" charset="-122"/>
                <a:ea typeface="黑体" panose="02010609060101010101" pitchFamily="2" charset="-122"/>
              </a:rPr>
              <a:t>CPU: 80286, 80386, 80486, Pentium, </a:t>
            </a:r>
            <a:r>
              <a:rPr kumimoji="1" lang="en-US" altLang="zh-CN" sz="2000" dirty="0">
                <a:latin typeface="Times New Roman" panose="02020603050405020304"/>
                <a:ea typeface="黑体" panose="02010609060101010101" pitchFamily="2" charset="-122"/>
              </a:rPr>
              <a:t>…</a:t>
            </a:r>
            <a:endParaRPr kumimoji="1" lang="en-US" altLang="zh-CN" sz="2000" dirty="0">
              <a:latin typeface="黑体" panose="02010609060101010101" pitchFamily="2" charset="-122"/>
              <a:ea typeface="黑体" panose="02010609060101010101" pitchFamily="2" charset="-122"/>
            </a:endParaRPr>
          </a:p>
          <a:p>
            <a:r>
              <a:rPr kumimoji="1" lang="zh-CN" altLang="en-US" sz="2000" dirty="0">
                <a:solidFill>
                  <a:schemeClr val="accent2"/>
                </a:solidFill>
                <a:latin typeface="黑体" panose="02010609060101010101" pitchFamily="2" charset="-122"/>
                <a:ea typeface="黑体" panose="02010609060101010101" pitchFamily="2" charset="-122"/>
              </a:rPr>
              <a:t>单用户或多用户多任务</a:t>
            </a:r>
            <a:r>
              <a:rPr kumimoji="1" lang="zh-CN" altLang="en-US" sz="2000" dirty="0">
                <a:latin typeface="黑体" panose="02010609060101010101" pitchFamily="2" charset="-122"/>
                <a:ea typeface="黑体" panose="02010609060101010101" pitchFamily="2" charset="-122"/>
              </a:rPr>
              <a:t>（分时系统），</a:t>
            </a:r>
            <a:r>
              <a:rPr kumimoji="1" lang="en-US" altLang="zh-CN" sz="2000" dirty="0">
                <a:solidFill>
                  <a:schemeClr val="accent2"/>
                </a:solidFill>
                <a:latin typeface="黑体" panose="02010609060101010101" pitchFamily="2" charset="-122"/>
                <a:ea typeface="黑体" panose="02010609060101010101" pitchFamily="2" charset="-122"/>
              </a:rPr>
              <a:t>16</a:t>
            </a:r>
            <a:r>
              <a:rPr kumimoji="1" lang="zh-CN" altLang="en-US" sz="2000" dirty="0">
                <a:solidFill>
                  <a:schemeClr val="accent2"/>
                </a:solidFill>
                <a:latin typeface="黑体" panose="02010609060101010101" pitchFamily="2" charset="-122"/>
                <a:ea typeface="黑体" panose="02010609060101010101" pitchFamily="2" charset="-122"/>
              </a:rPr>
              <a:t>位</a:t>
            </a:r>
            <a:r>
              <a:rPr kumimoji="1" lang="en-US" altLang="zh-CN" sz="2000" dirty="0">
                <a:latin typeface="黑体" panose="02010609060101010101" pitchFamily="2" charset="-122"/>
                <a:ea typeface="黑体" panose="02010609060101010101" pitchFamily="2" charset="-122"/>
              </a:rPr>
              <a:t>/</a:t>
            </a:r>
            <a:r>
              <a:rPr kumimoji="1" lang="en-US" altLang="zh-CN" sz="2000" dirty="0">
                <a:solidFill>
                  <a:schemeClr val="accent2"/>
                </a:solidFill>
                <a:latin typeface="黑体" panose="02010609060101010101" pitchFamily="2" charset="-122"/>
                <a:ea typeface="黑体" panose="02010609060101010101" pitchFamily="2" charset="-122"/>
              </a:rPr>
              <a:t>16</a:t>
            </a:r>
            <a:r>
              <a:rPr kumimoji="1" lang="zh-CN" altLang="en-US" sz="2000" dirty="0">
                <a:solidFill>
                  <a:schemeClr val="accent2"/>
                </a:solidFill>
                <a:latin typeface="黑体" panose="02010609060101010101" pitchFamily="2" charset="-122"/>
                <a:ea typeface="黑体" panose="02010609060101010101" pitchFamily="2" charset="-122"/>
              </a:rPr>
              <a:t>和</a:t>
            </a:r>
            <a:r>
              <a:rPr kumimoji="1" lang="en-US" altLang="zh-CN" sz="2000" dirty="0">
                <a:solidFill>
                  <a:schemeClr val="accent2"/>
                </a:solidFill>
                <a:latin typeface="黑体" panose="02010609060101010101" pitchFamily="2" charset="-122"/>
                <a:ea typeface="黑体" panose="02010609060101010101" pitchFamily="2" charset="-122"/>
              </a:rPr>
              <a:t>32</a:t>
            </a:r>
            <a:r>
              <a:rPr kumimoji="1" lang="zh-CN" altLang="en-US" sz="2000" dirty="0">
                <a:solidFill>
                  <a:schemeClr val="accent2"/>
                </a:solidFill>
                <a:latin typeface="黑体" panose="02010609060101010101" pitchFamily="2" charset="-122"/>
                <a:ea typeface="黑体" panose="02010609060101010101" pitchFamily="2" charset="-122"/>
              </a:rPr>
              <a:t>位混合</a:t>
            </a:r>
            <a:r>
              <a:rPr kumimoji="1" lang="en-US" altLang="zh-CN" sz="2000" dirty="0">
                <a:latin typeface="黑体" panose="02010609060101010101" pitchFamily="2" charset="-122"/>
                <a:ea typeface="黑体" panose="02010609060101010101" pitchFamily="2" charset="-122"/>
              </a:rPr>
              <a:t>/</a:t>
            </a:r>
            <a:r>
              <a:rPr kumimoji="1" lang="en-US" altLang="zh-CN" sz="2000" dirty="0">
                <a:solidFill>
                  <a:schemeClr val="accent2"/>
                </a:solidFill>
                <a:latin typeface="黑体" panose="02010609060101010101" pitchFamily="2" charset="-122"/>
                <a:ea typeface="黑体" panose="02010609060101010101" pitchFamily="2" charset="-122"/>
              </a:rPr>
              <a:t>32</a:t>
            </a:r>
            <a:r>
              <a:rPr kumimoji="1" lang="zh-CN" altLang="en-US" sz="2000" dirty="0">
                <a:solidFill>
                  <a:schemeClr val="accent2"/>
                </a:solidFill>
                <a:latin typeface="黑体" panose="02010609060101010101" pitchFamily="2" charset="-122"/>
                <a:ea typeface="黑体" panose="02010609060101010101" pitchFamily="2" charset="-122"/>
              </a:rPr>
              <a:t>位</a:t>
            </a:r>
            <a:r>
              <a:rPr kumimoji="1" lang="en-US" altLang="zh-CN" sz="2000" dirty="0">
                <a:solidFill>
                  <a:schemeClr val="accent2"/>
                </a:solidFill>
                <a:latin typeface="黑体" panose="02010609060101010101" pitchFamily="2" charset="-122"/>
                <a:ea typeface="黑体" panose="02010609060101010101" pitchFamily="2" charset="-122"/>
              </a:rPr>
              <a:t>/64</a:t>
            </a:r>
            <a:r>
              <a:rPr kumimoji="1" lang="zh-CN" altLang="en-US" sz="2000" dirty="0">
                <a:solidFill>
                  <a:schemeClr val="accent2"/>
                </a:solidFill>
                <a:latin typeface="黑体" panose="02010609060101010101" pitchFamily="2" charset="-122"/>
                <a:ea typeface="黑体" panose="02010609060101010101" pitchFamily="2" charset="-122"/>
              </a:rPr>
              <a:t>位</a:t>
            </a:r>
            <a:endParaRPr kumimoji="1" lang="zh-CN" altLang="en-US" sz="2000" dirty="0">
              <a:latin typeface="黑体" panose="02010609060101010101" pitchFamily="2" charset="-122"/>
              <a:ea typeface="黑体" panose="02010609060101010101" pitchFamily="2" charset="-122"/>
            </a:endParaRPr>
          </a:p>
        </p:txBody>
      </p:sp>
      <p:sp>
        <p:nvSpPr>
          <p:cNvPr id="229381" name="Text Box 5"/>
          <p:cNvSpPr txBox="1">
            <a:spLocks noChangeArrowheads="1"/>
          </p:cNvSpPr>
          <p:nvPr/>
        </p:nvSpPr>
        <p:spPr bwMode="auto">
          <a:xfrm>
            <a:off x="683568" y="1993568"/>
            <a:ext cx="1851025" cy="396875"/>
          </a:xfrm>
          <a:prstGeom prst="rect">
            <a:avLst/>
          </a:prstGeom>
          <a:noFill/>
          <a:ln w="9525">
            <a:noFill/>
            <a:miter lim="800000"/>
          </a:ln>
          <a:effectLst/>
        </p:spPr>
        <p:txBody>
          <a:bodyPr wrap="none">
            <a:spAutoFit/>
          </a:bodyPr>
          <a:lstStyle/>
          <a:p>
            <a:r>
              <a:rPr kumimoji="1" lang="en-US" altLang="zh-CN" sz="2000" b="1" dirty="0">
                <a:latin typeface="黑体" panose="02010609060101010101" pitchFamily="2" charset="-122"/>
                <a:ea typeface="黑体" panose="02010609060101010101" pitchFamily="2" charset="-122"/>
              </a:rPr>
              <a:t>Windows</a:t>
            </a:r>
            <a:r>
              <a:rPr kumimoji="1" lang="zh-CN" altLang="en-US" sz="2000" b="1" dirty="0">
                <a:latin typeface="黑体" panose="02010609060101010101" pitchFamily="2" charset="-122"/>
                <a:ea typeface="黑体" panose="02010609060101010101" pitchFamily="2" charset="-122"/>
              </a:rPr>
              <a:t>的历史</a:t>
            </a:r>
            <a:endParaRPr kumimoji="1" lang="zh-CN" altLang="en-US" sz="2000" b="1" dirty="0">
              <a:latin typeface="黑体" panose="02010609060101010101" pitchFamily="2" charset="-122"/>
              <a:ea typeface="黑体" panose="02010609060101010101" pitchFamily="2" charset="-122"/>
            </a:endParaRPr>
          </a:p>
        </p:txBody>
      </p:sp>
      <p:sp>
        <p:nvSpPr>
          <p:cNvPr id="9"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
        <p:nvSpPr>
          <p:cNvPr id="2" name="灯片编号占位符 1"/>
          <p:cNvSpPr>
            <a:spLocks noGrp="1"/>
          </p:cNvSpPr>
          <p:nvPr>
            <p:ph type="sldNum" sz="quarter" idx="12"/>
          </p:nvPr>
        </p:nvSpPr>
        <p:spPr/>
        <p:txBody>
          <a:bodyPr/>
          <a:lstStyle/>
          <a:p>
            <a:fld id="{F2D93308-FF69-47C8-8CF3-AE4E5672E2B3}" type="slidenum">
              <a:rPr lang="zh-CN" altLang="en-US" smtClean="0"/>
            </a:fld>
            <a:endParaRPr lang="zh-CN" altLang="en-US"/>
          </a:p>
        </p:txBody>
      </p:sp>
      <p:pic>
        <p:nvPicPr>
          <p:cNvPr id="8" name="Picture 5"/>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b="7163"/>
          <a:stretch>
            <a:fillRect/>
          </a:stretch>
        </p:blipFill>
        <p:spPr bwMode="auto">
          <a:xfrm>
            <a:off x="4283968" y="5229200"/>
            <a:ext cx="1502797" cy="1116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72201" y="5243093"/>
            <a:ext cx="1656184" cy="1102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slow" p14:dur="2000" advTm="42998"/>
    </mc:Choice>
    <mc:Fallback>
      <p:transition spd="slow" advTm="42998"/>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1" name="Rectangle 3"/>
          <p:cNvSpPr>
            <a:spLocks noGrp="1" noChangeArrowheads="1"/>
          </p:cNvSpPr>
          <p:nvPr>
            <p:ph type="title"/>
          </p:nvPr>
        </p:nvSpPr>
        <p:spPr bwMode="auto">
          <a:xfrm>
            <a:off x="827584" y="6020519"/>
            <a:ext cx="7200900" cy="504825"/>
          </a:xfrm>
          <a:solidFill>
            <a:srgbClr val="FFCC99"/>
          </a:solidFill>
          <a:ln>
            <a:miter lim="800000"/>
          </a:ln>
        </p:spPr>
        <p:txBody>
          <a:bodyPr vert="horz" wrap="square" lIns="91440" tIns="45720" rIns="91440" bIns="45720" numCol="1" anchor="ctr" anchorCtr="0" compatLnSpc="1"/>
          <a:lstStyle/>
          <a:p>
            <a:r>
              <a:rPr lang="zh-CN" altLang="en-US" sz="2000" dirty="0">
                <a:latin typeface="黑体" panose="02010609060101010101" pitchFamily="2" charset="-122"/>
                <a:ea typeface="黑体" panose="02010609060101010101" pitchFamily="2" charset="-122"/>
              </a:rPr>
              <a:t>目标：</a:t>
            </a:r>
            <a:r>
              <a:rPr lang="en-US" altLang="zh-CN" sz="2000" dirty="0">
                <a:latin typeface="黑体" panose="02010609060101010101" pitchFamily="2" charset="-122"/>
                <a:ea typeface="黑体" panose="02010609060101010101" pitchFamily="2" charset="-122"/>
              </a:rPr>
              <a:t>64</a:t>
            </a:r>
            <a:r>
              <a:rPr lang="zh-CN" altLang="en-US" sz="2000" dirty="0">
                <a:latin typeface="黑体" panose="02010609060101010101" pitchFamily="2" charset="-122"/>
                <a:ea typeface="黑体" panose="02010609060101010101" pitchFamily="2" charset="-122"/>
              </a:rPr>
              <a:t>位、成系列、广泛兼容</a:t>
            </a:r>
            <a:endParaRPr lang="zh-CN" altLang="en-US" sz="2000" dirty="0">
              <a:latin typeface="黑体" panose="02010609060101010101" pitchFamily="2" charset="-122"/>
              <a:ea typeface="黑体" panose="02010609060101010101" pitchFamily="2" charset="-122"/>
            </a:endParaRPr>
          </a:p>
        </p:txBody>
      </p:sp>
      <p:sp>
        <p:nvSpPr>
          <p:cNvPr id="232450" name="Rectangle 2"/>
          <p:cNvSpPr>
            <a:spLocks noGrp="1" noChangeArrowheads="1"/>
          </p:cNvSpPr>
          <p:nvPr>
            <p:ph idx="1"/>
          </p:nvPr>
        </p:nvSpPr>
        <p:spPr>
          <a:xfrm>
            <a:off x="611188" y="1125538"/>
            <a:ext cx="7848600" cy="4319686"/>
          </a:xfrm>
        </p:spPr>
        <p:txBody>
          <a:bodyPr>
            <a:normAutofit fontScale="92500" lnSpcReduction="10000"/>
          </a:bodyPr>
          <a:lstStyle/>
          <a:p>
            <a:pPr>
              <a:lnSpc>
                <a:spcPct val="120000"/>
              </a:lnSpc>
            </a:pPr>
            <a:r>
              <a:rPr lang="en-US" altLang="zh-CN" sz="2000" b="1" dirty="0"/>
              <a:t>1993</a:t>
            </a:r>
            <a:r>
              <a:rPr lang="zh-CN" altLang="en-US" sz="2000" b="1" dirty="0"/>
              <a:t>年：</a:t>
            </a:r>
            <a:r>
              <a:rPr lang="en-US" altLang="zh-CN" sz="2000" b="1" dirty="0"/>
              <a:t>Windows NT 3.1, </a:t>
            </a:r>
            <a:r>
              <a:rPr lang="en-US" altLang="zh-CN" sz="2000" b="1" dirty="0">
                <a:solidFill>
                  <a:schemeClr val="accent2"/>
                </a:solidFill>
              </a:rPr>
              <a:t>32</a:t>
            </a:r>
            <a:r>
              <a:rPr lang="zh-CN" altLang="en-US" sz="2000" b="1" dirty="0">
                <a:solidFill>
                  <a:schemeClr val="accent2"/>
                </a:solidFill>
              </a:rPr>
              <a:t>位</a:t>
            </a:r>
            <a:r>
              <a:rPr lang="en-US" altLang="zh-CN" sz="2000" b="1" dirty="0">
                <a:solidFill>
                  <a:schemeClr val="accent2"/>
                </a:solidFill>
              </a:rPr>
              <a:t>OS</a:t>
            </a:r>
            <a:r>
              <a:rPr lang="zh-CN" altLang="en-US" sz="2000" b="1" dirty="0"/>
              <a:t>，</a:t>
            </a:r>
            <a:r>
              <a:rPr lang="zh-CN" altLang="en-US" sz="2000" b="1" dirty="0">
                <a:solidFill>
                  <a:schemeClr val="accent2"/>
                </a:solidFill>
              </a:rPr>
              <a:t>支持</a:t>
            </a:r>
            <a:r>
              <a:rPr lang="en-US" altLang="zh-CN" sz="2000" b="1" dirty="0">
                <a:solidFill>
                  <a:schemeClr val="accent2"/>
                </a:solidFill>
              </a:rPr>
              <a:t>DOS</a:t>
            </a:r>
            <a:r>
              <a:rPr lang="zh-CN" altLang="en-US" sz="2000" b="1" dirty="0">
                <a:solidFill>
                  <a:schemeClr val="accent2"/>
                </a:solidFill>
              </a:rPr>
              <a:t>和</a:t>
            </a:r>
            <a:r>
              <a:rPr lang="en-US" altLang="zh-CN" sz="2000" b="1" dirty="0">
                <a:solidFill>
                  <a:schemeClr val="accent2"/>
                </a:solidFill>
              </a:rPr>
              <a:t>Windows</a:t>
            </a:r>
            <a:r>
              <a:rPr lang="zh-CN" altLang="en-US" sz="2000" b="1" dirty="0">
                <a:solidFill>
                  <a:schemeClr val="accent2"/>
                </a:solidFill>
              </a:rPr>
              <a:t>应用程序</a:t>
            </a:r>
            <a:r>
              <a:rPr lang="zh-CN" altLang="en-US" sz="2000" b="1" dirty="0"/>
              <a:t>；</a:t>
            </a:r>
            <a:endParaRPr lang="zh-CN" altLang="en-US" sz="2000" b="1" dirty="0"/>
          </a:p>
          <a:p>
            <a:pPr>
              <a:lnSpc>
                <a:spcPct val="120000"/>
              </a:lnSpc>
            </a:pPr>
            <a:r>
              <a:rPr lang="en-US" altLang="zh-CN" sz="2000" b="1" dirty="0"/>
              <a:t>1994</a:t>
            </a:r>
            <a:r>
              <a:rPr lang="zh-CN" altLang="en-US" sz="2000" b="1" dirty="0"/>
              <a:t>年</a:t>
            </a:r>
            <a:r>
              <a:rPr lang="en-US" altLang="zh-CN" sz="2000" b="1" dirty="0"/>
              <a:t>4</a:t>
            </a:r>
            <a:r>
              <a:rPr lang="zh-CN" altLang="en-US" sz="2000" b="1" dirty="0"/>
              <a:t>月：</a:t>
            </a:r>
            <a:r>
              <a:rPr lang="en-US" altLang="zh-CN" sz="2000" b="1" dirty="0"/>
              <a:t>Windows NT 3.51</a:t>
            </a:r>
            <a:r>
              <a:rPr lang="zh-CN" altLang="en-US" sz="2000" b="1" dirty="0"/>
              <a:t>；</a:t>
            </a:r>
            <a:endParaRPr lang="zh-CN" altLang="en-US" sz="2000" b="1" dirty="0"/>
          </a:p>
          <a:p>
            <a:pPr>
              <a:lnSpc>
                <a:spcPct val="120000"/>
              </a:lnSpc>
            </a:pPr>
            <a:r>
              <a:rPr lang="en-US" altLang="zh-CN" sz="2000" b="1" dirty="0"/>
              <a:t>1996</a:t>
            </a:r>
            <a:r>
              <a:rPr lang="zh-CN" altLang="en-US" sz="2000" b="1" dirty="0"/>
              <a:t>年</a:t>
            </a:r>
            <a:r>
              <a:rPr lang="en-US" altLang="zh-CN" sz="2000" b="1" dirty="0"/>
              <a:t>8</a:t>
            </a:r>
            <a:r>
              <a:rPr lang="zh-CN" altLang="en-US" sz="2000" b="1" dirty="0"/>
              <a:t>月：</a:t>
            </a:r>
            <a:r>
              <a:rPr lang="en-US" altLang="zh-CN" sz="2000" b="1" dirty="0"/>
              <a:t>Windows NT 4.0</a:t>
            </a:r>
            <a:r>
              <a:rPr lang="zh-CN" altLang="en-US" sz="2000" b="1" dirty="0"/>
              <a:t>；</a:t>
            </a:r>
            <a:endParaRPr lang="zh-CN" altLang="en-US" sz="2000" b="1" dirty="0"/>
          </a:p>
          <a:p>
            <a:pPr>
              <a:lnSpc>
                <a:spcPct val="120000"/>
              </a:lnSpc>
            </a:pPr>
            <a:r>
              <a:rPr lang="en-US" altLang="zh-CN" sz="2000" b="1" dirty="0"/>
              <a:t>1999</a:t>
            </a:r>
            <a:r>
              <a:rPr lang="zh-CN" altLang="en-US" sz="2000" b="1" dirty="0"/>
              <a:t>年</a:t>
            </a:r>
            <a:r>
              <a:rPr lang="en-US" altLang="zh-CN" sz="2000" b="1" dirty="0"/>
              <a:t>12</a:t>
            </a:r>
            <a:r>
              <a:rPr lang="zh-CN" altLang="en-US" sz="2000" b="1" dirty="0"/>
              <a:t>月：</a:t>
            </a:r>
            <a:r>
              <a:rPr lang="en-US" altLang="zh-CN" sz="2000" b="1" dirty="0"/>
              <a:t>Windows 2000 (Professional, Server, Advanced Server)</a:t>
            </a:r>
            <a:r>
              <a:rPr lang="zh-CN" altLang="en-US" sz="2000" b="1" dirty="0"/>
              <a:t>，</a:t>
            </a:r>
            <a:r>
              <a:rPr lang="en-US" altLang="zh-CN" sz="2000" b="1" dirty="0">
                <a:solidFill>
                  <a:schemeClr val="accent2"/>
                </a:solidFill>
              </a:rPr>
              <a:t>32</a:t>
            </a:r>
            <a:r>
              <a:rPr lang="zh-CN" altLang="en-US" sz="2000" b="1" dirty="0">
                <a:solidFill>
                  <a:schemeClr val="accent2"/>
                </a:solidFill>
              </a:rPr>
              <a:t>位</a:t>
            </a:r>
            <a:r>
              <a:rPr lang="en-US" altLang="zh-CN" sz="2000" b="1" dirty="0">
                <a:solidFill>
                  <a:schemeClr val="accent2"/>
                </a:solidFill>
              </a:rPr>
              <a:t>OS</a:t>
            </a:r>
            <a:r>
              <a:rPr lang="zh-CN" altLang="en-US" sz="2000" b="1" dirty="0"/>
              <a:t>；</a:t>
            </a:r>
            <a:endParaRPr lang="zh-CN" altLang="en-US" sz="2000" b="1" dirty="0"/>
          </a:p>
          <a:p>
            <a:pPr>
              <a:lnSpc>
                <a:spcPct val="120000"/>
              </a:lnSpc>
            </a:pPr>
            <a:r>
              <a:rPr lang="en-US" altLang="zh-CN" sz="2000" b="1" dirty="0"/>
              <a:t>2001</a:t>
            </a:r>
            <a:r>
              <a:rPr lang="zh-CN" altLang="en-US" sz="2000" b="1" dirty="0"/>
              <a:t>年</a:t>
            </a:r>
            <a:r>
              <a:rPr lang="en-US" altLang="zh-CN" sz="2000" b="1" dirty="0"/>
              <a:t>10</a:t>
            </a:r>
            <a:r>
              <a:rPr lang="zh-CN" altLang="en-US" sz="2000" b="1" dirty="0"/>
              <a:t>月：</a:t>
            </a:r>
            <a:r>
              <a:rPr lang="en-US" altLang="zh-CN" sz="2000" b="1" dirty="0"/>
              <a:t>Windows XP</a:t>
            </a:r>
            <a:endParaRPr lang="en-US" altLang="zh-CN" sz="2000" b="1" dirty="0"/>
          </a:p>
          <a:p>
            <a:pPr>
              <a:lnSpc>
                <a:spcPct val="120000"/>
              </a:lnSpc>
            </a:pPr>
            <a:r>
              <a:rPr lang="en-US" altLang="zh-CN" sz="2000" b="1" dirty="0"/>
              <a:t>2003</a:t>
            </a:r>
            <a:r>
              <a:rPr lang="zh-CN" altLang="en-US" sz="2000" b="1" dirty="0"/>
              <a:t>年</a:t>
            </a:r>
            <a:r>
              <a:rPr lang="en-US" altLang="zh-CN" sz="2000" b="1" dirty="0"/>
              <a:t>4</a:t>
            </a:r>
            <a:r>
              <a:rPr lang="zh-CN" altLang="en-US" sz="2000" b="1" dirty="0"/>
              <a:t>月：</a:t>
            </a:r>
            <a:r>
              <a:rPr lang="en-US" altLang="zh-CN" sz="2000" b="1" dirty="0"/>
              <a:t>Windows Server 2003</a:t>
            </a:r>
            <a:endParaRPr lang="en-US" altLang="zh-CN" sz="2000" b="1" dirty="0"/>
          </a:p>
          <a:p>
            <a:pPr>
              <a:lnSpc>
                <a:spcPct val="120000"/>
              </a:lnSpc>
            </a:pPr>
            <a:r>
              <a:rPr lang="en-US" altLang="zh-CN" sz="2000" b="1" dirty="0"/>
              <a:t>2005</a:t>
            </a:r>
            <a:r>
              <a:rPr lang="zh-CN" altLang="en-US" sz="2000" b="1" dirty="0"/>
              <a:t>年</a:t>
            </a:r>
            <a:r>
              <a:rPr lang="en-US" altLang="zh-CN" sz="2000" b="1" dirty="0"/>
              <a:t>7</a:t>
            </a:r>
            <a:r>
              <a:rPr lang="zh-CN" altLang="en-US" sz="2000" b="1" dirty="0"/>
              <a:t>月：</a:t>
            </a:r>
            <a:r>
              <a:rPr lang="en-US" altLang="zh-CN" sz="2000" b="1" dirty="0"/>
              <a:t>Windows Vista</a:t>
            </a:r>
            <a:endParaRPr lang="en-US" altLang="zh-CN" sz="2000" b="1" dirty="0"/>
          </a:p>
          <a:p>
            <a:pPr>
              <a:lnSpc>
                <a:spcPct val="120000"/>
              </a:lnSpc>
            </a:pPr>
            <a:r>
              <a:rPr lang="en-US" altLang="zh-CN" sz="2000" b="1" dirty="0"/>
              <a:t>2009</a:t>
            </a:r>
            <a:r>
              <a:rPr lang="zh-CN" altLang="en-US" sz="2000" b="1" dirty="0"/>
              <a:t>年</a:t>
            </a:r>
            <a:r>
              <a:rPr lang="en-US" altLang="zh-CN" sz="2000" b="1" dirty="0"/>
              <a:t>10</a:t>
            </a:r>
            <a:r>
              <a:rPr lang="zh-CN" altLang="en-US" sz="2000" b="1" dirty="0"/>
              <a:t>月：</a:t>
            </a:r>
            <a:r>
              <a:rPr lang="en-US" altLang="zh-CN" sz="2000" b="1" dirty="0"/>
              <a:t>Windows 7</a:t>
            </a:r>
            <a:endParaRPr lang="en-US" altLang="zh-CN" sz="2000" b="1" dirty="0"/>
          </a:p>
          <a:p>
            <a:pPr>
              <a:lnSpc>
                <a:spcPct val="120000"/>
              </a:lnSpc>
            </a:pPr>
            <a:r>
              <a:rPr lang="en-US" altLang="zh-CN" sz="2000" b="1" dirty="0"/>
              <a:t>2012</a:t>
            </a:r>
            <a:r>
              <a:rPr lang="zh-CN" altLang="en-US" sz="2000" b="1" dirty="0"/>
              <a:t>年</a:t>
            </a:r>
            <a:r>
              <a:rPr lang="en-US" altLang="zh-CN" sz="2000" b="1" dirty="0"/>
              <a:t>10</a:t>
            </a:r>
            <a:r>
              <a:rPr lang="zh-CN" altLang="en-US" sz="2000" b="1" dirty="0"/>
              <a:t>月：</a:t>
            </a:r>
            <a:r>
              <a:rPr lang="en-US" altLang="zh-CN" sz="2000" b="1" dirty="0"/>
              <a:t>Windows 8</a:t>
            </a:r>
            <a:endParaRPr lang="en-US" altLang="zh-CN" sz="2000" b="1" dirty="0"/>
          </a:p>
          <a:p>
            <a:pPr>
              <a:lnSpc>
                <a:spcPct val="120000"/>
              </a:lnSpc>
            </a:pPr>
            <a:r>
              <a:rPr lang="en-US" altLang="zh-CN" sz="2000" b="1" dirty="0"/>
              <a:t>2015</a:t>
            </a:r>
            <a:r>
              <a:rPr lang="zh-CN" altLang="en-US" sz="2000" b="1" dirty="0"/>
              <a:t>年</a:t>
            </a:r>
            <a:r>
              <a:rPr lang="en-US" altLang="zh-CN" sz="2000" b="1" dirty="0"/>
              <a:t>7</a:t>
            </a:r>
            <a:r>
              <a:rPr lang="zh-CN" altLang="en-US" sz="2000" b="1" dirty="0"/>
              <a:t>月：</a:t>
            </a:r>
            <a:r>
              <a:rPr lang="en-US" altLang="zh-CN" sz="2000" b="1" dirty="0"/>
              <a:t>Windows 10</a:t>
            </a:r>
            <a:endParaRPr lang="en-US" altLang="zh-CN" sz="2000" b="1" dirty="0"/>
          </a:p>
        </p:txBody>
      </p:sp>
      <p:sp>
        <p:nvSpPr>
          <p:cNvPr id="7" name="Rectangle 2"/>
          <p:cNvSpPr txBox="1">
            <a:spLocks noChangeArrowheads="1"/>
          </p:cNvSpPr>
          <p:nvPr/>
        </p:nvSpPr>
        <p:spPr bwMode="auto">
          <a:xfrm>
            <a:off x="539750" y="476672"/>
            <a:ext cx="2936875" cy="457200"/>
          </a:xfrm>
          <a:prstGeom prst="rect">
            <a:avLst/>
          </a:prstGeom>
          <a:noFill/>
          <a:ln w="9525">
            <a:noFill/>
            <a:miter lim="800000"/>
          </a:ln>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533400" indent="-533400" algn="l" fontAlgn="base">
              <a:spcAft>
                <a:spcPct val="0"/>
              </a:spcAft>
            </a:pPr>
            <a:r>
              <a:rPr lang="en-US" altLang="zh-CN" sz="3200" b="1">
                <a:solidFill>
                  <a:srgbClr val="1F05E3"/>
                </a:solidFill>
                <a:latin typeface="黑体" panose="02010609060101010101" pitchFamily="2" charset="-122"/>
                <a:ea typeface="黑体" panose="02010609060101010101" pitchFamily="2" charset="-122"/>
                <a:cs typeface="+mn-cs"/>
              </a:rPr>
              <a:t>MS Windows</a:t>
            </a:r>
            <a:endParaRPr lang="en-US" altLang="zh-CN" sz="3200" b="1" dirty="0">
              <a:solidFill>
                <a:srgbClr val="1F05E3"/>
              </a:solidFill>
              <a:latin typeface="黑体" panose="02010609060101010101" pitchFamily="2" charset="-122"/>
              <a:ea typeface="黑体" panose="02010609060101010101" pitchFamily="2" charset="-122"/>
              <a:cs typeface="+mn-cs"/>
            </a:endParaRPr>
          </a:p>
        </p:txBody>
      </p:sp>
      <p:sp>
        <p:nvSpPr>
          <p:cNvPr id="8"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
        <p:nvSpPr>
          <p:cNvPr id="2" name="灯片编号占位符 1"/>
          <p:cNvSpPr>
            <a:spLocks noGrp="1"/>
          </p:cNvSpPr>
          <p:nvPr>
            <p:ph type="sldNum" sz="quarter" idx="12"/>
          </p:nvPr>
        </p:nvSpPr>
        <p:spPr/>
        <p:txBody>
          <a:bodyPr/>
          <a:lstStyle/>
          <a:p>
            <a:fld id="{F2D93308-FF69-47C8-8CF3-AE4E5672E2B3}" type="slidenum">
              <a:rPr lang="zh-CN" altLang="en-US" smtClean="0"/>
            </a:fld>
            <a:endParaRPr lang="zh-CN" altLang="en-US"/>
          </a:p>
        </p:txBody>
      </p:sp>
      <p:pic>
        <p:nvPicPr>
          <p:cNvPr id="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43614" y="2779935"/>
            <a:ext cx="1888727" cy="1453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3337" y="4437112"/>
            <a:ext cx="1899723" cy="128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slow" p14:dur="2000" advTm="6917"/>
    </mc:Choice>
    <mc:Fallback>
      <p:transition spd="slow" advTm="6917"/>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539552" y="476672"/>
            <a:ext cx="2936875" cy="457200"/>
          </a:xfrm>
          <a:prstGeom prst="rect">
            <a:avLst/>
          </a:prstGeom>
          <a:noFill/>
          <a:ln w="9525">
            <a:noFill/>
            <a:miter lim="800000"/>
          </a:ln>
        </p:spPr>
        <p:txBody>
          <a:bodyPr vert="horz" lIns="91440" tIns="45720" rIns="91440" bIns="45720" rtlCol="0" anchor="ctr">
            <a:normAutofit fontScale="90000" lnSpcReduction="20000"/>
          </a:bodyPr>
          <a:lstStyle/>
          <a:p>
            <a:pPr marL="533400" indent="-533400"/>
            <a:r>
              <a:rPr lang="en-US" altLang="zh-CN" sz="3200" b="1" dirty="0">
                <a:solidFill>
                  <a:srgbClr val="1F05E3"/>
                </a:solidFill>
                <a:latin typeface="黑体" panose="02010609060101010101" pitchFamily="2" charset="-122"/>
                <a:ea typeface="黑体" panose="02010609060101010101" pitchFamily="2" charset="-122"/>
              </a:rPr>
              <a:t>Linux </a:t>
            </a:r>
            <a:r>
              <a:rPr lang="zh-CN" altLang="en-US" sz="3200" b="1" dirty="0">
                <a:solidFill>
                  <a:srgbClr val="1F05E3"/>
                </a:solidFill>
                <a:latin typeface="黑体" panose="02010609060101010101" pitchFamily="2" charset="-122"/>
                <a:ea typeface="黑体" panose="02010609060101010101" pitchFamily="2" charset="-122"/>
              </a:rPr>
              <a:t>系统简介</a:t>
            </a:r>
            <a:endParaRPr lang="en-US" altLang="zh-CN" sz="3200" b="1" dirty="0">
              <a:solidFill>
                <a:srgbClr val="1F05E3"/>
              </a:solidFill>
              <a:latin typeface="黑体" panose="02010609060101010101" pitchFamily="2" charset="-122"/>
              <a:ea typeface="黑体" panose="02010609060101010101" pitchFamily="2" charset="-122"/>
            </a:endParaRPr>
          </a:p>
        </p:txBody>
      </p:sp>
      <p:sp>
        <p:nvSpPr>
          <p:cNvPr id="5"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
        <p:nvSpPr>
          <p:cNvPr id="6" name="Text Box 5"/>
          <p:cNvSpPr txBox="1">
            <a:spLocks noChangeArrowheads="1"/>
          </p:cNvSpPr>
          <p:nvPr/>
        </p:nvSpPr>
        <p:spPr bwMode="auto">
          <a:xfrm>
            <a:off x="431800" y="1125538"/>
            <a:ext cx="8353425" cy="163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30000"/>
              </a:spcBef>
            </a:pPr>
            <a:r>
              <a:rPr lang="en-US" altLang="zh-CN" sz="2800" dirty="0">
                <a:ea typeface="宋体" panose="02010600030101010101" pitchFamily="2" charset="-122"/>
              </a:rPr>
              <a:t>UNIX OS(AT&amp;T</a:t>
            </a:r>
            <a:r>
              <a:rPr lang="zh-CN" altLang="en-US" sz="2800" dirty="0">
                <a:ea typeface="宋体" panose="02010600030101010101" pitchFamily="2" charset="-122"/>
              </a:rPr>
              <a:t>的</a:t>
            </a:r>
            <a:r>
              <a:rPr lang="en-US" altLang="zh-CN" sz="2800" dirty="0">
                <a:ea typeface="宋体" panose="02010600030101010101" pitchFamily="2" charset="-122"/>
              </a:rPr>
              <a:t>Bell</a:t>
            </a:r>
            <a:r>
              <a:rPr lang="zh-CN" altLang="en-US" sz="2800" dirty="0">
                <a:ea typeface="宋体" panose="02010600030101010101" pitchFamily="2" charset="-122"/>
              </a:rPr>
              <a:t>实验室</a:t>
            </a:r>
            <a:r>
              <a:rPr lang="en-US" altLang="zh-CN" sz="2800" dirty="0">
                <a:ea typeface="宋体" panose="02010600030101010101" pitchFamily="2" charset="-122"/>
              </a:rPr>
              <a:t>)</a:t>
            </a:r>
            <a:endParaRPr lang="en-US" altLang="zh-CN" sz="2800" dirty="0">
              <a:ea typeface="宋体" panose="02010600030101010101" pitchFamily="2" charset="-122"/>
            </a:endParaRPr>
          </a:p>
          <a:p>
            <a:pPr>
              <a:spcBef>
                <a:spcPct val="30000"/>
              </a:spcBef>
            </a:pPr>
            <a:r>
              <a:rPr lang="en-US" altLang="zh-CN" sz="2800" dirty="0">
                <a:ea typeface="宋体" panose="02010600030101010101" pitchFamily="2" charset="-122"/>
              </a:rPr>
              <a:t>Solaris OS(SUN</a:t>
            </a:r>
            <a:r>
              <a:rPr lang="zh-CN" altLang="en-US" sz="2800" dirty="0">
                <a:ea typeface="宋体" panose="02010600030101010101" pitchFamily="2" charset="-122"/>
              </a:rPr>
              <a:t>公司</a:t>
            </a:r>
            <a:r>
              <a:rPr lang="en-US" altLang="zh-CN" sz="2800" dirty="0">
                <a:ea typeface="宋体" panose="02010600030101010101" pitchFamily="2" charset="-122"/>
              </a:rPr>
              <a:t>)</a:t>
            </a:r>
            <a:endParaRPr lang="en-US" altLang="zh-CN" sz="2800" dirty="0">
              <a:ea typeface="宋体" panose="02010600030101010101" pitchFamily="2" charset="-122"/>
            </a:endParaRPr>
          </a:p>
          <a:p>
            <a:pPr>
              <a:spcBef>
                <a:spcPct val="30000"/>
              </a:spcBef>
            </a:pPr>
            <a:r>
              <a:rPr lang="en-US" altLang="zh-CN" sz="2800" dirty="0">
                <a:ea typeface="宋体" panose="02010600030101010101" pitchFamily="2" charset="-122"/>
              </a:rPr>
              <a:t>Linux OS(UNIX</a:t>
            </a:r>
            <a:r>
              <a:rPr lang="zh-CN" altLang="en-US" sz="2800" dirty="0">
                <a:ea typeface="宋体" panose="02010600030101010101" pitchFamily="2" charset="-122"/>
              </a:rPr>
              <a:t>重要变种，芬兰学生；集体开发</a:t>
            </a:r>
            <a:r>
              <a:rPr lang="en-US" altLang="zh-CN" sz="2800" dirty="0">
                <a:ea typeface="宋体" panose="02010600030101010101" pitchFamily="2" charset="-122"/>
              </a:rPr>
              <a:t>)</a:t>
            </a:r>
            <a:endParaRPr lang="en-US" altLang="zh-CN" sz="2800" dirty="0">
              <a:ea typeface="宋体" panose="02010600030101010101" pitchFamily="2" charset="-122"/>
            </a:endParaRPr>
          </a:p>
        </p:txBody>
      </p:sp>
    </p:spTree>
  </p:cSld>
  <p:clrMapOvr>
    <a:masterClrMapping/>
  </p:clrMapOvr>
  <p:transition advTm="26417"/>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5635" name="Picture 3"/>
          <p:cNvPicPr>
            <a:picLocks noChangeAspect="1" noChangeArrowheads="1"/>
          </p:cNvPicPr>
          <p:nvPr/>
        </p:nvPicPr>
        <p:blipFill>
          <a:blip r:embed="rId1"/>
          <a:srcRect/>
          <a:stretch>
            <a:fillRect/>
          </a:stretch>
        </p:blipFill>
        <p:spPr bwMode="auto">
          <a:xfrm>
            <a:off x="765180" y="1484784"/>
            <a:ext cx="7029450" cy="3952875"/>
          </a:xfrm>
          <a:prstGeom prst="rect">
            <a:avLst/>
          </a:prstGeom>
          <a:noFill/>
          <a:ln w="9525">
            <a:noFill/>
            <a:miter lim="800000"/>
            <a:headEnd/>
            <a:tailEnd/>
          </a:ln>
        </p:spPr>
      </p:pic>
      <p:sp>
        <p:nvSpPr>
          <p:cNvPr id="4" name="TextBox 3"/>
          <p:cNvSpPr txBox="1"/>
          <p:nvPr/>
        </p:nvSpPr>
        <p:spPr>
          <a:xfrm>
            <a:off x="467544" y="5589240"/>
            <a:ext cx="7920880" cy="861774"/>
          </a:xfrm>
          <a:prstGeom prst="rect">
            <a:avLst/>
          </a:prstGeom>
          <a:noFill/>
        </p:spPr>
        <p:txBody>
          <a:bodyPr wrap="square" rtlCol="0">
            <a:spAutoFit/>
          </a:bodyPr>
          <a:lstStyle/>
          <a:p>
            <a:pPr>
              <a:buFont typeface="Arial" panose="020B0604020202020204" pitchFamily="34" charset="0"/>
              <a:buChar char="•"/>
            </a:pPr>
            <a:r>
              <a:rPr lang="en-US" altLang="zh-CN" dirty="0"/>
              <a:t> </a:t>
            </a:r>
            <a:r>
              <a:rPr lang="en-US" altLang="zh-CN" sz="1600" b="1" dirty="0" err="1">
                <a:solidFill>
                  <a:schemeClr val="accent2"/>
                </a:solidFill>
              </a:rPr>
              <a:t>Multics</a:t>
            </a:r>
            <a:r>
              <a:rPr lang="en-US" altLang="zh-CN" sz="1600" b="1" dirty="0">
                <a:solidFill>
                  <a:schemeClr val="accent2"/>
                </a:solidFill>
              </a:rPr>
              <a:t>—</a:t>
            </a:r>
            <a:r>
              <a:rPr lang="zh-CN" altLang="en-US" sz="1600" b="1" dirty="0">
                <a:solidFill>
                  <a:schemeClr val="accent2"/>
                </a:solidFill>
              </a:rPr>
              <a:t>大而全。。。</a:t>
            </a:r>
            <a:r>
              <a:rPr lang="en-US" altLang="zh-CN" sz="1600" b="1" dirty="0" err="1">
                <a:solidFill>
                  <a:schemeClr val="accent2"/>
                </a:solidFill>
              </a:rPr>
              <a:t>Unics</a:t>
            </a:r>
            <a:r>
              <a:rPr lang="en-US" altLang="zh-CN" sz="1600" b="1" dirty="0">
                <a:solidFill>
                  <a:schemeClr val="accent2"/>
                </a:solidFill>
              </a:rPr>
              <a:t>---</a:t>
            </a:r>
            <a:r>
              <a:rPr lang="zh-CN" altLang="en-US" sz="1600" b="1" dirty="0">
                <a:solidFill>
                  <a:schemeClr val="accent2"/>
                </a:solidFill>
              </a:rPr>
              <a:t>小而精</a:t>
            </a:r>
            <a:endParaRPr lang="en-US" altLang="zh-CN" sz="1600" b="1" dirty="0">
              <a:solidFill>
                <a:schemeClr val="accent2"/>
              </a:solidFill>
            </a:endParaRPr>
          </a:p>
          <a:p>
            <a:pPr>
              <a:buFont typeface="Arial" panose="020B0604020202020204" pitchFamily="34" charset="0"/>
              <a:buChar char="•"/>
            </a:pPr>
            <a:r>
              <a:rPr lang="en-US" altLang="zh-CN" sz="1600" b="1" dirty="0">
                <a:solidFill>
                  <a:schemeClr val="accent2"/>
                </a:solidFill>
              </a:rPr>
              <a:t> </a:t>
            </a:r>
            <a:r>
              <a:rPr lang="zh-CN" altLang="en-US" sz="1600" b="1" dirty="0">
                <a:solidFill>
                  <a:schemeClr val="accent2"/>
                </a:solidFill>
              </a:rPr>
              <a:t>美苏冷战，美国国防部计划“阿帕网”，决定与</a:t>
            </a:r>
            <a:r>
              <a:rPr lang="en-US" altLang="zh-CN" sz="1600" b="1" dirty="0">
                <a:solidFill>
                  <a:schemeClr val="accent2"/>
                </a:solidFill>
              </a:rPr>
              <a:t>AT&amp;T</a:t>
            </a:r>
            <a:r>
              <a:rPr lang="zh-CN" altLang="en-US" sz="1600" b="1" dirty="0">
                <a:solidFill>
                  <a:schemeClr val="accent2"/>
                </a:solidFill>
              </a:rPr>
              <a:t>合作，将</a:t>
            </a:r>
            <a:r>
              <a:rPr lang="en-US" altLang="zh-CN" sz="1600" b="1" dirty="0">
                <a:solidFill>
                  <a:schemeClr val="accent2"/>
                </a:solidFill>
              </a:rPr>
              <a:t>TCP/IP</a:t>
            </a:r>
            <a:r>
              <a:rPr lang="zh-CN" altLang="en-US" sz="1600" b="1" dirty="0">
                <a:solidFill>
                  <a:schemeClr val="accent2"/>
                </a:solidFill>
              </a:rPr>
              <a:t>协议捆绑进</a:t>
            </a:r>
            <a:r>
              <a:rPr lang="en-US" altLang="zh-CN" sz="1600" b="1" dirty="0">
                <a:solidFill>
                  <a:schemeClr val="accent2"/>
                </a:solidFill>
              </a:rPr>
              <a:t>UNIX</a:t>
            </a:r>
            <a:r>
              <a:rPr lang="zh-CN" altLang="en-US" sz="1600" b="1" dirty="0">
                <a:solidFill>
                  <a:schemeClr val="accent2"/>
                </a:solidFill>
              </a:rPr>
              <a:t>系统，推动了</a:t>
            </a:r>
            <a:r>
              <a:rPr lang="en-US" altLang="zh-CN" sz="1600" b="1" dirty="0">
                <a:solidFill>
                  <a:schemeClr val="accent2"/>
                </a:solidFill>
              </a:rPr>
              <a:t>UNIX</a:t>
            </a:r>
            <a:r>
              <a:rPr lang="zh-CN" altLang="en-US" sz="1600" b="1" dirty="0">
                <a:solidFill>
                  <a:schemeClr val="accent2"/>
                </a:solidFill>
              </a:rPr>
              <a:t>发展。</a:t>
            </a:r>
            <a:endParaRPr lang="zh-CN" altLang="en-US" sz="1600" b="1" dirty="0">
              <a:solidFill>
                <a:schemeClr val="accent2"/>
              </a:solidFill>
            </a:endParaRPr>
          </a:p>
        </p:txBody>
      </p:sp>
      <p:sp>
        <p:nvSpPr>
          <p:cNvPr id="5" name="Rectangle 4"/>
          <p:cNvSpPr>
            <a:spLocks noChangeArrowheads="1"/>
          </p:cNvSpPr>
          <p:nvPr/>
        </p:nvSpPr>
        <p:spPr bwMode="auto">
          <a:xfrm>
            <a:off x="539552" y="476672"/>
            <a:ext cx="2936875" cy="457200"/>
          </a:xfrm>
          <a:prstGeom prst="rect">
            <a:avLst/>
          </a:prstGeom>
          <a:noFill/>
          <a:ln w="9525">
            <a:noFill/>
            <a:miter lim="800000"/>
          </a:ln>
        </p:spPr>
        <p:txBody>
          <a:bodyPr vert="horz" lIns="91440" tIns="45720" rIns="91440" bIns="45720" rtlCol="0" anchor="ctr">
            <a:normAutofit fontScale="90000" lnSpcReduction="20000"/>
          </a:bodyPr>
          <a:lstStyle/>
          <a:p>
            <a:pPr marL="533400" indent="-533400"/>
            <a:r>
              <a:rPr lang="en-US" altLang="zh-CN" sz="3200" b="1" dirty="0">
                <a:solidFill>
                  <a:srgbClr val="1F05E3"/>
                </a:solidFill>
                <a:latin typeface="黑体" panose="02010609060101010101" pitchFamily="2" charset="-122"/>
                <a:ea typeface="黑体" panose="02010609060101010101" pitchFamily="2" charset="-122"/>
              </a:rPr>
              <a:t>Linux </a:t>
            </a:r>
            <a:r>
              <a:rPr lang="zh-CN" altLang="en-US" sz="3200" b="1" dirty="0">
                <a:solidFill>
                  <a:srgbClr val="1F05E3"/>
                </a:solidFill>
                <a:latin typeface="黑体" panose="02010609060101010101" pitchFamily="2" charset="-122"/>
                <a:ea typeface="黑体" panose="02010609060101010101" pitchFamily="2" charset="-122"/>
              </a:rPr>
              <a:t>系统简介</a:t>
            </a:r>
            <a:endParaRPr lang="en-US" altLang="zh-CN" sz="3200" b="1" dirty="0">
              <a:solidFill>
                <a:srgbClr val="1F05E3"/>
              </a:solidFill>
              <a:latin typeface="黑体" panose="02010609060101010101" pitchFamily="2" charset="-122"/>
              <a:ea typeface="黑体" panose="02010609060101010101" pitchFamily="2" charset="-122"/>
            </a:endParaRPr>
          </a:p>
        </p:txBody>
      </p:sp>
      <p:sp>
        <p:nvSpPr>
          <p:cNvPr id="6"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Tree>
  </p:cSld>
  <p:clrMapOvr>
    <a:masterClrMapping/>
  </p:clrMapOvr>
  <p:transition advTm="75950"/>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6658" name="Picture 2"/>
          <p:cNvPicPr>
            <a:picLocks noChangeAspect="1" noChangeArrowheads="1"/>
          </p:cNvPicPr>
          <p:nvPr/>
        </p:nvPicPr>
        <p:blipFill>
          <a:blip r:embed="rId1"/>
          <a:srcRect/>
          <a:stretch>
            <a:fillRect/>
          </a:stretch>
        </p:blipFill>
        <p:spPr bwMode="auto">
          <a:xfrm>
            <a:off x="899592" y="1340768"/>
            <a:ext cx="6619875" cy="4343400"/>
          </a:xfrm>
          <a:prstGeom prst="rect">
            <a:avLst/>
          </a:prstGeom>
          <a:noFill/>
          <a:ln w="9525">
            <a:noFill/>
            <a:miter lim="800000"/>
            <a:headEnd/>
            <a:tailEnd/>
          </a:ln>
        </p:spPr>
      </p:pic>
      <p:sp>
        <p:nvSpPr>
          <p:cNvPr id="3" name="TextBox 2"/>
          <p:cNvSpPr txBox="1"/>
          <p:nvPr/>
        </p:nvSpPr>
        <p:spPr>
          <a:xfrm>
            <a:off x="827584" y="4366845"/>
            <a:ext cx="3096344" cy="646331"/>
          </a:xfrm>
          <a:prstGeom prst="rect">
            <a:avLst/>
          </a:prstGeom>
          <a:noFill/>
        </p:spPr>
        <p:txBody>
          <a:bodyPr wrap="square" rtlCol="0">
            <a:spAutoFit/>
          </a:bodyPr>
          <a:lstStyle/>
          <a:p>
            <a:pPr>
              <a:buFont typeface="Arial" panose="020B0604020202020204" pitchFamily="34" charset="0"/>
              <a:buChar char="•"/>
            </a:pPr>
            <a:r>
              <a:rPr lang="en-US" altLang="zh-CN" dirty="0"/>
              <a:t> </a:t>
            </a:r>
            <a:r>
              <a:rPr lang="zh-CN" altLang="en-US" dirty="0"/>
              <a:t>获得图灵奖</a:t>
            </a:r>
            <a:endParaRPr lang="en-US" altLang="zh-CN" dirty="0"/>
          </a:p>
          <a:p>
            <a:pPr>
              <a:buFont typeface="Arial" panose="020B0604020202020204" pitchFamily="34" charset="0"/>
              <a:buChar char="•"/>
            </a:pPr>
            <a:r>
              <a:rPr lang="en-US" altLang="zh-CN" dirty="0"/>
              <a:t> UNIX+TCP/IP+C</a:t>
            </a:r>
            <a:endParaRPr lang="zh-CN" altLang="en-US" dirty="0"/>
          </a:p>
        </p:txBody>
      </p:sp>
      <p:sp>
        <p:nvSpPr>
          <p:cNvPr id="4" name="Rectangle 4"/>
          <p:cNvSpPr>
            <a:spLocks noChangeArrowheads="1"/>
          </p:cNvSpPr>
          <p:nvPr/>
        </p:nvSpPr>
        <p:spPr bwMode="auto">
          <a:xfrm>
            <a:off x="539552" y="476672"/>
            <a:ext cx="2936875" cy="457200"/>
          </a:xfrm>
          <a:prstGeom prst="rect">
            <a:avLst/>
          </a:prstGeom>
          <a:noFill/>
          <a:ln w="9525">
            <a:noFill/>
            <a:miter lim="800000"/>
          </a:ln>
        </p:spPr>
        <p:txBody>
          <a:bodyPr vert="horz" lIns="91440" tIns="45720" rIns="91440" bIns="45720" rtlCol="0" anchor="ctr">
            <a:normAutofit fontScale="90000" lnSpcReduction="20000"/>
          </a:bodyPr>
          <a:lstStyle/>
          <a:p>
            <a:pPr marL="533400" indent="-533400"/>
            <a:r>
              <a:rPr lang="en-US" altLang="zh-CN" sz="3200" b="1" dirty="0">
                <a:solidFill>
                  <a:srgbClr val="1F05E3"/>
                </a:solidFill>
                <a:latin typeface="黑体" panose="02010609060101010101" pitchFamily="2" charset="-122"/>
                <a:ea typeface="黑体" panose="02010609060101010101" pitchFamily="2" charset="-122"/>
              </a:rPr>
              <a:t>Linux </a:t>
            </a:r>
            <a:r>
              <a:rPr lang="zh-CN" altLang="en-US" sz="3200" b="1" dirty="0">
                <a:solidFill>
                  <a:srgbClr val="1F05E3"/>
                </a:solidFill>
                <a:latin typeface="黑体" panose="02010609060101010101" pitchFamily="2" charset="-122"/>
                <a:ea typeface="黑体" panose="02010609060101010101" pitchFamily="2" charset="-122"/>
              </a:rPr>
              <a:t>系统简介</a:t>
            </a:r>
            <a:endParaRPr lang="en-US" altLang="zh-CN" sz="3200" b="1" dirty="0">
              <a:solidFill>
                <a:srgbClr val="1F05E3"/>
              </a:solidFill>
              <a:latin typeface="黑体" panose="02010609060101010101" pitchFamily="2" charset="-122"/>
              <a:ea typeface="黑体" panose="02010609060101010101" pitchFamily="2" charset="-122"/>
            </a:endParaRPr>
          </a:p>
        </p:txBody>
      </p:sp>
      <p:sp>
        <p:nvSpPr>
          <p:cNvPr id="5"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Tree>
  </p:cSld>
  <p:clrMapOvr>
    <a:masterClrMapping/>
  </p:clrMapOvr>
  <p:transition advTm="22507"/>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82" name="Picture 2"/>
          <p:cNvPicPr>
            <a:picLocks noChangeAspect="1" noChangeArrowheads="1"/>
          </p:cNvPicPr>
          <p:nvPr/>
        </p:nvPicPr>
        <p:blipFill>
          <a:blip r:embed="rId1"/>
          <a:srcRect/>
          <a:stretch>
            <a:fillRect/>
          </a:stretch>
        </p:blipFill>
        <p:spPr bwMode="auto">
          <a:xfrm>
            <a:off x="899592" y="1124744"/>
            <a:ext cx="6962775" cy="4133850"/>
          </a:xfrm>
          <a:prstGeom prst="rect">
            <a:avLst/>
          </a:prstGeom>
          <a:noFill/>
          <a:ln w="9525">
            <a:noFill/>
            <a:miter lim="800000"/>
            <a:headEnd/>
            <a:tailEnd/>
          </a:ln>
        </p:spPr>
      </p:pic>
      <p:sp>
        <p:nvSpPr>
          <p:cNvPr id="3" name="TextBox 2"/>
          <p:cNvSpPr txBox="1"/>
          <p:nvPr/>
        </p:nvSpPr>
        <p:spPr>
          <a:xfrm>
            <a:off x="611560" y="5229200"/>
            <a:ext cx="5616624" cy="646331"/>
          </a:xfrm>
          <a:prstGeom prst="rect">
            <a:avLst/>
          </a:prstGeom>
          <a:noFill/>
        </p:spPr>
        <p:txBody>
          <a:bodyPr wrap="square" rtlCol="0">
            <a:spAutoFit/>
          </a:bodyPr>
          <a:lstStyle/>
          <a:p>
            <a:pPr>
              <a:buFont typeface="Arial" panose="020B0604020202020204" pitchFamily="34" charset="0"/>
              <a:buChar char="•"/>
            </a:pPr>
            <a:r>
              <a:rPr lang="en-US" altLang="zh-CN" dirty="0"/>
              <a:t> Win</a:t>
            </a:r>
            <a:r>
              <a:rPr lang="zh-CN" altLang="en-US" dirty="0"/>
              <a:t>主要在</a:t>
            </a:r>
            <a:r>
              <a:rPr lang="en-US" altLang="zh-CN" dirty="0"/>
              <a:t>Intel</a:t>
            </a:r>
            <a:r>
              <a:rPr lang="zh-CN" altLang="en-US" dirty="0"/>
              <a:t>芯片。。</a:t>
            </a:r>
            <a:r>
              <a:rPr lang="en-US" altLang="zh-CN" dirty="0"/>
              <a:t>UNIX</a:t>
            </a:r>
            <a:r>
              <a:rPr lang="zh-CN" altLang="en-US" dirty="0"/>
              <a:t>主要在非</a:t>
            </a:r>
            <a:r>
              <a:rPr lang="en-US" altLang="zh-CN" dirty="0"/>
              <a:t>Intel</a:t>
            </a:r>
            <a:r>
              <a:rPr lang="zh-CN" altLang="en-US" dirty="0"/>
              <a:t>芯片。。</a:t>
            </a:r>
            <a:endParaRPr lang="en-US" altLang="zh-CN" dirty="0"/>
          </a:p>
          <a:p>
            <a:pPr>
              <a:buFont typeface="Arial" panose="020B0604020202020204" pitchFamily="34" charset="0"/>
              <a:buChar char="•"/>
            </a:pPr>
            <a:r>
              <a:rPr lang="en-US" altLang="zh-CN" dirty="0"/>
              <a:t> UNIX-Linux</a:t>
            </a:r>
            <a:r>
              <a:rPr lang="zh-CN" altLang="en-US" dirty="0"/>
              <a:t>更像父子关系。。</a:t>
            </a:r>
            <a:endParaRPr lang="zh-CN" altLang="en-US" dirty="0"/>
          </a:p>
        </p:txBody>
      </p:sp>
      <p:sp>
        <p:nvSpPr>
          <p:cNvPr id="4" name="Rectangle 4"/>
          <p:cNvSpPr>
            <a:spLocks noChangeArrowheads="1"/>
          </p:cNvSpPr>
          <p:nvPr/>
        </p:nvSpPr>
        <p:spPr bwMode="auto">
          <a:xfrm>
            <a:off x="539552" y="476672"/>
            <a:ext cx="2936875" cy="457200"/>
          </a:xfrm>
          <a:prstGeom prst="rect">
            <a:avLst/>
          </a:prstGeom>
          <a:noFill/>
          <a:ln w="9525">
            <a:noFill/>
            <a:miter lim="800000"/>
          </a:ln>
        </p:spPr>
        <p:txBody>
          <a:bodyPr vert="horz" lIns="91440" tIns="45720" rIns="91440" bIns="45720" rtlCol="0" anchor="ctr">
            <a:normAutofit fontScale="90000" lnSpcReduction="20000"/>
          </a:bodyPr>
          <a:lstStyle/>
          <a:p>
            <a:pPr marL="533400" indent="-533400"/>
            <a:r>
              <a:rPr lang="en-US" altLang="zh-CN" sz="3200" b="1" dirty="0">
                <a:solidFill>
                  <a:srgbClr val="1F05E3"/>
                </a:solidFill>
                <a:latin typeface="黑体" panose="02010609060101010101" pitchFamily="2" charset="-122"/>
                <a:ea typeface="黑体" panose="02010609060101010101" pitchFamily="2" charset="-122"/>
              </a:rPr>
              <a:t>Linux </a:t>
            </a:r>
            <a:r>
              <a:rPr lang="zh-CN" altLang="en-US" sz="3200" b="1" dirty="0">
                <a:solidFill>
                  <a:srgbClr val="1F05E3"/>
                </a:solidFill>
                <a:latin typeface="黑体" panose="02010609060101010101" pitchFamily="2" charset="-122"/>
                <a:ea typeface="黑体" panose="02010609060101010101" pitchFamily="2" charset="-122"/>
              </a:rPr>
              <a:t>系统简介</a:t>
            </a:r>
            <a:endParaRPr lang="en-US" altLang="zh-CN" sz="3200" b="1" dirty="0">
              <a:solidFill>
                <a:srgbClr val="1F05E3"/>
              </a:solidFill>
              <a:latin typeface="黑体" panose="02010609060101010101" pitchFamily="2" charset="-122"/>
              <a:ea typeface="黑体" panose="02010609060101010101" pitchFamily="2" charset="-122"/>
            </a:endParaRPr>
          </a:p>
        </p:txBody>
      </p:sp>
      <p:sp>
        <p:nvSpPr>
          <p:cNvPr id="5"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Tree>
  </p:cSld>
  <p:clrMapOvr>
    <a:masterClrMapping/>
  </p:clrMapOvr>
  <p:transition advTm="34042"/>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8706" name="Picture 2"/>
          <p:cNvPicPr>
            <a:picLocks noChangeAspect="1" noChangeArrowheads="1"/>
          </p:cNvPicPr>
          <p:nvPr/>
        </p:nvPicPr>
        <p:blipFill>
          <a:blip r:embed="rId1"/>
          <a:srcRect/>
          <a:stretch>
            <a:fillRect/>
          </a:stretch>
        </p:blipFill>
        <p:spPr bwMode="auto">
          <a:xfrm>
            <a:off x="539552" y="1124744"/>
            <a:ext cx="8232410" cy="5040560"/>
          </a:xfrm>
          <a:prstGeom prst="rect">
            <a:avLst/>
          </a:prstGeom>
          <a:noFill/>
          <a:ln w="9525">
            <a:noFill/>
            <a:miter lim="800000"/>
            <a:headEnd/>
            <a:tailEnd/>
          </a:ln>
        </p:spPr>
      </p:pic>
      <p:sp>
        <p:nvSpPr>
          <p:cNvPr id="3" name="TextBox 2"/>
          <p:cNvSpPr txBox="1"/>
          <p:nvPr/>
        </p:nvSpPr>
        <p:spPr>
          <a:xfrm>
            <a:off x="395536" y="6156012"/>
            <a:ext cx="6192688" cy="369332"/>
          </a:xfrm>
          <a:prstGeom prst="rect">
            <a:avLst/>
          </a:prstGeom>
          <a:noFill/>
        </p:spPr>
        <p:txBody>
          <a:bodyPr wrap="square" rtlCol="0">
            <a:spAutoFit/>
          </a:bodyPr>
          <a:lstStyle/>
          <a:p>
            <a:r>
              <a:rPr lang="zh-CN" altLang="en-US" dirty="0">
                <a:solidFill>
                  <a:srgbClr val="FF0000"/>
                </a:solidFill>
              </a:rPr>
              <a:t>李纳斯获得芬兰国际技术发明大奖，</a:t>
            </a:r>
            <a:r>
              <a:rPr lang="en-US" altLang="zh-CN" dirty="0">
                <a:solidFill>
                  <a:srgbClr val="FF0000"/>
                </a:solidFill>
              </a:rPr>
              <a:t>100</a:t>
            </a:r>
            <a:r>
              <a:rPr lang="zh-CN" altLang="en-US" dirty="0">
                <a:solidFill>
                  <a:srgbClr val="FF0000"/>
                </a:solidFill>
              </a:rPr>
              <a:t>万欧元，</a:t>
            </a:r>
            <a:r>
              <a:rPr lang="en-US" altLang="zh-CN" dirty="0">
                <a:solidFill>
                  <a:srgbClr val="FF0000"/>
                </a:solidFill>
              </a:rPr>
              <a:t>2012</a:t>
            </a:r>
            <a:endParaRPr lang="zh-CN" altLang="en-US" dirty="0">
              <a:solidFill>
                <a:srgbClr val="FF0000"/>
              </a:solidFill>
            </a:endParaRPr>
          </a:p>
        </p:txBody>
      </p:sp>
      <p:sp>
        <p:nvSpPr>
          <p:cNvPr id="4" name="Rectangle 4"/>
          <p:cNvSpPr>
            <a:spLocks noChangeArrowheads="1"/>
          </p:cNvSpPr>
          <p:nvPr/>
        </p:nvSpPr>
        <p:spPr bwMode="auto">
          <a:xfrm>
            <a:off x="539552" y="476672"/>
            <a:ext cx="2936875" cy="457200"/>
          </a:xfrm>
          <a:prstGeom prst="rect">
            <a:avLst/>
          </a:prstGeom>
          <a:noFill/>
          <a:ln w="9525">
            <a:noFill/>
            <a:miter lim="800000"/>
          </a:ln>
        </p:spPr>
        <p:txBody>
          <a:bodyPr vert="horz" lIns="91440" tIns="45720" rIns="91440" bIns="45720" rtlCol="0" anchor="ctr">
            <a:normAutofit fontScale="90000" lnSpcReduction="20000"/>
          </a:bodyPr>
          <a:lstStyle/>
          <a:p>
            <a:pPr marL="533400" indent="-533400"/>
            <a:r>
              <a:rPr lang="en-US" altLang="zh-CN" sz="3200" b="1" dirty="0">
                <a:solidFill>
                  <a:srgbClr val="1F05E3"/>
                </a:solidFill>
                <a:latin typeface="黑体" panose="02010609060101010101" pitchFamily="2" charset="-122"/>
                <a:ea typeface="黑体" panose="02010609060101010101" pitchFamily="2" charset="-122"/>
              </a:rPr>
              <a:t>Linux </a:t>
            </a:r>
            <a:r>
              <a:rPr lang="zh-CN" altLang="en-US" sz="3200" b="1" dirty="0">
                <a:solidFill>
                  <a:srgbClr val="1F05E3"/>
                </a:solidFill>
                <a:latin typeface="黑体" panose="02010609060101010101" pitchFamily="2" charset="-122"/>
                <a:ea typeface="黑体" panose="02010609060101010101" pitchFamily="2" charset="-122"/>
              </a:rPr>
              <a:t>系统简介</a:t>
            </a:r>
            <a:endParaRPr lang="en-US" altLang="zh-CN" sz="3200" b="1" dirty="0">
              <a:solidFill>
                <a:srgbClr val="1F05E3"/>
              </a:solidFill>
              <a:latin typeface="黑体" panose="02010609060101010101" pitchFamily="2" charset="-122"/>
              <a:ea typeface="黑体" panose="02010609060101010101" pitchFamily="2" charset="-122"/>
            </a:endParaRPr>
          </a:p>
        </p:txBody>
      </p:sp>
      <p:sp>
        <p:nvSpPr>
          <p:cNvPr id="5"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Tree>
  </p:cSld>
  <p:clrMapOvr>
    <a:masterClrMapping/>
  </p:clrMapOvr>
  <p:transition advTm="49897"/>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0754" name="Picture 2"/>
          <p:cNvPicPr>
            <a:picLocks noChangeAspect="1" noChangeArrowheads="1"/>
          </p:cNvPicPr>
          <p:nvPr/>
        </p:nvPicPr>
        <p:blipFill>
          <a:blip r:embed="rId1"/>
          <a:srcRect/>
          <a:stretch>
            <a:fillRect/>
          </a:stretch>
        </p:blipFill>
        <p:spPr bwMode="auto">
          <a:xfrm>
            <a:off x="827584" y="1126485"/>
            <a:ext cx="6800850" cy="4448175"/>
          </a:xfrm>
          <a:prstGeom prst="rect">
            <a:avLst/>
          </a:prstGeom>
          <a:noFill/>
          <a:ln w="9525">
            <a:noFill/>
            <a:miter lim="800000"/>
            <a:headEnd/>
            <a:tailEnd/>
          </a:ln>
        </p:spPr>
      </p:pic>
      <p:sp>
        <p:nvSpPr>
          <p:cNvPr id="3" name="TextBox 2"/>
          <p:cNvSpPr txBox="1"/>
          <p:nvPr/>
        </p:nvSpPr>
        <p:spPr>
          <a:xfrm>
            <a:off x="323528" y="5662989"/>
            <a:ext cx="8064896" cy="646331"/>
          </a:xfrm>
          <a:prstGeom prst="rect">
            <a:avLst/>
          </a:prstGeom>
          <a:noFill/>
        </p:spPr>
        <p:txBody>
          <a:bodyPr wrap="square" rtlCol="0">
            <a:spAutoFit/>
          </a:bodyPr>
          <a:lstStyle/>
          <a:p>
            <a:r>
              <a:rPr lang="zh-CN" altLang="en-US" dirty="0"/>
              <a:t>发行版本：两大类，主要的区别是安装的方式不同；</a:t>
            </a:r>
            <a:endParaRPr lang="en-US" altLang="zh-CN" dirty="0"/>
          </a:p>
          <a:p>
            <a:r>
              <a:rPr lang="en-US" altLang="zh-CN" dirty="0" err="1"/>
              <a:t>CentOS</a:t>
            </a:r>
            <a:r>
              <a:rPr lang="en-US" altLang="zh-CN" dirty="0"/>
              <a:t>-</a:t>
            </a:r>
            <a:r>
              <a:rPr lang="zh-CN" altLang="en-US" dirty="0"/>
              <a:t>服务器端部署较多 ；  </a:t>
            </a:r>
            <a:r>
              <a:rPr lang="en-US" altLang="zh-CN" dirty="0" err="1"/>
              <a:t>ubuntu</a:t>
            </a:r>
            <a:r>
              <a:rPr lang="en-US" altLang="zh-CN" dirty="0"/>
              <a:t>-</a:t>
            </a:r>
            <a:r>
              <a:rPr lang="zh-CN" altLang="en-US" dirty="0"/>
              <a:t>个人端较多，图形界面漂亮；</a:t>
            </a:r>
            <a:endParaRPr lang="zh-CN" altLang="en-US" dirty="0"/>
          </a:p>
        </p:txBody>
      </p:sp>
      <p:sp>
        <p:nvSpPr>
          <p:cNvPr id="4" name="Rectangle 4"/>
          <p:cNvSpPr>
            <a:spLocks noChangeArrowheads="1"/>
          </p:cNvSpPr>
          <p:nvPr/>
        </p:nvSpPr>
        <p:spPr bwMode="auto">
          <a:xfrm>
            <a:off x="539552" y="476672"/>
            <a:ext cx="2936875" cy="457200"/>
          </a:xfrm>
          <a:prstGeom prst="rect">
            <a:avLst/>
          </a:prstGeom>
          <a:noFill/>
          <a:ln w="9525">
            <a:noFill/>
            <a:miter lim="800000"/>
          </a:ln>
        </p:spPr>
        <p:txBody>
          <a:bodyPr vert="horz" lIns="91440" tIns="45720" rIns="91440" bIns="45720" rtlCol="0" anchor="ctr">
            <a:normAutofit fontScale="90000" lnSpcReduction="20000"/>
          </a:bodyPr>
          <a:lstStyle/>
          <a:p>
            <a:pPr marL="533400" indent="-533400"/>
            <a:r>
              <a:rPr lang="en-US" altLang="zh-CN" sz="3200" b="1" dirty="0">
                <a:solidFill>
                  <a:srgbClr val="1F05E3"/>
                </a:solidFill>
                <a:latin typeface="黑体" panose="02010609060101010101" pitchFamily="2" charset="-122"/>
                <a:ea typeface="黑体" panose="02010609060101010101" pitchFamily="2" charset="-122"/>
              </a:rPr>
              <a:t>Linux </a:t>
            </a:r>
            <a:r>
              <a:rPr lang="zh-CN" altLang="en-US" sz="3200" b="1" dirty="0">
                <a:solidFill>
                  <a:srgbClr val="1F05E3"/>
                </a:solidFill>
                <a:latin typeface="黑体" panose="02010609060101010101" pitchFamily="2" charset="-122"/>
                <a:ea typeface="黑体" panose="02010609060101010101" pitchFamily="2" charset="-122"/>
              </a:rPr>
              <a:t>系统简介</a:t>
            </a:r>
            <a:endParaRPr lang="en-US" altLang="zh-CN" sz="3200" b="1" dirty="0">
              <a:solidFill>
                <a:srgbClr val="1F05E3"/>
              </a:solidFill>
              <a:latin typeface="黑体" panose="02010609060101010101" pitchFamily="2" charset="-122"/>
              <a:ea typeface="黑体" panose="02010609060101010101" pitchFamily="2" charset="-122"/>
            </a:endParaRPr>
          </a:p>
        </p:txBody>
      </p:sp>
      <p:sp>
        <p:nvSpPr>
          <p:cNvPr id="5"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Tree>
  </p:cSld>
  <p:clrMapOvr>
    <a:masterClrMapping/>
  </p:clrMapOvr>
  <p:transition advTm="39636"/>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1778" name="Picture 2"/>
          <p:cNvPicPr>
            <a:picLocks noChangeAspect="1" noChangeArrowheads="1"/>
          </p:cNvPicPr>
          <p:nvPr/>
        </p:nvPicPr>
        <p:blipFill>
          <a:blip r:embed="rId1"/>
          <a:srcRect/>
          <a:stretch>
            <a:fillRect/>
          </a:stretch>
        </p:blipFill>
        <p:spPr bwMode="auto">
          <a:xfrm>
            <a:off x="1907704" y="1336898"/>
            <a:ext cx="7096125" cy="4324350"/>
          </a:xfrm>
          <a:prstGeom prst="rect">
            <a:avLst/>
          </a:prstGeom>
          <a:noFill/>
          <a:ln w="9525">
            <a:noFill/>
            <a:miter lim="800000"/>
            <a:headEnd/>
            <a:tailEnd/>
          </a:ln>
        </p:spPr>
      </p:pic>
      <p:sp>
        <p:nvSpPr>
          <p:cNvPr id="3" name="TextBox 2"/>
          <p:cNvSpPr txBox="1"/>
          <p:nvPr/>
        </p:nvSpPr>
        <p:spPr>
          <a:xfrm>
            <a:off x="251520" y="1048866"/>
            <a:ext cx="4896544" cy="523220"/>
          </a:xfrm>
          <a:prstGeom prst="rect">
            <a:avLst/>
          </a:prstGeom>
          <a:noFill/>
        </p:spPr>
        <p:txBody>
          <a:bodyPr wrap="square" rtlCol="0">
            <a:spAutoFit/>
          </a:bodyPr>
          <a:lstStyle/>
          <a:p>
            <a:r>
              <a:rPr lang="zh-CN" altLang="en-US" sz="2800" dirty="0">
                <a:latin typeface="黑体" panose="02010609060101010101" pitchFamily="2" charset="-122"/>
                <a:ea typeface="黑体" panose="02010609060101010101" pitchFamily="2" charset="-122"/>
              </a:rPr>
              <a:t>开源软件介绍</a:t>
            </a:r>
            <a:endParaRPr lang="zh-CN" altLang="en-US" sz="2800" dirty="0">
              <a:latin typeface="黑体" panose="02010609060101010101" pitchFamily="2" charset="-122"/>
              <a:ea typeface="黑体" panose="02010609060101010101" pitchFamily="2" charset="-122"/>
            </a:endParaRPr>
          </a:p>
        </p:txBody>
      </p:sp>
      <p:sp>
        <p:nvSpPr>
          <p:cNvPr id="4" name="TextBox 3"/>
          <p:cNvSpPr txBox="1"/>
          <p:nvPr/>
        </p:nvSpPr>
        <p:spPr>
          <a:xfrm>
            <a:off x="395536" y="5602014"/>
            <a:ext cx="7488832" cy="923330"/>
          </a:xfrm>
          <a:prstGeom prst="rect">
            <a:avLst/>
          </a:prstGeom>
          <a:noFill/>
        </p:spPr>
        <p:txBody>
          <a:bodyPr wrap="square" rtlCol="0">
            <a:spAutoFit/>
          </a:bodyPr>
          <a:lstStyle/>
          <a:p>
            <a:pPr>
              <a:buFont typeface="Arial" panose="020B0604020202020204" pitchFamily="34" charset="0"/>
              <a:buChar char="•"/>
            </a:pPr>
            <a:r>
              <a:rPr lang="en-US" altLang="zh-CN" b="1" dirty="0">
                <a:solidFill>
                  <a:srgbClr val="FF0000"/>
                </a:solidFill>
              </a:rPr>
              <a:t> </a:t>
            </a:r>
            <a:r>
              <a:rPr lang="zh-CN" altLang="en-US" b="1" dirty="0">
                <a:solidFill>
                  <a:srgbClr val="FF0000"/>
                </a:solidFill>
              </a:rPr>
              <a:t>源码开放，多数免费；</a:t>
            </a:r>
            <a:endParaRPr lang="en-US" altLang="zh-CN" b="1" dirty="0">
              <a:solidFill>
                <a:srgbClr val="FF0000"/>
              </a:solidFill>
            </a:endParaRPr>
          </a:p>
          <a:p>
            <a:pPr>
              <a:buFont typeface="Arial" panose="020B0604020202020204" pitchFamily="34" charset="0"/>
              <a:buChar char="•"/>
            </a:pPr>
            <a:r>
              <a:rPr lang="en-US" altLang="zh-CN" b="1" dirty="0">
                <a:solidFill>
                  <a:srgbClr val="FF0000"/>
                </a:solidFill>
              </a:rPr>
              <a:t> </a:t>
            </a:r>
            <a:r>
              <a:rPr lang="zh-CN" altLang="en-US" b="1" dirty="0">
                <a:solidFill>
                  <a:srgbClr val="FF0000"/>
                </a:solidFill>
              </a:rPr>
              <a:t>部署成本低；</a:t>
            </a:r>
            <a:endParaRPr lang="en-US" altLang="zh-CN" b="1" dirty="0">
              <a:solidFill>
                <a:srgbClr val="FF0000"/>
              </a:solidFill>
            </a:endParaRPr>
          </a:p>
          <a:p>
            <a:pPr>
              <a:buFont typeface="Arial" panose="020B0604020202020204" pitchFamily="34" charset="0"/>
              <a:buChar char="•"/>
            </a:pPr>
            <a:r>
              <a:rPr lang="en-US" altLang="zh-CN" b="1" dirty="0">
                <a:solidFill>
                  <a:srgbClr val="FF0000"/>
                </a:solidFill>
              </a:rPr>
              <a:t> Linux</a:t>
            </a:r>
            <a:r>
              <a:rPr lang="zh-CN" altLang="en-US" b="1" dirty="0">
                <a:solidFill>
                  <a:srgbClr val="FF0000"/>
                </a:solidFill>
              </a:rPr>
              <a:t>在服务器端的部署远大于</a:t>
            </a:r>
            <a:r>
              <a:rPr lang="en-US" altLang="zh-CN" b="1" dirty="0">
                <a:solidFill>
                  <a:srgbClr val="FF0000"/>
                </a:solidFill>
              </a:rPr>
              <a:t>Windows</a:t>
            </a:r>
            <a:endParaRPr lang="zh-CN" altLang="en-US" b="1" dirty="0">
              <a:solidFill>
                <a:srgbClr val="FF0000"/>
              </a:solidFill>
            </a:endParaRPr>
          </a:p>
        </p:txBody>
      </p:sp>
      <p:sp>
        <p:nvSpPr>
          <p:cNvPr id="5" name="Rectangle 4"/>
          <p:cNvSpPr>
            <a:spLocks noChangeArrowheads="1"/>
          </p:cNvSpPr>
          <p:nvPr/>
        </p:nvSpPr>
        <p:spPr bwMode="auto">
          <a:xfrm>
            <a:off x="539552" y="476672"/>
            <a:ext cx="2936875" cy="457200"/>
          </a:xfrm>
          <a:prstGeom prst="rect">
            <a:avLst/>
          </a:prstGeom>
          <a:noFill/>
          <a:ln w="9525">
            <a:noFill/>
            <a:miter lim="800000"/>
          </a:ln>
        </p:spPr>
        <p:txBody>
          <a:bodyPr vert="horz" lIns="91440" tIns="45720" rIns="91440" bIns="45720" rtlCol="0" anchor="ctr">
            <a:normAutofit fontScale="90000" lnSpcReduction="20000"/>
          </a:bodyPr>
          <a:lstStyle/>
          <a:p>
            <a:pPr marL="533400" indent="-533400"/>
            <a:r>
              <a:rPr lang="en-US" altLang="zh-CN" sz="3200" b="1" dirty="0">
                <a:solidFill>
                  <a:srgbClr val="1F05E3"/>
                </a:solidFill>
                <a:latin typeface="黑体" panose="02010609060101010101" pitchFamily="2" charset="-122"/>
                <a:ea typeface="黑体" panose="02010609060101010101" pitchFamily="2" charset="-122"/>
              </a:rPr>
              <a:t>Linux </a:t>
            </a:r>
            <a:r>
              <a:rPr lang="zh-CN" altLang="en-US" sz="3200" b="1" dirty="0">
                <a:solidFill>
                  <a:srgbClr val="1F05E3"/>
                </a:solidFill>
                <a:latin typeface="黑体" panose="02010609060101010101" pitchFamily="2" charset="-122"/>
                <a:ea typeface="黑体" panose="02010609060101010101" pitchFamily="2" charset="-122"/>
              </a:rPr>
              <a:t>系统简介</a:t>
            </a:r>
            <a:endParaRPr lang="en-US" altLang="zh-CN" sz="3200" b="1" dirty="0">
              <a:solidFill>
                <a:srgbClr val="1F05E3"/>
              </a:solidFill>
              <a:latin typeface="黑体" panose="02010609060101010101" pitchFamily="2" charset="-122"/>
              <a:ea typeface="黑体" panose="02010609060101010101" pitchFamily="2" charset="-122"/>
            </a:endParaRPr>
          </a:p>
        </p:txBody>
      </p:sp>
      <p:sp>
        <p:nvSpPr>
          <p:cNvPr id="6"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Tree>
  </p:cSld>
  <p:clrMapOvr>
    <a:masterClrMapping/>
  </p:clrMapOvr>
  <p:transition advTm="30230"/>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2802" name="Picture 2"/>
          <p:cNvPicPr>
            <a:picLocks noChangeAspect="1" noChangeArrowheads="1"/>
          </p:cNvPicPr>
          <p:nvPr/>
        </p:nvPicPr>
        <p:blipFill>
          <a:blip r:embed="rId1"/>
          <a:srcRect/>
          <a:stretch>
            <a:fillRect/>
          </a:stretch>
        </p:blipFill>
        <p:spPr bwMode="auto">
          <a:xfrm>
            <a:off x="755576" y="1340768"/>
            <a:ext cx="6905625" cy="4133850"/>
          </a:xfrm>
          <a:prstGeom prst="rect">
            <a:avLst/>
          </a:prstGeom>
          <a:noFill/>
          <a:ln w="9525">
            <a:noFill/>
            <a:miter lim="800000"/>
            <a:headEnd/>
            <a:tailEnd/>
          </a:ln>
        </p:spPr>
      </p:pic>
      <p:sp>
        <p:nvSpPr>
          <p:cNvPr id="3" name="Rectangle 4"/>
          <p:cNvSpPr>
            <a:spLocks noChangeArrowheads="1"/>
          </p:cNvSpPr>
          <p:nvPr/>
        </p:nvSpPr>
        <p:spPr bwMode="auto">
          <a:xfrm>
            <a:off x="539552" y="476672"/>
            <a:ext cx="2936875" cy="457200"/>
          </a:xfrm>
          <a:prstGeom prst="rect">
            <a:avLst/>
          </a:prstGeom>
          <a:noFill/>
          <a:ln w="9525">
            <a:noFill/>
            <a:miter lim="800000"/>
          </a:ln>
        </p:spPr>
        <p:txBody>
          <a:bodyPr vert="horz" lIns="91440" tIns="45720" rIns="91440" bIns="45720" rtlCol="0" anchor="ctr">
            <a:normAutofit fontScale="90000" lnSpcReduction="20000"/>
          </a:bodyPr>
          <a:lstStyle/>
          <a:p>
            <a:pPr marL="533400" indent="-533400"/>
            <a:r>
              <a:rPr lang="en-US" altLang="zh-CN" sz="3200" b="1" dirty="0">
                <a:solidFill>
                  <a:srgbClr val="1F05E3"/>
                </a:solidFill>
                <a:latin typeface="黑体" panose="02010609060101010101" pitchFamily="2" charset="-122"/>
                <a:ea typeface="黑体" panose="02010609060101010101" pitchFamily="2" charset="-122"/>
              </a:rPr>
              <a:t>Linux </a:t>
            </a:r>
            <a:r>
              <a:rPr lang="zh-CN" altLang="en-US" sz="3200" b="1" dirty="0">
                <a:solidFill>
                  <a:srgbClr val="1F05E3"/>
                </a:solidFill>
                <a:latin typeface="黑体" panose="02010609060101010101" pitchFamily="2" charset="-122"/>
                <a:ea typeface="黑体" panose="02010609060101010101" pitchFamily="2" charset="-122"/>
              </a:rPr>
              <a:t>系统简介</a:t>
            </a:r>
            <a:endParaRPr lang="en-US" altLang="zh-CN" sz="3200" b="1" dirty="0">
              <a:solidFill>
                <a:srgbClr val="1F05E3"/>
              </a:solidFill>
              <a:latin typeface="黑体" panose="02010609060101010101" pitchFamily="2" charset="-122"/>
              <a:ea typeface="黑体" panose="02010609060101010101" pitchFamily="2" charset="-122"/>
            </a:endParaRPr>
          </a:p>
        </p:txBody>
      </p:sp>
      <p:sp>
        <p:nvSpPr>
          <p:cNvPr id="4"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Tree>
  </p:cSld>
  <p:clrMapOvr>
    <a:masterClrMapping/>
  </p:clrMapOvr>
  <p:transition advTm="1305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1" name="Rectangle 1027"/>
          <p:cNvSpPr>
            <a:spLocks noGrp="1" noChangeArrowheads="1"/>
          </p:cNvSpPr>
          <p:nvPr>
            <p:ph idx="1"/>
          </p:nvPr>
        </p:nvSpPr>
        <p:spPr>
          <a:xfrm>
            <a:off x="251520" y="1052736"/>
            <a:ext cx="7138987" cy="404812"/>
          </a:xfrm>
        </p:spPr>
        <p:txBody>
          <a:bodyPr>
            <a:noAutofit/>
          </a:bodyPr>
          <a:lstStyle/>
          <a:p>
            <a:pPr marL="711200" indent="-711200">
              <a:buFont typeface="Wingdings" panose="05000000000000000000" pitchFamily="2" charset="2"/>
              <a:buNone/>
            </a:pPr>
            <a:r>
              <a:rPr lang="en-US" altLang="zh-CN" sz="2800" b="1" dirty="0" smtClean="0">
                <a:solidFill>
                  <a:srgbClr val="1F05E3"/>
                </a:solidFill>
                <a:latin typeface="黑体" panose="02010609060101010101" pitchFamily="2" charset="-122"/>
                <a:ea typeface="黑体" panose="02010609060101010101" pitchFamily="2" charset="-122"/>
              </a:rPr>
              <a:t>1.</a:t>
            </a:r>
            <a:r>
              <a:rPr lang="zh-CN" altLang="en-US" sz="2800" b="1" dirty="0" smtClean="0">
                <a:solidFill>
                  <a:srgbClr val="1F05E3"/>
                </a:solidFill>
                <a:latin typeface="黑体" panose="02010609060101010101" pitchFamily="2" charset="-122"/>
                <a:ea typeface="黑体" panose="02010609060101010101" pitchFamily="2" charset="-122"/>
              </a:rPr>
              <a:t>作为</a:t>
            </a:r>
            <a:r>
              <a:rPr lang="zh-CN" altLang="en-US" sz="2800" b="1" dirty="0">
                <a:solidFill>
                  <a:srgbClr val="1F05E3"/>
                </a:solidFill>
                <a:latin typeface="黑体" panose="02010609060101010101" pitchFamily="2" charset="-122"/>
                <a:ea typeface="黑体" panose="02010609060101010101" pitchFamily="2" charset="-122"/>
              </a:rPr>
              <a:t>用户与计算机硬件系统之间的接口</a:t>
            </a:r>
            <a:endParaRPr lang="zh-CN" altLang="en-US" sz="2800" b="1" dirty="0">
              <a:solidFill>
                <a:srgbClr val="1F05E3"/>
              </a:solidFill>
              <a:latin typeface="黑体" panose="02010609060101010101" pitchFamily="2" charset="-122"/>
              <a:ea typeface="黑体" panose="02010609060101010101" pitchFamily="2" charset="-122"/>
            </a:endParaRPr>
          </a:p>
        </p:txBody>
      </p:sp>
      <p:sp>
        <p:nvSpPr>
          <p:cNvPr id="211973" name="AutoShape 1029"/>
          <p:cNvSpPr>
            <a:spLocks noChangeArrowheads="1"/>
          </p:cNvSpPr>
          <p:nvPr/>
        </p:nvSpPr>
        <p:spPr bwMode="auto">
          <a:xfrm>
            <a:off x="2916238" y="3717528"/>
            <a:ext cx="4105275" cy="863600"/>
          </a:xfrm>
          <a:prstGeom prst="cube">
            <a:avLst>
              <a:gd name="adj" fmla="val 25000"/>
            </a:avLst>
          </a:prstGeom>
          <a:solidFill>
            <a:schemeClr val="accent1">
              <a:lumMod val="40000"/>
              <a:lumOff val="60000"/>
            </a:schemeClr>
          </a:solidFill>
          <a:ln w="9525">
            <a:solidFill>
              <a:schemeClr val="tx1"/>
            </a:solidFill>
            <a:miter lim="800000"/>
          </a:ln>
          <a:effectLst/>
        </p:spPr>
        <p:txBody>
          <a:bodyPr wrap="none" anchor="ctr"/>
          <a:lstStyle/>
          <a:p>
            <a:pPr algn="ctr"/>
            <a:r>
              <a:rPr lang="zh-CN" altLang="en-US" b="1"/>
              <a:t>计算机硬件</a:t>
            </a:r>
            <a:endParaRPr lang="zh-CN" altLang="en-US" b="1"/>
          </a:p>
        </p:txBody>
      </p:sp>
      <p:sp>
        <p:nvSpPr>
          <p:cNvPr id="211974" name="AutoShape 1030"/>
          <p:cNvSpPr>
            <a:spLocks noChangeArrowheads="1"/>
          </p:cNvSpPr>
          <p:nvPr/>
        </p:nvSpPr>
        <p:spPr bwMode="auto">
          <a:xfrm>
            <a:off x="2051050" y="3214290"/>
            <a:ext cx="4679950" cy="720725"/>
          </a:xfrm>
          <a:prstGeom prst="cube">
            <a:avLst>
              <a:gd name="adj" fmla="val 25000"/>
            </a:avLst>
          </a:prstGeom>
          <a:solidFill>
            <a:schemeClr val="accent3">
              <a:lumMod val="20000"/>
              <a:lumOff val="80000"/>
            </a:schemeClr>
          </a:solidFill>
          <a:ln w="9525">
            <a:solidFill>
              <a:schemeClr val="tx1"/>
            </a:solidFill>
            <a:miter lim="800000"/>
          </a:ln>
          <a:effectLst/>
        </p:spPr>
        <p:txBody>
          <a:bodyPr wrap="none" anchor="ctr"/>
          <a:lstStyle/>
          <a:p>
            <a:pPr algn="ctr"/>
            <a:r>
              <a:rPr lang="zh-CN" altLang="en-US" b="1" dirty="0">
                <a:solidFill>
                  <a:schemeClr val="accent3">
                    <a:lumMod val="50000"/>
                  </a:schemeClr>
                </a:solidFill>
              </a:rPr>
              <a:t>系统调用，命令，图标，窗口</a:t>
            </a:r>
            <a:endParaRPr lang="zh-CN" altLang="en-US" b="1" dirty="0">
              <a:solidFill>
                <a:schemeClr val="accent3">
                  <a:lumMod val="50000"/>
                </a:schemeClr>
              </a:solidFill>
            </a:endParaRPr>
          </a:p>
          <a:p>
            <a:pPr algn="ctr"/>
            <a:r>
              <a:rPr lang="zh-CN" altLang="en-US" b="1" dirty="0">
                <a:solidFill>
                  <a:schemeClr val="accent3">
                    <a:lumMod val="50000"/>
                  </a:schemeClr>
                </a:solidFill>
              </a:rPr>
              <a:t>操作系统</a:t>
            </a:r>
            <a:endParaRPr lang="zh-CN" altLang="en-US" b="1" dirty="0">
              <a:solidFill>
                <a:schemeClr val="accent3">
                  <a:lumMod val="50000"/>
                </a:schemeClr>
              </a:solidFill>
            </a:endParaRPr>
          </a:p>
        </p:txBody>
      </p:sp>
      <p:sp>
        <p:nvSpPr>
          <p:cNvPr id="211975" name="AutoShape 1031"/>
          <p:cNvSpPr>
            <a:spLocks noChangeArrowheads="1"/>
          </p:cNvSpPr>
          <p:nvPr/>
        </p:nvSpPr>
        <p:spPr bwMode="auto">
          <a:xfrm>
            <a:off x="2051050" y="2709465"/>
            <a:ext cx="1944688" cy="649288"/>
          </a:xfrm>
          <a:prstGeom prst="cube">
            <a:avLst>
              <a:gd name="adj" fmla="val 25000"/>
            </a:avLst>
          </a:prstGeom>
          <a:solidFill>
            <a:srgbClr val="DF8309"/>
          </a:solidFill>
          <a:ln w="9525">
            <a:solidFill>
              <a:schemeClr val="tx1"/>
            </a:solidFill>
            <a:miter lim="800000"/>
          </a:ln>
          <a:effectLst/>
        </p:spPr>
        <p:txBody>
          <a:bodyPr wrap="none" anchor="ctr"/>
          <a:lstStyle/>
          <a:p>
            <a:pPr algn="ctr"/>
            <a:r>
              <a:rPr lang="zh-CN" altLang="en-US" b="1">
                <a:solidFill>
                  <a:schemeClr val="bg1"/>
                </a:solidFill>
              </a:rPr>
              <a:t>应用程序</a:t>
            </a:r>
            <a:endParaRPr lang="zh-CN" altLang="en-US" b="1">
              <a:solidFill>
                <a:schemeClr val="bg1"/>
              </a:solidFill>
            </a:endParaRPr>
          </a:p>
        </p:txBody>
      </p:sp>
      <p:sp>
        <p:nvSpPr>
          <p:cNvPr id="211976" name="AutoShape 1032"/>
          <p:cNvSpPr>
            <a:spLocks noChangeArrowheads="1"/>
          </p:cNvSpPr>
          <p:nvPr/>
        </p:nvSpPr>
        <p:spPr bwMode="auto">
          <a:xfrm>
            <a:off x="2484438" y="1845865"/>
            <a:ext cx="2663825" cy="360363"/>
          </a:xfrm>
          <a:prstGeom prst="roundRect">
            <a:avLst>
              <a:gd name="adj" fmla="val 16667"/>
            </a:avLst>
          </a:prstGeom>
          <a:solidFill>
            <a:schemeClr val="accent1">
              <a:lumMod val="40000"/>
              <a:lumOff val="60000"/>
            </a:schemeClr>
          </a:solidFill>
          <a:ln w="9525">
            <a:solidFill>
              <a:schemeClr val="tx1"/>
            </a:solidFill>
            <a:miter lim="800000"/>
          </a:ln>
          <a:effectLst/>
        </p:spPr>
        <p:txBody>
          <a:bodyPr wrap="none" anchor="ctr"/>
          <a:lstStyle/>
          <a:p>
            <a:pPr algn="ctr"/>
            <a:r>
              <a:rPr lang="zh-CN" altLang="en-US" sz="1600"/>
              <a:t>用户</a:t>
            </a:r>
            <a:endParaRPr lang="zh-CN" altLang="en-US" sz="1600"/>
          </a:p>
        </p:txBody>
      </p:sp>
      <p:sp>
        <p:nvSpPr>
          <p:cNvPr id="211977" name="AutoShape 1033"/>
          <p:cNvSpPr>
            <a:spLocks noChangeArrowheads="1"/>
          </p:cNvSpPr>
          <p:nvPr/>
        </p:nvSpPr>
        <p:spPr bwMode="auto">
          <a:xfrm>
            <a:off x="3203575" y="2206228"/>
            <a:ext cx="76200" cy="503237"/>
          </a:xfrm>
          <a:prstGeom prst="upDownArrow">
            <a:avLst>
              <a:gd name="adj1" fmla="val 50000"/>
              <a:gd name="adj2" fmla="val 132083"/>
            </a:avLst>
          </a:prstGeom>
          <a:solidFill>
            <a:srgbClr val="FF0000"/>
          </a:solidFill>
          <a:ln w="9525">
            <a:solidFill>
              <a:schemeClr val="tx1"/>
            </a:solidFill>
            <a:miter lim="800000"/>
          </a:ln>
          <a:effectLst/>
        </p:spPr>
        <p:txBody>
          <a:bodyPr wrap="none" anchor="ctr"/>
          <a:lstStyle/>
          <a:p>
            <a:endParaRPr lang="zh-CN" altLang="en-US"/>
          </a:p>
        </p:txBody>
      </p:sp>
      <p:sp>
        <p:nvSpPr>
          <p:cNvPr id="211978" name="AutoShape 1034"/>
          <p:cNvSpPr>
            <a:spLocks noChangeArrowheads="1"/>
          </p:cNvSpPr>
          <p:nvPr/>
        </p:nvSpPr>
        <p:spPr bwMode="auto">
          <a:xfrm>
            <a:off x="4643438" y="2206228"/>
            <a:ext cx="73025" cy="1008062"/>
          </a:xfrm>
          <a:prstGeom prst="upDownArrow">
            <a:avLst>
              <a:gd name="adj1" fmla="val 50000"/>
              <a:gd name="adj2" fmla="val 276087"/>
            </a:avLst>
          </a:prstGeom>
          <a:solidFill>
            <a:srgbClr val="FF0000"/>
          </a:solidFill>
          <a:ln w="9525">
            <a:solidFill>
              <a:schemeClr val="tx1"/>
            </a:solidFill>
            <a:miter lim="800000"/>
          </a:ln>
          <a:effectLst/>
        </p:spPr>
        <p:txBody>
          <a:bodyPr wrap="none" anchor="ctr"/>
          <a:lstStyle/>
          <a:p>
            <a:endParaRPr lang="zh-CN" altLang="en-US"/>
          </a:p>
        </p:txBody>
      </p:sp>
      <p:sp>
        <p:nvSpPr>
          <p:cNvPr id="211984" name="Line 1040"/>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
        <p:nvSpPr>
          <p:cNvPr id="211985" name="Rectangle 1041"/>
          <p:cNvSpPr>
            <a:spLocks noChangeArrowheads="1"/>
          </p:cNvSpPr>
          <p:nvPr/>
        </p:nvSpPr>
        <p:spPr bwMode="auto">
          <a:xfrm>
            <a:off x="107504" y="4868863"/>
            <a:ext cx="8856984" cy="1196975"/>
          </a:xfrm>
          <a:prstGeom prst="rect">
            <a:avLst/>
          </a:prstGeom>
          <a:solidFill>
            <a:srgbClr val="FFCC99"/>
          </a:solidFill>
          <a:ln w="9525">
            <a:noFill/>
            <a:miter lim="800000"/>
          </a:ln>
          <a:effectLst/>
        </p:spPr>
        <p:txBody>
          <a:bodyPr/>
          <a:lstStyle/>
          <a:p>
            <a:pPr marL="711200" indent="-711200">
              <a:lnSpc>
                <a:spcPct val="90000"/>
              </a:lnSpc>
              <a:spcBef>
                <a:spcPct val="20000"/>
              </a:spcBef>
              <a:buClr>
                <a:srgbClr val="1F05E3"/>
              </a:buClr>
              <a:buFont typeface="Wingdings" panose="05000000000000000000" pitchFamily="2" charset="2"/>
              <a:buNone/>
            </a:pPr>
            <a:r>
              <a:rPr lang="zh-CN" altLang="en-US" sz="2400" b="1" dirty="0">
                <a:latin typeface="黑体" panose="02010609060101010101" pitchFamily="2" charset="-122"/>
                <a:ea typeface="黑体" panose="02010609060101010101" pitchFamily="2" charset="-122"/>
              </a:rPr>
              <a:t>操作系统的接口类型：</a:t>
            </a:r>
            <a:endParaRPr lang="zh-CN" altLang="en-US" sz="2400" b="1" dirty="0">
              <a:latin typeface="黑体" panose="02010609060101010101" pitchFamily="2" charset="-122"/>
              <a:ea typeface="黑体" panose="02010609060101010101" pitchFamily="2" charset="-122"/>
            </a:endParaRPr>
          </a:p>
          <a:p>
            <a:pPr marL="711200" indent="-711200">
              <a:lnSpc>
                <a:spcPct val="90000"/>
              </a:lnSpc>
              <a:spcBef>
                <a:spcPct val="20000"/>
              </a:spcBef>
              <a:buClr>
                <a:srgbClr val="1F05E3"/>
              </a:buClr>
              <a:buFont typeface="Wingdings" panose="05000000000000000000" pitchFamily="2" charset="2"/>
              <a:buNone/>
            </a:pPr>
            <a:r>
              <a:rPr lang="zh-CN" altLang="en-US" sz="2400" dirty="0">
                <a:solidFill>
                  <a:schemeClr val="accent2"/>
                </a:solidFill>
                <a:latin typeface="黑体" panose="02010609060101010101" pitchFamily="2" charset="-122"/>
                <a:ea typeface="黑体" panose="02010609060101010101" pitchFamily="2" charset="-122"/>
              </a:rPr>
              <a:t>系统命令</a:t>
            </a:r>
            <a:r>
              <a:rPr lang="zh-CN" altLang="en-US" sz="2400" dirty="0">
                <a:latin typeface="黑体" panose="02010609060101010101" pitchFamily="2" charset="-122"/>
                <a:ea typeface="黑体" panose="02010609060101010101" pitchFamily="2" charset="-122"/>
              </a:rPr>
              <a:t>（命令行、菜单式、命令脚本式、图形用户接口</a:t>
            </a:r>
            <a:r>
              <a:rPr lang="en-US" altLang="zh-CN" sz="2400" dirty="0">
                <a:latin typeface="黑体" panose="02010609060101010101" pitchFamily="2" charset="-122"/>
                <a:ea typeface="黑体" panose="02010609060101010101" pitchFamily="2" charset="-122"/>
              </a:rPr>
              <a:t>GUI</a:t>
            </a:r>
            <a:r>
              <a:rPr lang="zh-CN" altLang="en-US" sz="2400" dirty="0">
                <a:latin typeface="黑体" panose="02010609060101010101" pitchFamily="2" charset="-122"/>
                <a:ea typeface="黑体" panose="02010609060101010101" pitchFamily="2" charset="-122"/>
              </a:rPr>
              <a:t>）；</a:t>
            </a:r>
            <a:endParaRPr lang="zh-CN" altLang="en-US" sz="2400" dirty="0">
              <a:latin typeface="黑体" panose="02010609060101010101" pitchFamily="2" charset="-122"/>
              <a:ea typeface="黑体" panose="02010609060101010101" pitchFamily="2" charset="-122"/>
            </a:endParaRPr>
          </a:p>
          <a:p>
            <a:pPr marL="711200" indent="-711200">
              <a:lnSpc>
                <a:spcPct val="90000"/>
              </a:lnSpc>
              <a:spcBef>
                <a:spcPct val="20000"/>
              </a:spcBef>
              <a:buClr>
                <a:srgbClr val="1F05E3"/>
              </a:buClr>
              <a:buFont typeface="Wingdings" panose="05000000000000000000" pitchFamily="2" charset="2"/>
              <a:buNone/>
            </a:pPr>
            <a:r>
              <a:rPr lang="zh-CN" altLang="en-US" sz="2400" dirty="0">
                <a:solidFill>
                  <a:schemeClr val="accent2"/>
                </a:solidFill>
                <a:latin typeface="黑体" panose="02010609060101010101" pitchFamily="2" charset="-122"/>
                <a:ea typeface="黑体" panose="02010609060101010101" pitchFamily="2" charset="-122"/>
              </a:rPr>
              <a:t>系统调用</a:t>
            </a:r>
            <a:r>
              <a:rPr lang="zh-CN" altLang="en-US" sz="2400" dirty="0">
                <a:latin typeface="黑体" panose="02010609060101010101" pitchFamily="2" charset="-122"/>
                <a:ea typeface="黑体" panose="02010609060101010101" pitchFamily="2" charset="-122"/>
              </a:rPr>
              <a:t>（形式上类似于过程调用，在应用编程中使用）。</a:t>
            </a:r>
            <a:endParaRPr lang="zh-CN" altLang="en-US" sz="2400" b="1" dirty="0">
              <a:latin typeface="黑体" panose="02010609060101010101" pitchFamily="2" charset="-122"/>
              <a:ea typeface="黑体" panose="02010609060101010101" pitchFamily="2" charset="-122"/>
            </a:endParaRPr>
          </a:p>
        </p:txBody>
      </p:sp>
      <p:sp>
        <p:nvSpPr>
          <p:cNvPr id="15" name="Rectangle 5"/>
          <p:cNvSpPr>
            <a:spLocks noChangeArrowheads="1"/>
          </p:cNvSpPr>
          <p:nvPr/>
        </p:nvSpPr>
        <p:spPr bwMode="auto">
          <a:xfrm>
            <a:off x="250824" y="404664"/>
            <a:ext cx="5977360" cy="439738"/>
          </a:xfrm>
          <a:prstGeom prst="rect">
            <a:avLst/>
          </a:prstGeom>
          <a:noFill/>
          <a:ln w="9525">
            <a:noFill/>
            <a:miter lim="800000"/>
          </a:ln>
        </p:spPr>
        <p:txBody>
          <a:bodyPr/>
          <a:lstStyle/>
          <a:p>
            <a:pPr marL="533400" indent="-533400"/>
            <a:r>
              <a:rPr lang="zh-CN" altLang="zh-CN" sz="3200" b="1" dirty="0">
                <a:solidFill>
                  <a:srgbClr val="1F05E3"/>
                </a:solidFill>
                <a:latin typeface="黑体" panose="02010609060101010101" pitchFamily="2" charset="-122"/>
                <a:ea typeface="黑体" panose="02010609060101010101" pitchFamily="2" charset="-122"/>
              </a:rPr>
              <a:t>操作系统的作用</a:t>
            </a:r>
            <a:endParaRPr lang="zh-CN" altLang="en-US" sz="3200" b="1" dirty="0">
              <a:solidFill>
                <a:srgbClr val="1F05E3"/>
              </a:solidFill>
              <a:latin typeface="黑体" panose="02010609060101010101" pitchFamily="2" charset="-122"/>
              <a:ea typeface="黑体" panose="02010609060101010101" pitchFamily="2" charset="-122"/>
            </a:endParaRPr>
          </a:p>
        </p:txBody>
      </p:sp>
      <p:sp>
        <p:nvSpPr>
          <p:cNvPr id="2" name="灯片编号占位符 1"/>
          <p:cNvSpPr>
            <a:spLocks noGrp="1"/>
          </p:cNvSpPr>
          <p:nvPr>
            <p:ph type="sldNum" sz="quarter" idx="12"/>
          </p:nvPr>
        </p:nvSpPr>
        <p:spPr/>
        <p:txBody>
          <a:bodyPr/>
          <a:lstStyle/>
          <a:p>
            <a:fld id="{F2D93308-FF69-47C8-8CF3-AE4E5672E2B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45310"/>
    </mc:Choice>
    <mc:Fallback>
      <p:transition spd="slow" advTm="4531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826" name="Picture 2"/>
          <p:cNvPicPr>
            <a:picLocks noChangeAspect="1" noChangeArrowheads="1"/>
          </p:cNvPicPr>
          <p:nvPr/>
        </p:nvPicPr>
        <p:blipFill>
          <a:blip r:embed="rId1"/>
          <a:srcRect/>
          <a:stretch>
            <a:fillRect/>
          </a:stretch>
        </p:blipFill>
        <p:spPr bwMode="auto">
          <a:xfrm>
            <a:off x="971600" y="1412776"/>
            <a:ext cx="5334000" cy="3771900"/>
          </a:xfrm>
          <a:prstGeom prst="rect">
            <a:avLst/>
          </a:prstGeom>
          <a:noFill/>
          <a:ln w="9525">
            <a:noFill/>
            <a:miter lim="800000"/>
            <a:headEnd/>
            <a:tailEnd/>
          </a:ln>
        </p:spPr>
      </p:pic>
      <p:sp>
        <p:nvSpPr>
          <p:cNvPr id="3" name="Rectangle 4"/>
          <p:cNvSpPr>
            <a:spLocks noChangeArrowheads="1"/>
          </p:cNvSpPr>
          <p:nvPr/>
        </p:nvSpPr>
        <p:spPr bwMode="auto">
          <a:xfrm>
            <a:off x="539552" y="476672"/>
            <a:ext cx="2936875" cy="457200"/>
          </a:xfrm>
          <a:prstGeom prst="rect">
            <a:avLst/>
          </a:prstGeom>
          <a:noFill/>
          <a:ln w="9525">
            <a:noFill/>
            <a:miter lim="800000"/>
          </a:ln>
        </p:spPr>
        <p:txBody>
          <a:bodyPr vert="horz" lIns="91440" tIns="45720" rIns="91440" bIns="45720" rtlCol="0" anchor="ctr">
            <a:normAutofit fontScale="90000" lnSpcReduction="20000"/>
          </a:bodyPr>
          <a:lstStyle/>
          <a:p>
            <a:pPr marL="533400" indent="-533400"/>
            <a:r>
              <a:rPr lang="en-US" altLang="zh-CN" sz="3200" b="1" dirty="0">
                <a:solidFill>
                  <a:srgbClr val="1F05E3"/>
                </a:solidFill>
                <a:latin typeface="黑体" panose="02010609060101010101" pitchFamily="2" charset="-122"/>
                <a:ea typeface="黑体" panose="02010609060101010101" pitchFamily="2" charset="-122"/>
              </a:rPr>
              <a:t>Linux </a:t>
            </a:r>
            <a:r>
              <a:rPr lang="zh-CN" altLang="en-US" sz="3200" b="1" dirty="0">
                <a:solidFill>
                  <a:srgbClr val="1F05E3"/>
                </a:solidFill>
                <a:latin typeface="黑体" panose="02010609060101010101" pitchFamily="2" charset="-122"/>
                <a:ea typeface="黑体" panose="02010609060101010101" pitchFamily="2" charset="-122"/>
              </a:rPr>
              <a:t>系统简介</a:t>
            </a:r>
            <a:endParaRPr lang="en-US" altLang="zh-CN" sz="3200" b="1" dirty="0">
              <a:solidFill>
                <a:srgbClr val="1F05E3"/>
              </a:solidFill>
              <a:latin typeface="黑体" panose="02010609060101010101" pitchFamily="2" charset="-122"/>
              <a:ea typeface="黑体" panose="02010609060101010101" pitchFamily="2" charset="-122"/>
            </a:endParaRPr>
          </a:p>
        </p:txBody>
      </p:sp>
      <p:sp>
        <p:nvSpPr>
          <p:cNvPr id="4"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Tree>
  </p:cSld>
  <p:clrMapOvr>
    <a:masterClrMapping/>
  </p:clrMapOvr>
  <p:transition advTm="30283"/>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4850" name="Picture 2"/>
          <p:cNvPicPr>
            <a:picLocks noChangeAspect="1" noChangeArrowheads="1"/>
          </p:cNvPicPr>
          <p:nvPr/>
        </p:nvPicPr>
        <p:blipFill>
          <a:blip r:embed="rId1"/>
          <a:srcRect/>
          <a:stretch>
            <a:fillRect/>
          </a:stretch>
        </p:blipFill>
        <p:spPr bwMode="auto">
          <a:xfrm>
            <a:off x="556996" y="1196752"/>
            <a:ext cx="3788728" cy="1296144"/>
          </a:xfrm>
          <a:prstGeom prst="rect">
            <a:avLst/>
          </a:prstGeom>
          <a:noFill/>
          <a:ln w="9525">
            <a:noFill/>
            <a:miter lim="800000"/>
            <a:headEnd/>
            <a:tailEnd/>
          </a:ln>
        </p:spPr>
      </p:pic>
      <p:sp>
        <p:nvSpPr>
          <p:cNvPr id="3" name="TextBox 2"/>
          <p:cNvSpPr txBox="1"/>
          <p:nvPr/>
        </p:nvSpPr>
        <p:spPr>
          <a:xfrm>
            <a:off x="5724128" y="410652"/>
            <a:ext cx="3024585" cy="523220"/>
          </a:xfrm>
          <a:prstGeom prst="rect">
            <a:avLst/>
          </a:prstGeom>
          <a:noFill/>
        </p:spPr>
        <p:txBody>
          <a:bodyPr wrap="square" rtlCol="0">
            <a:spAutoFit/>
          </a:bodyPr>
          <a:lstStyle/>
          <a:p>
            <a:r>
              <a:rPr lang="en-US" altLang="zh-CN" sz="2800" dirty="0">
                <a:latin typeface="黑体" panose="02010609060101010101" pitchFamily="2" charset="-122"/>
                <a:ea typeface="黑体" panose="02010609060101010101" pitchFamily="2" charset="-122"/>
              </a:rPr>
              <a:t>Linux</a:t>
            </a:r>
            <a:r>
              <a:rPr lang="zh-CN" altLang="en-US" sz="2800" dirty="0">
                <a:latin typeface="黑体" panose="02010609060101010101" pitchFamily="2" charset="-122"/>
                <a:ea typeface="黑体" panose="02010609060101010101" pitchFamily="2" charset="-122"/>
              </a:rPr>
              <a:t>的应用领域</a:t>
            </a:r>
            <a:endParaRPr lang="zh-CN" altLang="en-US" sz="2800" dirty="0">
              <a:latin typeface="黑体" panose="02010609060101010101" pitchFamily="2" charset="-122"/>
              <a:ea typeface="黑体" panose="02010609060101010101" pitchFamily="2" charset="-122"/>
            </a:endParaRPr>
          </a:p>
        </p:txBody>
      </p:sp>
      <p:sp>
        <p:nvSpPr>
          <p:cNvPr id="4" name="Rectangle 4"/>
          <p:cNvSpPr>
            <a:spLocks noChangeArrowheads="1"/>
          </p:cNvSpPr>
          <p:nvPr/>
        </p:nvSpPr>
        <p:spPr bwMode="auto">
          <a:xfrm>
            <a:off x="539552" y="476672"/>
            <a:ext cx="2936875" cy="457200"/>
          </a:xfrm>
          <a:prstGeom prst="rect">
            <a:avLst/>
          </a:prstGeom>
          <a:noFill/>
          <a:ln w="9525">
            <a:noFill/>
            <a:miter lim="800000"/>
          </a:ln>
        </p:spPr>
        <p:txBody>
          <a:bodyPr vert="horz" lIns="91440" tIns="45720" rIns="91440" bIns="45720" rtlCol="0" anchor="ctr">
            <a:normAutofit fontScale="90000" lnSpcReduction="20000"/>
          </a:bodyPr>
          <a:lstStyle/>
          <a:p>
            <a:pPr marL="533400" indent="-533400"/>
            <a:r>
              <a:rPr lang="en-US" altLang="zh-CN" sz="3200" b="1" dirty="0">
                <a:solidFill>
                  <a:srgbClr val="1F05E3"/>
                </a:solidFill>
                <a:latin typeface="黑体" panose="02010609060101010101" pitchFamily="2" charset="-122"/>
                <a:ea typeface="黑体" panose="02010609060101010101" pitchFamily="2" charset="-122"/>
              </a:rPr>
              <a:t>Linux </a:t>
            </a:r>
            <a:r>
              <a:rPr lang="zh-CN" altLang="en-US" sz="3200" b="1" dirty="0">
                <a:solidFill>
                  <a:srgbClr val="1F05E3"/>
                </a:solidFill>
                <a:latin typeface="黑体" panose="02010609060101010101" pitchFamily="2" charset="-122"/>
                <a:ea typeface="黑体" panose="02010609060101010101" pitchFamily="2" charset="-122"/>
              </a:rPr>
              <a:t>系统简介</a:t>
            </a:r>
            <a:endParaRPr lang="en-US" altLang="zh-CN" sz="3200" b="1" dirty="0">
              <a:solidFill>
                <a:srgbClr val="1F05E3"/>
              </a:solidFill>
              <a:latin typeface="黑体" panose="02010609060101010101" pitchFamily="2" charset="-122"/>
              <a:ea typeface="黑体" panose="02010609060101010101" pitchFamily="2" charset="-122"/>
            </a:endParaRPr>
          </a:p>
        </p:txBody>
      </p:sp>
      <p:sp>
        <p:nvSpPr>
          <p:cNvPr id="5"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pic>
        <p:nvPicPr>
          <p:cNvPr id="8" name="Picture 2"/>
          <p:cNvPicPr>
            <a:picLocks noChangeAspect="1" noChangeArrowheads="1"/>
          </p:cNvPicPr>
          <p:nvPr/>
        </p:nvPicPr>
        <p:blipFill>
          <a:blip r:embed="rId2"/>
          <a:srcRect/>
          <a:stretch>
            <a:fillRect/>
          </a:stretch>
        </p:blipFill>
        <p:spPr bwMode="auto">
          <a:xfrm>
            <a:off x="4716016" y="1052736"/>
            <a:ext cx="4235502" cy="2520280"/>
          </a:xfrm>
          <a:prstGeom prst="rect">
            <a:avLst/>
          </a:prstGeom>
          <a:noFill/>
          <a:ln w="9525">
            <a:noFill/>
            <a:miter lim="800000"/>
            <a:headEnd/>
            <a:tailEnd/>
          </a:ln>
        </p:spPr>
      </p:pic>
      <p:pic>
        <p:nvPicPr>
          <p:cNvPr id="9" name="Picture 3"/>
          <p:cNvPicPr>
            <a:picLocks noChangeAspect="1" noChangeArrowheads="1"/>
          </p:cNvPicPr>
          <p:nvPr/>
        </p:nvPicPr>
        <p:blipFill rotWithShape="1">
          <a:blip r:embed="rId3"/>
          <a:srcRect t="18062"/>
          <a:stretch>
            <a:fillRect/>
          </a:stretch>
        </p:blipFill>
        <p:spPr bwMode="auto">
          <a:xfrm>
            <a:off x="323851" y="3870251"/>
            <a:ext cx="4243072" cy="2079030"/>
          </a:xfrm>
          <a:prstGeom prst="rect">
            <a:avLst/>
          </a:prstGeom>
          <a:noFill/>
          <a:ln w="9525">
            <a:noFill/>
            <a:miter lim="800000"/>
            <a:headEnd/>
            <a:tailEnd/>
          </a:ln>
        </p:spPr>
      </p:pic>
      <p:pic>
        <p:nvPicPr>
          <p:cNvPr id="10" name="Picture 3"/>
          <p:cNvPicPr>
            <a:picLocks noChangeAspect="1" noChangeArrowheads="1"/>
          </p:cNvPicPr>
          <p:nvPr/>
        </p:nvPicPr>
        <p:blipFill>
          <a:blip r:embed="rId4"/>
          <a:srcRect/>
          <a:stretch>
            <a:fillRect/>
          </a:stretch>
        </p:blipFill>
        <p:spPr bwMode="auto">
          <a:xfrm>
            <a:off x="4782555" y="3564674"/>
            <a:ext cx="4168963" cy="2520280"/>
          </a:xfrm>
          <a:prstGeom prst="rect">
            <a:avLst/>
          </a:prstGeom>
          <a:noFill/>
          <a:ln w="9525">
            <a:noFill/>
            <a:miter lim="800000"/>
            <a:headEnd/>
            <a:tailEnd/>
          </a:ln>
        </p:spPr>
      </p:pic>
    </p:spTree>
  </p:cSld>
  <p:clrMapOvr>
    <a:masterClrMapping/>
  </p:clrMapOvr>
  <p:transition advTm="12022"/>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539552" y="476672"/>
            <a:ext cx="2936875" cy="457200"/>
          </a:xfrm>
          <a:prstGeom prst="rect">
            <a:avLst/>
          </a:prstGeom>
          <a:noFill/>
          <a:ln w="9525">
            <a:noFill/>
            <a:miter lim="800000"/>
          </a:ln>
        </p:spPr>
        <p:txBody>
          <a:bodyPr vert="horz" lIns="91440" tIns="45720" rIns="91440" bIns="45720" rtlCol="0" anchor="ctr">
            <a:normAutofit fontScale="90000" lnSpcReduction="20000"/>
          </a:bodyPr>
          <a:lstStyle/>
          <a:p>
            <a:pPr marL="533400" indent="-533400"/>
            <a:r>
              <a:rPr lang="en-US" altLang="zh-CN" sz="3200" b="1" dirty="0">
                <a:solidFill>
                  <a:srgbClr val="1F05E3"/>
                </a:solidFill>
                <a:latin typeface="黑体" panose="02010609060101010101" pitchFamily="2" charset="-122"/>
                <a:ea typeface="黑体" panose="02010609060101010101" pitchFamily="2" charset="-122"/>
              </a:rPr>
              <a:t>Linux </a:t>
            </a:r>
            <a:r>
              <a:rPr lang="zh-CN" altLang="en-US" sz="3200" b="1" dirty="0">
                <a:solidFill>
                  <a:srgbClr val="1F05E3"/>
                </a:solidFill>
                <a:latin typeface="黑体" panose="02010609060101010101" pitchFamily="2" charset="-122"/>
                <a:ea typeface="黑体" panose="02010609060101010101" pitchFamily="2" charset="-122"/>
              </a:rPr>
              <a:t>系统简介</a:t>
            </a:r>
            <a:endParaRPr lang="en-US" altLang="zh-CN" sz="3200" b="1" dirty="0">
              <a:solidFill>
                <a:srgbClr val="1F05E3"/>
              </a:solidFill>
              <a:latin typeface="黑体" panose="02010609060101010101" pitchFamily="2" charset="-122"/>
              <a:ea typeface="黑体" panose="02010609060101010101" pitchFamily="2" charset="-122"/>
            </a:endParaRPr>
          </a:p>
        </p:txBody>
      </p:sp>
      <p:sp>
        <p:nvSpPr>
          <p:cNvPr id="5"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
        <p:nvSpPr>
          <p:cNvPr id="6" name="TextBox 5"/>
          <p:cNvSpPr txBox="1"/>
          <p:nvPr/>
        </p:nvSpPr>
        <p:spPr>
          <a:xfrm>
            <a:off x="6117664" y="366235"/>
            <a:ext cx="2614987" cy="523220"/>
          </a:xfrm>
          <a:prstGeom prst="rect">
            <a:avLst/>
          </a:prstGeom>
          <a:noFill/>
        </p:spPr>
        <p:txBody>
          <a:bodyPr wrap="square" rtlCol="0">
            <a:spAutoFit/>
          </a:bodyPr>
          <a:lstStyle/>
          <a:p>
            <a:r>
              <a:rPr lang="zh-CN" altLang="en-US" sz="2800" dirty="0">
                <a:latin typeface="黑体" panose="02010609060101010101" pitchFamily="2" charset="-122"/>
                <a:ea typeface="黑体" panose="02010609060101010101" pitchFamily="2" charset="-122"/>
              </a:rPr>
              <a:t>为什么学</a:t>
            </a:r>
            <a:r>
              <a:rPr lang="en-US" altLang="zh-CN" sz="2800" dirty="0">
                <a:latin typeface="黑体" panose="02010609060101010101" pitchFamily="2" charset="-122"/>
                <a:ea typeface="黑体" panose="02010609060101010101" pitchFamily="2" charset="-122"/>
              </a:rPr>
              <a:t>Linux</a:t>
            </a:r>
            <a:endParaRPr lang="zh-CN" altLang="en-US" sz="2800" dirty="0">
              <a:latin typeface="黑体" panose="02010609060101010101" pitchFamily="2" charset="-122"/>
              <a:ea typeface="黑体" panose="02010609060101010101" pitchFamily="2" charset="-122"/>
            </a:endParaRPr>
          </a:p>
        </p:txBody>
      </p:sp>
      <p:sp>
        <p:nvSpPr>
          <p:cNvPr id="3" name="矩形 2"/>
          <p:cNvSpPr/>
          <p:nvPr/>
        </p:nvSpPr>
        <p:spPr>
          <a:xfrm>
            <a:off x="2520344" y="1240348"/>
            <a:ext cx="4031873" cy="461665"/>
          </a:xfrm>
          <a:prstGeom prst="rect">
            <a:avLst/>
          </a:prstGeom>
        </p:spPr>
        <p:txBody>
          <a:bodyPr wrap="none">
            <a:spAutoFit/>
          </a:bodyPr>
          <a:lstStyle/>
          <a:p>
            <a:r>
              <a:rPr lang="zh-CN" altLang="en-US" sz="2400" dirty="0">
                <a:solidFill>
                  <a:srgbClr val="FF0000"/>
                </a:solidFill>
                <a:latin typeface="黑体" panose="02010609060101010101" pitchFamily="2" charset="-122"/>
                <a:ea typeface="黑体" panose="02010609060101010101" pitchFamily="2" charset="-122"/>
              </a:rPr>
              <a:t>不会</a:t>
            </a:r>
            <a:r>
              <a:rPr lang="en-US" altLang="zh-CN" sz="2400" dirty="0">
                <a:solidFill>
                  <a:srgbClr val="FF0000"/>
                </a:solidFill>
                <a:latin typeface="黑体" panose="02010609060101010101" pitchFamily="2" charset="-122"/>
                <a:ea typeface="黑体" panose="02010609060101010101" pitchFamily="2" charset="-122"/>
              </a:rPr>
              <a:t>Linux</a:t>
            </a:r>
            <a:r>
              <a:rPr lang="zh-CN" altLang="en-US" sz="2400" dirty="0">
                <a:solidFill>
                  <a:srgbClr val="FF0000"/>
                </a:solidFill>
                <a:latin typeface="黑体" panose="02010609060101010101" pitchFamily="2" charset="-122"/>
                <a:ea typeface="黑体" panose="02010609060101010101" pitchFamily="2" charset="-122"/>
              </a:rPr>
              <a:t>，还想做程序员？</a:t>
            </a:r>
            <a:endParaRPr lang="zh-CN" altLang="en-US" sz="2400" dirty="0">
              <a:solidFill>
                <a:srgbClr val="FF0000"/>
              </a:solidFill>
              <a:latin typeface="黑体" panose="02010609060101010101" pitchFamily="2" charset="-122"/>
              <a:ea typeface="黑体" panose="02010609060101010101" pitchFamily="2" charset="-122"/>
            </a:endParaRPr>
          </a:p>
        </p:txBody>
      </p:sp>
      <p:sp>
        <p:nvSpPr>
          <p:cNvPr id="8" name="矩形 7"/>
          <p:cNvSpPr/>
          <p:nvPr/>
        </p:nvSpPr>
        <p:spPr>
          <a:xfrm>
            <a:off x="539551" y="1744355"/>
            <a:ext cx="8193099" cy="2246769"/>
          </a:xfrm>
          <a:prstGeom prst="rect">
            <a:avLst/>
          </a:prstGeom>
        </p:spPr>
        <p:txBody>
          <a:bodyPr wrap="square">
            <a:spAutoFit/>
          </a:bodyPr>
          <a:lstStyle/>
          <a:p>
            <a:r>
              <a:rPr lang="en-US" altLang="zh-CN" sz="2000" dirty="0">
                <a:latin typeface="黑体" panose="02010609060101010101" pitchFamily="2" charset="-122"/>
                <a:ea typeface="黑体" panose="02010609060101010101" pitchFamily="2" charset="-122"/>
              </a:rPr>
              <a:t>1</a:t>
            </a:r>
            <a:r>
              <a:rPr lang="zh-CN" altLang="en-US" sz="2000" dirty="0">
                <a:latin typeface="黑体" panose="02010609060101010101" pitchFamily="2" charset="-122"/>
                <a:ea typeface="黑体" panose="02010609060101010101" pitchFamily="2" charset="-122"/>
              </a:rPr>
              <a:t>）应用广泛：回想下你用的各种软件、网站，比如：淘宝，用 </a:t>
            </a:r>
            <a:r>
              <a:rPr lang="en-US" altLang="zh-CN" sz="2000" dirty="0">
                <a:latin typeface="黑体" panose="02010609060101010101" pitchFamily="2" charset="-122"/>
                <a:ea typeface="黑体" panose="02010609060101010101" pitchFamily="2" charset="-122"/>
              </a:rPr>
              <a:t>QQ</a:t>
            </a:r>
            <a:r>
              <a:rPr lang="zh-CN" altLang="en-US" sz="2000" dirty="0">
                <a:latin typeface="黑体" panose="02010609060101010101" pitchFamily="2" charset="-122"/>
                <a:ea typeface="黑体" panose="02010609060101010101" pitchFamily="2" charset="-122"/>
              </a:rPr>
              <a:t>、微信等，其实这些软件和服务的背后，都是</a:t>
            </a:r>
            <a:r>
              <a:rPr lang="zh-CN" altLang="en-US" sz="2000" dirty="0">
                <a:solidFill>
                  <a:srgbClr val="FF0000"/>
                </a:solidFill>
                <a:latin typeface="黑体" panose="02010609060101010101" pitchFamily="2" charset="-122"/>
                <a:ea typeface="黑体" panose="02010609060101010101" pitchFamily="2" charset="-122"/>
              </a:rPr>
              <a:t>成千上万的 </a:t>
            </a:r>
            <a:r>
              <a:rPr lang="en-US" altLang="zh-CN" sz="2000" dirty="0">
                <a:solidFill>
                  <a:srgbClr val="FF0000"/>
                </a:solidFill>
                <a:latin typeface="黑体" panose="02010609060101010101" pitchFamily="2" charset="-122"/>
                <a:ea typeface="黑体" panose="02010609060101010101" pitchFamily="2" charset="-122"/>
              </a:rPr>
              <a:t>Linux </a:t>
            </a:r>
            <a:r>
              <a:rPr lang="zh-CN" altLang="en-US" sz="2000" dirty="0">
                <a:solidFill>
                  <a:srgbClr val="FF0000"/>
                </a:solidFill>
                <a:latin typeface="黑体" panose="02010609060101010101" pitchFamily="2" charset="-122"/>
                <a:ea typeface="黑体" panose="02010609060101010101" pitchFamily="2" charset="-122"/>
              </a:rPr>
              <a:t>系统在支撑</a:t>
            </a:r>
            <a:endParaRPr lang="en-US" altLang="zh-CN" sz="2000" dirty="0">
              <a:solidFill>
                <a:srgbClr val="FF0000"/>
              </a:solidFill>
              <a:latin typeface="黑体" panose="02010609060101010101" pitchFamily="2" charset="-122"/>
              <a:ea typeface="黑体" panose="02010609060101010101" pitchFamily="2" charset="-122"/>
            </a:endParaRPr>
          </a:p>
          <a:p>
            <a:endParaRPr lang="en-US" altLang="zh-CN" sz="2000" dirty="0">
              <a:latin typeface="黑体" panose="02010609060101010101" pitchFamily="2" charset="-122"/>
              <a:ea typeface="黑体" panose="02010609060101010101" pitchFamily="2" charset="-122"/>
            </a:endParaRPr>
          </a:p>
          <a:p>
            <a:r>
              <a:rPr lang="en-US" altLang="zh-CN" sz="2000" dirty="0">
                <a:latin typeface="黑体" panose="02010609060101010101" pitchFamily="2" charset="-122"/>
                <a:ea typeface="黑体" panose="02010609060101010101" pitchFamily="2" charset="-122"/>
              </a:rPr>
              <a:t>2</a:t>
            </a:r>
            <a:r>
              <a:rPr lang="zh-CN" altLang="en-US" sz="2000" dirty="0">
                <a:latin typeface="黑体" panose="02010609060101010101" pitchFamily="2" charset="-122"/>
                <a:ea typeface="黑体" panose="02010609060101010101" pitchFamily="2" charset="-122"/>
              </a:rPr>
              <a:t>）求职需要：如果你经常逛招聘网站，不难发现，</a:t>
            </a:r>
            <a:r>
              <a:rPr lang="zh-CN" altLang="en-US" sz="2000" dirty="0">
                <a:solidFill>
                  <a:srgbClr val="FF0000"/>
                </a:solidFill>
                <a:latin typeface="黑体" panose="02010609060101010101" pitchFamily="2" charset="-122"/>
                <a:ea typeface="黑体" panose="02010609060101010101" pitchFamily="2" charset="-122"/>
              </a:rPr>
              <a:t>几乎超过</a:t>
            </a:r>
            <a:r>
              <a:rPr lang="en-US" altLang="zh-CN" sz="2000" dirty="0">
                <a:solidFill>
                  <a:srgbClr val="FF0000"/>
                </a:solidFill>
                <a:latin typeface="黑体" panose="02010609060101010101" pitchFamily="2" charset="-122"/>
                <a:ea typeface="黑体" panose="02010609060101010101" pitchFamily="2" charset="-122"/>
              </a:rPr>
              <a:t>90%</a:t>
            </a:r>
            <a:r>
              <a:rPr lang="zh-CN" altLang="en-US" sz="2000" dirty="0">
                <a:solidFill>
                  <a:srgbClr val="FF0000"/>
                </a:solidFill>
                <a:latin typeface="黑体" panose="02010609060101010101" pitchFamily="2" charset="-122"/>
                <a:ea typeface="黑体" panose="02010609060101010101" pitchFamily="2" charset="-122"/>
              </a:rPr>
              <a:t>的技术岗都需要会</a:t>
            </a:r>
            <a:r>
              <a:rPr lang="en-US" altLang="zh-CN" sz="2000" dirty="0">
                <a:solidFill>
                  <a:srgbClr val="FF0000"/>
                </a:solidFill>
                <a:latin typeface="黑体" panose="02010609060101010101" pitchFamily="2" charset="-122"/>
                <a:ea typeface="黑体" panose="02010609060101010101" pitchFamily="2" charset="-122"/>
              </a:rPr>
              <a:t>Linux</a:t>
            </a:r>
            <a:r>
              <a:rPr lang="zh-CN" altLang="en-US" sz="2000" dirty="0">
                <a:latin typeface="黑体" panose="02010609060101010101" pitchFamily="2" charset="-122"/>
                <a:ea typeface="黑体" panose="02010609060101010101" pitchFamily="2" charset="-122"/>
              </a:rPr>
              <a:t>，在面试的时候，这基本是必问问题：运维，应用开发，底层开发</a:t>
            </a:r>
            <a:endParaRPr lang="en-US" altLang="zh-CN" sz="2000" dirty="0">
              <a:latin typeface="黑体" panose="02010609060101010101" pitchFamily="2" charset="-122"/>
              <a:ea typeface="黑体" panose="02010609060101010101" pitchFamily="2" charset="-122"/>
            </a:endParaRPr>
          </a:p>
          <a:p>
            <a:endParaRPr lang="zh-CN" altLang="en-US" sz="2000" dirty="0">
              <a:latin typeface="黑体" panose="02010609060101010101" pitchFamily="2" charset="-122"/>
              <a:ea typeface="黑体" panose="02010609060101010101" pitchFamily="2" charset="-122"/>
            </a:endParaRPr>
          </a:p>
        </p:txBody>
      </p:sp>
      <p:pic>
        <p:nvPicPr>
          <p:cNvPr id="7" name="图片 6"/>
          <p:cNvPicPr>
            <a:picLocks noChangeAspect="1"/>
          </p:cNvPicPr>
          <p:nvPr/>
        </p:nvPicPr>
        <p:blipFill>
          <a:blip r:embed="rId1"/>
          <a:stretch>
            <a:fillRect/>
          </a:stretch>
        </p:blipFill>
        <p:spPr>
          <a:xfrm>
            <a:off x="4604050" y="3807069"/>
            <a:ext cx="4251238" cy="2373031"/>
          </a:xfrm>
          <a:prstGeom prst="rect">
            <a:avLst/>
          </a:prstGeom>
        </p:spPr>
      </p:pic>
      <p:sp>
        <p:nvSpPr>
          <p:cNvPr id="10" name="文本框 9"/>
          <p:cNvSpPr txBox="1"/>
          <p:nvPr/>
        </p:nvSpPr>
        <p:spPr>
          <a:xfrm>
            <a:off x="571601" y="3839423"/>
            <a:ext cx="4032449" cy="2308324"/>
          </a:xfrm>
          <a:prstGeom prst="rect">
            <a:avLst/>
          </a:prstGeom>
          <a:noFill/>
        </p:spPr>
        <p:txBody>
          <a:bodyPr wrap="square">
            <a:spAutoFit/>
          </a:bodyPr>
          <a:lstStyle/>
          <a:p>
            <a:r>
              <a:rPr lang="en-US" altLang="zh-CN" sz="1800" dirty="0">
                <a:latin typeface="黑体" panose="02010609060101010101" pitchFamily="2" charset="-122"/>
                <a:ea typeface="黑体" panose="02010609060101010101" pitchFamily="2" charset="-122"/>
              </a:rPr>
              <a:t>3</a:t>
            </a:r>
            <a:r>
              <a:rPr lang="zh-CN" altLang="en-US" sz="1800" dirty="0">
                <a:latin typeface="黑体" panose="02010609060101010101" pitchFamily="2" charset="-122"/>
                <a:ea typeface="黑体" panose="02010609060101010101" pitchFamily="2" charset="-122"/>
              </a:rPr>
              <a:t>）</a:t>
            </a:r>
            <a:r>
              <a:rPr lang="en-US" altLang="zh-CN" sz="1800" dirty="0">
                <a:latin typeface="黑体" panose="02010609060101010101" pitchFamily="2" charset="-122"/>
                <a:ea typeface="黑体" panose="02010609060101010101" pitchFamily="2" charset="-122"/>
              </a:rPr>
              <a:t>Linux</a:t>
            </a:r>
            <a:r>
              <a:rPr lang="zh-CN" altLang="en-US" sz="1800" dirty="0">
                <a:latin typeface="黑体" panose="02010609060101010101" pitchFamily="2" charset="-122"/>
                <a:ea typeface="黑体" panose="02010609060101010101" pitchFamily="2" charset="-122"/>
              </a:rPr>
              <a:t>很适合作为开发平台：</a:t>
            </a:r>
            <a:r>
              <a:rPr lang="en-US" altLang="zh-CN" sz="1800" dirty="0">
                <a:solidFill>
                  <a:srgbClr val="FF0000"/>
                </a:solidFill>
                <a:latin typeface="黑体" panose="02010609060101010101" pitchFamily="2" charset="-122"/>
                <a:ea typeface="黑体" panose="02010609060101010101" pitchFamily="2" charset="-122"/>
              </a:rPr>
              <a:t>Linux</a:t>
            </a:r>
            <a:r>
              <a:rPr lang="zh-CN" altLang="en-US" sz="1800" dirty="0">
                <a:solidFill>
                  <a:srgbClr val="FF0000"/>
                </a:solidFill>
                <a:latin typeface="黑体" panose="02010609060101010101" pitchFamily="2" charset="-122"/>
                <a:ea typeface="黑体" panose="02010609060101010101" pitchFamily="2" charset="-122"/>
              </a:rPr>
              <a:t>执行效率比较高，所有的动作都是在键盘上实现</a:t>
            </a:r>
            <a:r>
              <a:rPr lang="zh-CN" altLang="en-US" sz="1800" dirty="0">
                <a:latin typeface="黑体" panose="02010609060101010101" pitchFamily="2" charset="-122"/>
                <a:ea typeface="黑体" panose="02010609060101010101" pitchFamily="2" charset="-122"/>
              </a:rPr>
              <a:t>，不需要鼠标的参与</a:t>
            </a:r>
            <a:r>
              <a:rPr lang="en-US" altLang="zh-CN" sz="1800" dirty="0">
                <a:latin typeface="黑体" panose="02010609060101010101" pitchFamily="2" charset="-122"/>
                <a:ea typeface="黑体" panose="02010609060101010101" pitchFamily="2" charset="-122"/>
              </a:rPr>
              <a:t>;</a:t>
            </a:r>
            <a:r>
              <a:rPr lang="zh-CN" altLang="en-US" sz="1800" dirty="0">
                <a:latin typeface="黑体" panose="02010609060101010101" pitchFamily="2" charset="-122"/>
                <a:ea typeface="黑体" panose="02010609060101010101" pitchFamily="2" charset="-122"/>
              </a:rPr>
              <a:t>使用标准</a:t>
            </a:r>
            <a:r>
              <a:rPr lang="en-US" altLang="zh-CN" sz="1800" dirty="0">
                <a:latin typeface="黑体" panose="02010609060101010101" pitchFamily="2" charset="-122"/>
                <a:ea typeface="黑体" panose="02010609060101010101" pitchFamily="2" charset="-122"/>
              </a:rPr>
              <a:t>C/C++,</a:t>
            </a:r>
            <a:r>
              <a:rPr lang="zh-CN" altLang="en-US" sz="1800" dirty="0">
                <a:latin typeface="黑体" panose="02010609060101010101" pitchFamily="2" charset="-122"/>
                <a:ea typeface="黑体" panose="02010609060101010101" pitchFamily="2" charset="-122"/>
              </a:rPr>
              <a:t>部署</a:t>
            </a:r>
            <a:r>
              <a:rPr lang="en-US" altLang="zh-CN" sz="1800" dirty="0">
                <a:latin typeface="黑体" panose="02010609060101010101" pitchFamily="2" charset="-122"/>
                <a:ea typeface="黑体" panose="02010609060101010101" pitchFamily="2" charset="-122"/>
              </a:rPr>
              <a:t>Java web</a:t>
            </a:r>
            <a:r>
              <a:rPr lang="zh-CN" altLang="en-US" sz="1800" dirty="0">
                <a:latin typeface="黑体" panose="02010609060101010101" pitchFamily="2" charset="-122"/>
                <a:ea typeface="黑体" panose="02010609060101010101" pitchFamily="2" charset="-122"/>
              </a:rPr>
              <a:t>服务程序</a:t>
            </a:r>
            <a:endParaRPr lang="en-US" altLang="zh-CN" sz="1800" dirty="0">
              <a:latin typeface="黑体" panose="02010609060101010101" pitchFamily="2" charset="-122"/>
              <a:ea typeface="黑体" panose="02010609060101010101" pitchFamily="2" charset="-122"/>
            </a:endParaRPr>
          </a:p>
          <a:p>
            <a:endParaRPr lang="zh-CN" altLang="en-US" sz="1800" dirty="0">
              <a:latin typeface="黑体" panose="02010609060101010101" pitchFamily="2" charset="-122"/>
              <a:ea typeface="黑体" panose="02010609060101010101" pitchFamily="2" charset="-122"/>
            </a:endParaRPr>
          </a:p>
          <a:p>
            <a:r>
              <a:rPr lang="en-US" altLang="zh-CN" sz="1800" dirty="0">
                <a:latin typeface="黑体" panose="02010609060101010101" pitchFamily="2" charset="-122"/>
                <a:ea typeface="黑体" panose="02010609060101010101" pitchFamily="2" charset="-122"/>
              </a:rPr>
              <a:t>4</a:t>
            </a:r>
            <a:r>
              <a:rPr lang="zh-CN" altLang="en-US" sz="1800" dirty="0">
                <a:latin typeface="黑体" panose="02010609060101010101" pitchFamily="2" charset="-122"/>
                <a:ea typeface="黑体" panose="02010609060101010101" pitchFamily="2" charset="-122"/>
              </a:rPr>
              <a:t>）一探究竟：学习它的同时可以</a:t>
            </a:r>
            <a:r>
              <a:rPr lang="zh-CN" altLang="en-US" sz="1800" dirty="0">
                <a:solidFill>
                  <a:srgbClr val="FF0000"/>
                </a:solidFill>
                <a:latin typeface="黑体" panose="02010609060101010101" pitchFamily="2" charset="-122"/>
                <a:ea typeface="黑体" panose="02010609060101010101" pitchFamily="2" charset="-122"/>
              </a:rPr>
              <a:t>更深程度地理解计算机的操作系统</a:t>
            </a:r>
            <a:r>
              <a:rPr lang="zh-CN" altLang="en-US" sz="1800" dirty="0">
                <a:latin typeface="黑体" panose="02010609060101010101" pitchFamily="2" charset="-122"/>
                <a:ea typeface="黑体" panose="02010609060101010101" pitchFamily="2" charset="-122"/>
              </a:rPr>
              <a:t>，组成原理，网络基础等</a:t>
            </a:r>
            <a:endParaRPr lang="zh-CN" altLang="en-US" sz="1800" dirty="0">
              <a:latin typeface="黑体" panose="02010609060101010101" pitchFamily="2" charset="-122"/>
              <a:ea typeface="黑体" panose="0201060906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999" advTm="126979"/>
    </mc:Choice>
    <mc:Fallback>
      <p:transition spd="slow" advTm="126979"/>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539552" y="476672"/>
            <a:ext cx="2936875" cy="457200"/>
          </a:xfrm>
          <a:prstGeom prst="rect">
            <a:avLst/>
          </a:prstGeom>
          <a:noFill/>
          <a:ln w="9525">
            <a:noFill/>
            <a:miter lim="800000"/>
          </a:ln>
        </p:spPr>
        <p:txBody>
          <a:bodyPr vert="horz" lIns="91440" tIns="45720" rIns="91440" bIns="45720" rtlCol="0" anchor="ctr">
            <a:normAutofit fontScale="90000" lnSpcReduction="20000"/>
          </a:bodyPr>
          <a:lstStyle/>
          <a:p>
            <a:pPr marL="533400" indent="-533400"/>
            <a:r>
              <a:rPr lang="en-US" altLang="zh-CN" sz="3200" b="1" dirty="0">
                <a:solidFill>
                  <a:srgbClr val="1F05E3"/>
                </a:solidFill>
                <a:latin typeface="黑体" panose="02010609060101010101" pitchFamily="2" charset="-122"/>
                <a:ea typeface="黑体" panose="02010609060101010101" pitchFamily="2" charset="-122"/>
              </a:rPr>
              <a:t>Linux </a:t>
            </a:r>
            <a:r>
              <a:rPr lang="zh-CN" altLang="en-US" sz="3200" b="1" dirty="0">
                <a:solidFill>
                  <a:srgbClr val="1F05E3"/>
                </a:solidFill>
                <a:latin typeface="黑体" panose="02010609060101010101" pitchFamily="2" charset="-122"/>
                <a:ea typeface="黑体" panose="02010609060101010101" pitchFamily="2" charset="-122"/>
              </a:rPr>
              <a:t>系统简介</a:t>
            </a:r>
            <a:endParaRPr lang="en-US" altLang="zh-CN" sz="3200" b="1" dirty="0">
              <a:solidFill>
                <a:srgbClr val="1F05E3"/>
              </a:solidFill>
              <a:latin typeface="黑体" panose="02010609060101010101" pitchFamily="2" charset="-122"/>
              <a:ea typeface="黑体" panose="02010609060101010101" pitchFamily="2" charset="-122"/>
            </a:endParaRPr>
          </a:p>
        </p:txBody>
      </p:sp>
      <p:sp>
        <p:nvSpPr>
          <p:cNvPr id="5"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
        <p:nvSpPr>
          <p:cNvPr id="6" name="TextBox 5"/>
          <p:cNvSpPr txBox="1"/>
          <p:nvPr/>
        </p:nvSpPr>
        <p:spPr>
          <a:xfrm>
            <a:off x="300829" y="1188161"/>
            <a:ext cx="4896544" cy="523220"/>
          </a:xfrm>
          <a:prstGeom prst="rect">
            <a:avLst/>
          </a:prstGeom>
          <a:noFill/>
        </p:spPr>
        <p:txBody>
          <a:bodyPr wrap="square" rtlCol="0">
            <a:spAutoFit/>
          </a:bodyPr>
          <a:lstStyle/>
          <a:p>
            <a:r>
              <a:rPr lang="zh-CN" altLang="en-US" sz="2800" dirty="0">
                <a:latin typeface="黑体" panose="02010609060101010101" pitchFamily="2" charset="-122"/>
                <a:ea typeface="黑体" panose="02010609060101010101" pitchFamily="2" charset="-122"/>
              </a:rPr>
              <a:t>第一阶段</a:t>
            </a:r>
            <a:endParaRPr lang="zh-CN" altLang="en-US" sz="2800" dirty="0">
              <a:latin typeface="黑体" panose="02010609060101010101" pitchFamily="2" charset="-122"/>
              <a:ea typeface="黑体" panose="02010609060101010101" pitchFamily="2" charset="-122"/>
            </a:endParaRPr>
          </a:p>
        </p:txBody>
      </p:sp>
      <p:sp>
        <p:nvSpPr>
          <p:cNvPr id="3" name="矩形 2"/>
          <p:cNvSpPr/>
          <p:nvPr/>
        </p:nvSpPr>
        <p:spPr>
          <a:xfrm>
            <a:off x="304566" y="1801847"/>
            <a:ext cx="3907394" cy="3139321"/>
          </a:xfrm>
          <a:prstGeom prst="rect">
            <a:avLst/>
          </a:prstGeom>
        </p:spPr>
        <p:txBody>
          <a:bodyPr wrap="square">
            <a:spAutoFit/>
          </a:bodyPr>
          <a:lstStyle/>
          <a:p>
            <a:r>
              <a:rPr lang="zh-CN" altLang="en-US" dirty="0">
                <a:latin typeface="黑体" panose="02010609060101010101" pitchFamily="2" charset="-122"/>
                <a:ea typeface="黑体" panose="02010609060101010101" pitchFamily="2" charset="-122"/>
              </a:rPr>
              <a:t>类于</a:t>
            </a:r>
            <a:r>
              <a:rPr lang="en-US" altLang="zh-CN" dirty="0">
                <a:solidFill>
                  <a:srgbClr val="FF0000"/>
                </a:solidFill>
                <a:latin typeface="黑体" panose="02010609060101010101" pitchFamily="2" charset="-122"/>
                <a:ea typeface="黑体" panose="02010609060101010101" pitchFamily="2" charset="-122"/>
              </a:rPr>
              <a:t>windows</a:t>
            </a:r>
            <a:r>
              <a:rPr lang="zh-CN" altLang="en-US" dirty="0">
                <a:latin typeface="黑体" panose="02010609060101010101" pitchFamily="2" charset="-122"/>
                <a:ea typeface="黑体" panose="02010609060101010101" pitchFamily="2" charset="-122"/>
              </a:rPr>
              <a:t>，当年你学习</a:t>
            </a:r>
            <a:r>
              <a:rPr lang="en-US" altLang="zh-CN" dirty="0">
                <a:latin typeface="黑体" panose="02010609060101010101" pitchFamily="2" charset="-122"/>
                <a:ea typeface="黑体" panose="02010609060101010101" pitchFamily="2" charset="-122"/>
              </a:rPr>
              <a:t>windows</a:t>
            </a:r>
            <a:r>
              <a:rPr lang="zh-CN" altLang="en-US" dirty="0">
                <a:latin typeface="黑体" panose="02010609060101010101" pitchFamily="2" charset="-122"/>
                <a:ea typeface="黑体" panose="02010609060101010101" pitchFamily="2" charset="-122"/>
              </a:rPr>
              <a:t>的时候学了什么？</a:t>
            </a:r>
            <a:endParaRPr lang="zh-CN" altLang="en-US" dirty="0">
              <a:latin typeface="黑体" panose="02010609060101010101" pitchFamily="2" charset="-122"/>
              <a:ea typeface="黑体" panose="02010609060101010101" pitchFamily="2" charset="-122"/>
            </a:endParaRPr>
          </a:p>
          <a:p>
            <a:pPr marL="285750" indent="-285750">
              <a:buFont typeface="Arial" panose="020B0604020202020204" pitchFamily="34" charset="0"/>
              <a:buChar char="•"/>
            </a:pPr>
            <a:r>
              <a:rPr lang="zh-CN" altLang="en-US" dirty="0">
                <a:latin typeface="黑体" panose="02010609060101010101" pitchFamily="2" charset="-122"/>
                <a:ea typeface="黑体" panose="02010609060101010101" pitchFamily="2" charset="-122"/>
              </a:rPr>
              <a:t>开关机？</a:t>
            </a:r>
            <a:endParaRPr lang="zh-CN" altLang="en-US" dirty="0">
              <a:latin typeface="黑体" panose="02010609060101010101" pitchFamily="2" charset="-122"/>
              <a:ea typeface="黑体" panose="02010609060101010101" pitchFamily="2" charset="-122"/>
            </a:endParaRPr>
          </a:p>
          <a:p>
            <a:pPr marL="285750" indent="-285750">
              <a:buFont typeface="Arial" panose="020B0604020202020204" pitchFamily="34" charset="0"/>
              <a:buChar char="•"/>
            </a:pPr>
            <a:r>
              <a:rPr lang="zh-CN" altLang="en-US" dirty="0">
                <a:latin typeface="黑体" panose="02010609060101010101" pitchFamily="2" charset="-122"/>
                <a:ea typeface="黑体" panose="02010609060101010101" pitchFamily="2" charset="-122"/>
              </a:rPr>
              <a:t>安装卸载软件？如安装视频播放器，音乐播放器（为啥要安这玩意？）。</a:t>
            </a:r>
            <a:endParaRPr lang="zh-CN" altLang="en-US" dirty="0">
              <a:latin typeface="黑体" panose="02010609060101010101" pitchFamily="2" charset="-122"/>
              <a:ea typeface="黑体" panose="02010609060101010101" pitchFamily="2" charset="-122"/>
            </a:endParaRPr>
          </a:p>
          <a:p>
            <a:pPr marL="285750" indent="-285750">
              <a:buFont typeface="Arial" panose="020B0604020202020204" pitchFamily="34" charset="0"/>
              <a:buChar char="•"/>
            </a:pPr>
            <a:r>
              <a:rPr lang="zh-CN" altLang="en-US" dirty="0">
                <a:latin typeface="黑体" panose="02010609060101010101" pitchFamily="2" charset="-122"/>
                <a:ea typeface="黑体" panose="02010609060101010101" pitchFamily="2" charset="-122"/>
              </a:rPr>
              <a:t>如何打开安装的软件？如打开浏览器上网，打开编辑器写文档</a:t>
            </a:r>
            <a:endParaRPr lang="zh-CN" altLang="en-US" dirty="0">
              <a:latin typeface="黑体" panose="02010609060101010101" pitchFamily="2" charset="-122"/>
              <a:ea typeface="黑体" panose="02010609060101010101" pitchFamily="2" charset="-122"/>
            </a:endParaRPr>
          </a:p>
          <a:p>
            <a:pPr marL="285750" indent="-285750">
              <a:buFont typeface="Arial" panose="020B0604020202020204" pitchFamily="34" charset="0"/>
              <a:buChar char="•"/>
            </a:pPr>
            <a:r>
              <a:rPr lang="zh-CN" altLang="en-US" dirty="0">
                <a:latin typeface="黑体" panose="02010609060101010101" pitchFamily="2" charset="-122"/>
                <a:ea typeface="黑体" panose="02010609060101010101" pitchFamily="2" charset="-122"/>
              </a:rPr>
              <a:t>如何存放自己的资料？移动，创建，删除等等</a:t>
            </a:r>
            <a:endParaRPr lang="zh-CN" altLang="en-US" dirty="0">
              <a:latin typeface="黑体" panose="02010609060101010101" pitchFamily="2" charset="-122"/>
              <a:ea typeface="黑体" panose="02010609060101010101" pitchFamily="2" charset="-122"/>
            </a:endParaRPr>
          </a:p>
          <a:p>
            <a:pPr marL="285750" indent="-285750">
              <a:buFont typeface="Arial" panose="020B0604020202020204" pitchFamily="34" charset="0"/>
              <a:buChar char="•"/>
            </a:pPr>
            <a:r>
              <a:rPr lang="zh-CN" altLang="en-US" dirty="0">
                <a:latin typeface="黑体" panose="02010609060101010101" pitchFamily="2" charset="-122"/>
                <a:ea typeface="黑体" panose="02010609060101010101" pitchFamily="2" charset="-122"/>
              </a:rPr>
              <a:t>如何使用</a:t>
            </a:r>
            <a:r>
              <a:rPr lang="en-US" altLang="zh-CN" dirty="0">
                <a:latin typeface="黑体" panose="02010609060101010101" pitchFamily="2" charset="-122"/>
                <a:ea typeface="黑体" panose="02010609060101010101" pitchFamily="2" charset="-122"/>
              </a:rPr>
              <a:t>office </a:t>
            </a:r>
            <a:r>
              <a:rPr lang="zh-CN" altLang="en-US" dirty="0">
                <a:latin typeface="黑体" panose="02010609060101010101" pitchFamily="2" charset="-122"/>
                <a:ea typeface="黑体" panose="02010609060101010101" pitchFamily="2" charset="-122"/>
              </a:rPr>
              <a:t>办公软件</a:t>
            </a:r>
            <a:endParaRPr lang="zh-CN" altLang="en-US" dirty="0">
              <a:latin typeface="黑体" panose="02010609060101010101" pitchFamily="2" charset="-122"/>
              <a:ea typeface="黑体" panose="02010609060101010101" pitchFamily="2" charset="-122"/>
            </a:endParaRPr>
          </a:p>
          <a:p>
            <a:pPr marL="285750" indent="-285750">
              <a:buFont typeface="Arial" panose="020B0604020202020204" pitchFamily="34" charset="0"/>
              <a:buChar char="•"/>
            </a:pPr>
            <a:r>
              <a:rPr lang="en-US" altLang="zh-CN" dirty="0">
                <a:latin typeface="黑体" panose="02010609060101010101" pitchFamily="2" charset="-122"/>
                <a:ea typeface="黑体" panose="02010609060101010101" pitchFamily="2" charset="-122"/>
              </a:rPr>
              <a:t>……</a:t>
            </a:r>
            <a:endParaRPr lang="en-US" altLang="zh-CN" dirty="0">
              <a:latin typeface="黑体" panose="02010609060101010101" pitchFamily="2" charset="-122"/>
              <a:ea typeface="黑体" panose="02010609060101010101" pitchFamily="2" charset="-122"/>
            </a:endParaRPr>
          </a:p>
        </p:txBody>
      </p:sp>
      <p:sp>
        <p:nvSpPr>
          <p:cNvPr id="7" name="矩形 6"/>
          <p:cNvSpPr/>
          <p:nvPr/>
        </p:nvSpPr>
        <p:spPr>
          <a:xfrm>
            <a:off x="4696732" y="1801847"/>
            <a:ext cx="4195748" cy="2862322"/>
          </a:xfrm>
          <a:prstGeom prst="rect">
            <a:avLst/>
          </a:prstGeom>
        </p:spPr>
        <p:txBody>
          <a:bodyPr wrap="square">
            <a:spAutoFit/>
          </a:bodyPr>
          <a:lstStyle/>
          <a:p>
            <a:r>
              <a:rPr lang="zh-CN" altLang="en-US" dirty="0">
                <a:latin typeface="黑体" panose="02010609060101010101" pitchFamily="2" charset="-122"/>
                <a:ea typeface="黑体" panose="02010609060101010101" pitchFamily="2" charset="-122"/>
              </a:rPr>
              <a:t>那么对于学习</a:t>
            </a:r>
            <a:r>
              <a:rPr lang="en-US" altLang="zh-CN" dirty="0">
                <a:solidFill>
                  <a:srgbClr val="FF0000"/>
                </a:solidFill>
                <a:latin typeface="黑体" panose="02010609060101010101" pitchFamily="2" charset="-122"/>
                <a:ea typeface="黑体" panose="02010609060101010101" pitchFamily="2" charset="-122"/>
              </a:rPr>
              <a:t>Linux</a:t>
            </a:r>
            <a:r>
              <a:rPr lang="zh-CN" altLang="en-US" dirty="0">
                <a:latin typeface="黑体" panose="02010609060101010101" pitchFamily="2" charset="-122"/>
                <a:ea typeface="黑体" panose="02010609060101010101" pitchFamily="2" charset="-122"/>
              </a:rPr>
              <a:t>来说也是类似的，就是学会这些最普通的使用，</a:t>
            </a:r>
            <a:endParaRPr lang="zh-CN" altLang="en-US" dirty="0">
              <a:latin typeface="黑体" panose="02010609060101010101" pitchFamily="2" charset="-122"/>
              <a:ea typeface="黑体" panose="02010609060101010101" pitchFamily="2" charset="-122"/>
            </a:endParaRPr>
          </a:p>
          <a:p>
            <a:pPr marL="285750" indent="-285750">
              <a:buFont typeface="Arial" panose="020B0604020202020204" pitchFamily="34" charset="0"/>
              <a:buChar char="•"/>
            </a:pPr>
            <a:r>
              <a:rPr lang="zh-CN" altLang="en-US" dirty="0">
                <a:latin typeface="黑体" panose="02010609060101010101" pitchFamily="2" charset="-122"/>
                <a:ea typeface="黑体" panose="02010609060101010101" pitchFamily="2" charset="-122"/>
              </a:rPr>
              <a:t>如何开关机</a:t>
            </a:r>
            <a:endParaRPr lang="zh-CN" altLang="en-US" dirty="0">
              <a:latin typeface="黑体" panose="02010609060101010101" pitchFamily="2" charset="-122"/>
              <a:ea typeface="黑体" panose="02010609060101010101" pitchFamily="2" charset="-122"/>
            </a:endParaRPr>
          </a:p>
          <a:p>
            <a:pPr marL="285750" indent="-285750">
              <a:buFont typeface="Arial" panose="020B0604020202020204" pitchFamily="34" charset="0"/>
              <a:buChar char="•"/>
            </a:pPr>
            <a:r>
              <a:rPr lang="zh-CN" altLang="en-US" dirty="0">
                <a:latin typeface="黑体" panose="02010609060101010101" pitchFamily="2" charset="-122"/>
                <a:ea typeface="黑体" panose="02010609060101010101" pitchFamily="2" charset="-122"/>
              </a:rPr>
              <a:t>如何上网</a:t>
            </a:r>
            <a:endParaRPr lang="zh-CN" altLang="en-US" dirty="0">
              <a:latin typeface="黑体" panose="02010609060101010101" pitchFamily="2" charset="-122"/>
              <a:ea typeface="黑体" panose="02010609060101010101" pitchFamily="2" charset="-122"/>
            </a:endParaRPr>
          </a:p>
          <a:p>
            <a:pPr marL="285750" indent="-285750">
              <a:buFont typeface="Arial" panose="020B0604020202020204" pitchFamily="34" charset="0"/>
              <a:buChar char="•"/>
            </a:pPr>
            <a:r>
              <a:rPr lang="zh-CN" altLang="en-US" dirty="0">
                <a:latin typeface="黑体" panose="02010609060101010101" pitchFamily="2" charset="-122"/>
                <a:ea typeface="黑体" panose="02010609060101010101" pitchFamily="2" charset="-122"/>
              </a:rPr>
              <a:t>如何打开命令行</a:t>
            </a:r>
            <a:endParaRPr lang="zh-CN" altLang="en-US" dirty="0">
              <a:latin typeface="黑体" panose="02010609060101010101" pitchFamily="2" charset="-122"/>
              <a:ea typeface="黑体" panose="02010609060101010101" pitchFamily="2" charset="-122"/>
            </a:endParaRPr>
          </a:p>
          <a:p>
            <a:pPr marL="285750" indent="-285750">
              <a:buFont typeface="Arial" panose="020B0604020202020204" pitchFamily="34" charset="0"/>
              <a:buChar char="•"/>
            </a:pPr>
            <a:r>
              <a:rPr lang="zh-CN" altLang="en-US" dirty="0">
                <a:latin typeface="黑体" panose="02010609060101010101" pitchFamily="2" charset="-122"/>
                <a:ea typeface="黑体" panose="02010609060101010101" pitchFamily="2" charset="-122"/>
              </a:rPr>
              <a:t>如何使用命令行安装卸载软件</a:t>
            </a:r>
            <a:endParaRPr lang="zh-CN" altLang="en-US" dirty="0">
              <a:latin typeface="黑体" panose="02010609060101010101" pitchFamily="2" charset="-122"/>
              <a:ea typeface="黑体" panose="02010609060101010101" pitchFamily="2" charset="-122"/>
            </a:endParaRPr>
          </a:p>
          <a:p>
            <a:pPr marL="285750" indent="-285750">
              <a:buFont typeface="Arial" panose="020B0604020202020204" pitchFamily="34" charset="0"/>
              <a:buChar char="•"/>
            </a:pPr>
            <a:r>
              <a:rPr lang="zh-CN" altLang="en-US" dirty="0">
                <a:latin typeface="黑体" panose="02010609060101010101" pitchFamily="2" charset="-122"/>
                <a:ea typeface="黑体" panose="02010609060101010101" pitchFamily="2" charset="-122"/>
              </a:rPr>
              <a:t>如何编辑文本</a:t>
            </a:r>
            <a:endParaRPr lang="zh-CN" altLang="en-US" dirty="0">
              <a:latin typeface="黑体" panose="02010609060101010101" pitchFamily="2" charset="-122"/>
              <a:ea typeface="黑体" panose="02010609060101010101" pitchFamily="2" charset="-122"/>
            </a:endParaRPr>
          </a:p>
          <a:p>
            <a:pPr marL="285750" indent="-285750">
              <a:buFont typeface="Arial" panose="020B0604020202020204" pitchFamily="34" charset="0"/>
              <a:buChar char="•"/>
            </a:pPr>
            <a:r>
              <a:rPr lang="zh-CN" altLang="en-US" dirty="0">
                <a:latin typeface="黑体" panose="02010609060101010101" pitchFamily="2" charset="-122"/>
                <a:ea typeface="黑体" panose="02010609060101010101" pitchFamily="2" charset="-122"/>
              </a:rPr>
              <a:t>如何创建，移动，删除文件</a:t>
            </a:r>
            <a:endParaRPr lang="zh-CN" altLang="en-US" dirty="0">
              <a:latin typeface="黑体" panose="02010609060101010101" pitchFamily="2" charset="-122"/>
              <a:ea typeface="黑体" panose="02010609060101010101" pitchFamily="2" charset="-122"/>
            </a:endParaRPr>
          </a:p>
          <a:p>
            <a:pPr marL="285750" indent="-285750">
              <a:buFont typeface="Arial" panose="020B0604020202020204" pitchFamily="34" charset="0"/>
              <a:buChar char="•"/>
            </a:pPr>
            <a:r>
              <a:rPr lang="zh-CN" altLang="en-US" dirty="0">
                <a:latin typeface="黑体" panose="02010609060101010101" pitchFamily="2" charset="-122"/>
                <a:ea typeface="黑体" panose="02010609060101010101" pitchFamily="2" charset="-122"/>
              </a:rPr>
              <a:t>如何查看文件内容，解压缩文件</a:t>
            </a:r>
            <a:endParaRPr lang="zh-CN" altLang="en-US" dirty="0">
              <a:latin typeface="黑体" panose="02010609060101010101" pitchFamily="2" charset="-122"/>
              <a:ea typeface="黑体" panose="02010609060101010101" pitchFamily="2" charset="-122"/>
            </a:endParaRPr>
          </a:p>
          <a:p>
            <a:pPr marL="285750" indent="-285750">
              <a:buFont typeface="Arial" panose="020B0604020202020204" pitchFamily="34" charset="0"/>
              <a:buChar char="•"/>
            </a:pPr>
            <a:r>
              <a:rPr lang="en-US" altLang="zh-CN" dirty="0">
                <a:latin typeface="黑体" panose="02010609060101010101" pitchFamily="2" charset="-122"/>
                <a:ea typeface="黑体" panose="02010609060101010101" pitchFamily="2" charset="-122"/>
              </a:rPr>
              <a:t>……</a:t>
            </a:r>
            <a:endParaRPr lang="en-US" altLang="zh-CN" dirty="0">
              <a:latin typeface="黑体" panose="02010609060101010101" pitchFamily="2" charset="-122"/>
              <a:ea typeface="黑体" panose="02010609060101010101" pitchFamily="2" charset="-122"/>
            </a:endParaRPr>
          </a:p>
        </p:txBody>
      </p:sp>
      <p:sp>
        <p:nvSpPr>
          <p:cNvPr id="8" name="矩形 7"/>
          <p:cNvSpPr/>
          <p:nvPr/>
        </p:nvSpPr>
        <p:spPr>
          <a:xfrm>
            <a:off x="1259632" y="6040325"/>
            <a:ext cx="6696744" cy="461665"/>
          </a:xfrm>
          <a:prstGeom prst="rect">
            <a:avLst/>
          </a:prstGeom>
        </p:spPr>
        <p:txBody>
          <a:bodyPr wrap="square">
            <a:spAutoFit/>
          </a:bodyPr>
          <a:lstStyle/>
          <a:p>
            <a:r>
              <a:rPr lang="zh-CN" altLang="en-US" sz="2400" b="1" dirty="0">
                <a:latin typeface="黑体" panose="02010609060101010101" pitchFamily="2" charset="-122"/>
                <a:ea typeface="黑体" panose="02010609060101010101" pitchFamily="2" charset="-122"/>
              </a:rPr>
              <a:t>这个阶段最难的就是从图形界面到命令行的转换</a:t>
            </a:r>
            <a:endParaRPr lang="zh-CN" altLang="en-US" sz="2400" dirty="0">
              <a:latin typeface="黑体" panose="02010609060101010101" pitchFamily="2" charset="-122"/>
              <a:ea typeface="黑体" panose="02010609060101010101" pitchFamily="2" charset="-122"/>
            </a:endParaRPr>
          </a:p>
        </p:txBody>
      </p:sp>
      <p:sp>
        <p:nvSpPr>
          <p:cNvPr id="11" name="TextBox 10"/>
          <p:cNvSpPr txBox="1"/>
          <p:nvPr/>
        </p:nvSpPr>
        <p:spPr>
          <a:xfrm>
            <a:off x="6509575" y="332656"/>
            <a:ext cx="2270522" cy="523220"/>
          </a:xfrm>
          <a:prstGeom prst="rect">
            <a:avLst/>
          </a:prstGeom>
          <a:noFill/>
        </p:spPr>
        <p:txBody>
          <a:bodyPr wrap="square" rtlCol="0">
            <a:spAutoFit/>
          </a:bodyPr>
          <a:lstStyle/>
          <a:p>
            <a:r>
              <a:rPr lang="en-US" altLang="zh-CN" sz="2800" dirty="0">
                <a:latin typeface="黑体" panose="02010609060101010101" pitchFamily="2" charset="-122"/>
                <a:ea typeface="黑体" panose="02010609060101010101" pitchFamily="2" charset="-122"/>
              </a:rPr>
              <a:t>Linux</a:t>
            </a:r>
            <a:r>
              <a:rPr lang="zh-CN" altLang="en-US" sz="2800" dirty="0">
                <a:latin typeface="黑体" panose="02010609060101010101" pitchFamily="2" charset="-122"/>
                <a:ea typeface="黑体" panose="02010609060101010101" pitchFamily="2" charset="-122"/>
              </a:rPr>
              <a:t>学什么</a:t>
            </a:r>
            <a:endParaRPr lang="zh-CN" altLang="en-US" sz="2800" dirty="0">
              <a:latin typeface="黑体" panose="02010609060101010101" pitchFamily="2" charset="-122"/>
              <a:ea typeface="黑体" panose="02010609060101010101" pitchFamily="2" charset="-122"/>
            </a:endParaRPr>
          </a:p>
        </p:txBody>
      </p:sp>
    </p:spTree>
  </p:cSld>
  <p:clrMapOvr>
    <a:masterClrMapping/>
  </p:clrMapOvr>
  <p:transition advTm="749"/>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539552" y="476672"/>
            <a:ext cx="2936875" cy="457200"/>
          </a:xfrm>
          <a:prstGeom prst="rect">
            <a:avLst/>
          </a:prstGeom>
          <a:noFill/>
          <a:ln w="9525">
            <a:noFill/>
            <a:miter lim="800000"/>
          </a:ln>
        </p:spPr>
        <p:txBody>
          <a:bodyPr vert="horz" lIns="91440" tIns="45720" rIns="91440" bIns="45720" rtlCol="0" anchor="ctr">
            <a:normAutofit fontScale="90000" lnSpcReduction="20000"/>
          </a:bodyPr>
          <a:lstStyle/>
          <a:p>
            <a:pPr marL="533400" indent="-533400"/>
            <a:r>
              <a:rPr lang="en-US" altLang="zh-CN" sz="3200" b="1" dirty="0">
                <a:solidFill>
                  <a:srgbClr val="1F05E3"/>
                </a:solidFill>
                <a:latin typeface="黑体" panose="02010609060101010101" pitchFamily="2" charset="-122"/>
                <a:ea typeface="黑体" panose="02010609060101010101" pitchFamily="2" charset="-122"/>
              </a:rPr>
              <a:t>Linux </a:t>
            </a:r>
            <a:r>
              <a:rPr lang="zh-CN" altLang="en-US" sz="3200" b="1" dirty="0">
                <a:solidFill>
                  <a:srgbClr val="1F05E3"/>
                </a:solidFill>
                <a:latin typeface="黑体" panose="02010609060101010101" pitchFamily="2" charset="-122"/>
                <a:ea typeface="黑体" panose="02010609060101010101" pitchFamily="2" charset="-122"/>
              </a:rPr>
              <a:t>系统简介</a:t>
            </a:r>
            <a:endParaRPr lang="en-US" altLang="zh-CN" sz="3200" b="1" dirty="0">
              <a:solidFill>
                <a:srgbClr val="1F05E3"/>
              </a:solidFill>
              <a:latin typeface="黑体" panose="02010609060101010101" pitchFamily="2" charset="-122"/>
              <a:ea typeface="黑体" panose="02010609060101010101" pitchFamily="2" charset="-122"/>
            </a:endParaRPr>
          </a:p>
        </p:txBody>
      </p:sp>
      <p:sp>
        <p:nvSpPr>
          <p:cNvPr id="5"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
        <p:nvSpPr>
          <p:cNvPr id="6" name="TextBox 5"/>
          <p:cNvSpPr txBox="1"/>
          <p:nvPr/>
        </p:nvSpPr>
        <p:spPr>
          <a:xfrm>
            <a:off x="6509575" y="332656"/>
            <a:ext cx="2270522" cy="523220"/>
          </a:xfrm>
          <a:prstGeom prst="rect">
            <a:avLst/>
          </a:prstGeom>
          <a:noFill/>
        </p:spPr>
        <p:txBody>
          <a:bodyPr wrap="square" rtlCol="0">
            <a:spAutoFit/>
          </a:bodyPr>
          <a:lstStyle/>
          <a:p>
            <a:r>
              <a:rPr lang="en-US" altLang="zh-CN" sz="2800" dirty="0">
                <a:latin typeface="黑体" panose="02010609060101010101" pitchFamily="2" charset="-122"/>
                <a:ea typeface="黑体" panose="02010609060101010101" pitchFamily="2" charset="-122"/>
              </a:rPr>
              <a:t>Linux</a:t>
            </a:r>
            <a:r>
              <a:rPr lang="zh-CN" altLang="en-US" sz="2800" dirty="0">
                <a:latin typeface="黑体" panose="02010609060101010101" pitchFamily="2" charset="-122"/>
                <a:ea typeface="黑体" panose="02010609060101010101" pitchFamily="2" charset="-122"/>
              </a:rPr>
              <a:t>学什么</a:t>
            </a:r>
            <a:endParaRPr lang="zh-CN" altLang="en-US" sz="2800" dirty="0">
              <a:latin typeface="黑体" panose="02010609060101010101" pitchFamily="2" charset="-122"/>
              <a:ea typeface="黑体" panose="02010609060101010101" pitchFamily="2" charset="-122"/>
            </a:endParaRPr>
          </a:p>
        </p:txBody>
      </p:sp>
      <p:sp>
        <p:nvSpPr>
          <p:cNvPr id="3" name="矩形 2"/>
          <p:cNvSpPr/>
          <p:nvPr/>
        </p:nvSpPr>
        <p:spPr>
          <a:xfrm>
            <a:off x="792818" y="1844824"/>
            <a:ext cx="7667614" cy="4401205"/>
          </a:xfrm>
          <a:prstGeom prst="rect">
            <a:avLst/>
          </a:prstGeom>
        </p:spPr>
        <p:txBody>
          <a:bodyPr wrap="square">
            <a:spAutoFit/>
          </a:bodyPr>
          <a:lstStyle/>
          <a:p>
            <a:pPr marL="285750" indent="-285750">
              <a:buFont typeface="Arial" panose="020B0604020202020204" pitchFamily="34" charset="0"/>
              <a:buChar char="•"/>
            </a:pPr>
            <a:r>
              <a:rPr lang="zh-CN" altLang="en-US" sz="2000" dirty="0">
                <a:latin typeface="黑体" panose="02010609060101010101" pitchFamily="2" charset="-122"/>
                <a:ea typeface="黑体" panose="02010609060101010101" pitchFamily="2" charset="-122"/>
              </a:rPr>
              <a:t>如何编写</a:t>
            </a:r>
            <a:r>
              <a:rPr lang="en-US" altLang="zh-CN" sz="2000" dirty="0">
                <a:latin typeface="黑体" panose="02010609060101010101" pitchFamily="2" charset="-122"/>
                <a:ea typeface="黑体" panose="02010609060101010101" pitchFamily="2" charset="-122"/>
              </a:rPr>
              <a:t>Linux</a:t>
            </a:r>
            <a:r>
              <a:rPr lang="zh-CN" altLang="en-US" sz="2000" dirty="0">
                <a:latin typeface="黑体" panose="02010609060101010101" pitchFamily="2" charset="-122"/>
                <a:ea typeface="黑体" panose="02010609060101010101" pitchFamily="2" charset="-122"/>
              </a:rPr>
              <a:t>应用程序：</a:t>
            </a:r>
            <a:r>
              <a:rPr lang="en-US" altLang="zh-CN" sz="2000" dirty="0">
                <a:latin typeface="黑体" panose="02010609060101010101" pitchFamily="2" charset="-122"/>
                <a:ea typeface="黑体" panose="02010609060101010101" pitchFamily="2" charset="-122"/>
              </a:rPr>
              <a:t> vi/vim </a:t>
            </a:r>
            <a:r>
              <a:rPr lang="zh-CN" altLang="en-US" sz="2000" dirty="0">
                <a:latin typeface="黑体" panose="02010609060101010101" pitchFamily="2" charset="-122"/>
                <a:ea typeface="黑体" panose="02010609060101010101" pitchFamily="2" charset="-122"/>
              </a:rPr>
              <a:t>编写代码，脚本学习，文件基本操作（</a:t>
            </a:r>
            <a:r>
              <a:rPr lang="en-US" altLang="zh-CN" sz="2000" dirty="0">
                <a:latin typeface="黑体" panose="02010609060101010101" pitchFamily="2" charset="-122"/>
                <a:ea typeface="黑体" panose="02010609060101010101" pitchFamily="2" charset="-122"/>
              </a:rPr>
              <a:t>https://mp.weixin.qq.com/s/fj_WqAyuw5liOHc91Dx3NQ</a:t>
            </a:r>
            <a:r>
              <a:rPr lang="zh-CN" altLang="en-US" sz="2000" dirty="0">
                <a:latin typeface="黑体" panose="02010609060101010101" pitchFamily="2" charset="-122"/>
                <a:ea typeface="黑体" panose="02010609060101010101" pitchFamily="2" charset="-122"/>
              </a:rPr>
              <a:t>）</a:t>
            </a:r>
            <a:endParaRPr lang="en-US" altLang="zh-CN" sz="2000" dirty="0">
              <a:latin typeface="黑体" panose="02010609060101010101" pitchFamily="2" charset="-122"/>
              <a:ea typeface="黑体" panose="02010609060101010101" pitchFamily="2" charset="-122"/>
            </a:endParaRPr>
          </a:p>
          <a:p>
            <a:pPr marL="285750" indent="-285750">
              <a:buFont typeface="Arial" panose="020B0604020202020204" pitchFamily="34" charset="0"/>
              <a:buChar char="•"/>
            </a:pPr>
            <a:endParaRPr lang="zh-CN" altLang="en-US" sz="2000" dirty="0">
              <a:latin typeface="黑体" panose="02010609060101010101" pitchFamily="2" charset="-122"/>
              <a:ea typeface="黑体" panose="02010609060101010101" pitchFamily="2" charset="-122"/>
            </a:endParaRPr>
          </a:p>
          <a:p>
            <a:pPr marL="285750" indent="-285750">
              <a:buFont typeface="Arial" panose="020B0604020202020204" pitchFamily="34" charset="0"/>
              <a:buChar char="•"/>
            </a:pPr>
            <a:r>
              <a:rPr lang="zh-CN" altLang="en-US" sz="2000" dirty="0">
                <a:latin typeface="黑体" panose="02010609060101010101" pitchFamily="2" charset="-122"/>
                <a:ea typeface="黑体" panose="02010609060101010101" pitchFamily="2" charset="-122"/>
              </a:rPr>
              <a:t>如何编译或者构建你的程序：</a:t>
            </a:r>
            <a:r>
              <a:rPr lang="en-US" altLang="zh-CN" sz="2000" dirty="0" err="1">
                <a:latin typeface="黑体" panose="02010609060101010101" pitchFamily="2" charset="-122"/>
                <a:ea typeface="黑体" panose="02010609060101010101" pitchFamily="2" charset="-122"/>
              </a:rPr>
              <a:t>gcc</a:t>
            </a:r>
            <a:r>
              <a:rPr lang="zh-CN" altLang="en-US" sz="2000" dirty="0">
                <a:latin typeface="黑体" panose="02010609060101010101" pitchFamily="2" charset="-122"/>
                <a:ea typeface="黑体" panose="02010609060101010101" pitchFamily="2" charset="-122"/>
              </a:rPr>
              <a:t>、</a:t>
            </a:r>
            <a:r>
              <a:rPr lang="en-US" altLang="zh-CN" sz="2000" dirty="0" err="1">
                <a:latin typeface="黑体" panose="02010609060101010101" pitchFamily="2" charset="-122"/>
                <a:ea typeface="黑体" panose="02010609060101010101" pitchFamily="2" charset="-122"/>
              </a:rPr>
              <a:t>makefile</a:t>
            </a:r>
            <a:r>
              <a:rPr lang="zh-CN" altLang="en-US" sz="2000" dirty="0">
                <a:latin typeface="黑体" panose="02010609060101010101" pitchFamily="2" charset="-122"/>
                <a:ea typeface="黑体" panose="02010609060101010101" pitchFamily="2" charset="-122"/>
              </a:rPr>
              <a:t>、</a:t>
            </a:r>
            <a:r>
              <a:rPr lang="en-US" altLang="zh-CN" sz="2000" dirty="0" err="1">
                <a:latin typeface="黑体" panose="02010609060101010101" pitchFamily="2" charset="-122"/>
                <a:ea typeface="黑体" panose="02010609060101010101" pitchFamily="2" charset="-122"/>
              </a:rPr>
              <a:t>cmake</a:t>
            </a:r>
            <a:endParaRPr lang="en-US" altLang="zh-CN" sz="2000" dirty="0">
              <a:latin typeface="黑体" panose="02010609060101010101" pitchFamily="2" charset="-122"/>
              <a:ea typeface="黑体" panose="02010609060101010101" pitchFamily="2" charset="-122"/>
            </a:endParaRPr>
          </a:p>
          <a:p>
            <a:pPr marL="285750" indent="-285750">
              <a:buFont typeface="Arial" panose="020B0604020202020204" pitchFamily="34" charset="0"/>
              <a:buChar char="•"/>
            </a:pPr>
            <a:endParaRPr lang="zh-CN" altLang="en-US" sz="2000" dirty="0">
              <a:latin typeface="黑体" panose="02010609060101010101" pitchFamily="2" charset="-122"/>
              <a:ea typeface="黑体" panose="02010609060101010101" pitchFamily="2" charset="-122"/>
            </a:endParaRPr>
          </a:p>
          <a:p>
            <a:pPr marL="285750" indent="-285750">
              <a:buFont typeface="Arial" panose="020B0604020202020204" pitchFamily="34" charset="0"/>
              <a:buChar char="•"/>
            </a:pPr>
            <a:r>
              <a:rPr lang="zh-CN" altLang="en-US" sz="2000" dirty="0">
                <a:latin typeface="黑体" panose="02010609060101010101" pitchFamily="2" charset="-122"/>
                <a:ea typeface="黑体" panose="02010609060101010101" pitchFamily="2" charset="-122"/>
              </a:rPr>
              <a:t>如何运行你的程序：生成目标文件</a:t>
            </a:r>
            <a:endParaRPr lang="en-US" altLang="zh-CN" sz="2000" dirty="0">
              <a:latin typeface="黑体" panose="02010609060101010101" pitchFamily="2" charset="-122"/>
              <a:ea typeface="黑体" panose="02010609060101010101" pitchFamily="2" charset="-122"/>
            </a:endParaRPr>
          </a:p>
          <a:p>
            <a:pPr marL="285750" indent="-285750">
              <a:buFont typeface="Arial" panose="020B0604020202020204" pitchFamily="34" charset="0"/>
              <a:buChar char="•"/>
            </a:pPr>
            <a:endParaRPr lang="zh-CN" altLang="en-US" sz="2000" dirty="0">
              <a:latin typeface="黑体" panose="02010609060101010101" pitchFamily="2" charset="-122"/>
              <a:ea typeface="黑体" panose="02010609060101010101" pitchFamily="2" charset="-122"/>
            </a:endParaRPr>
          </a:p>
          <a:p>
            <a:pPr marL="285750" indent="-285750">
              <a:buFont typeface="Arial" panose="020B0604020202020204" pitchFamily="34" charset="0"/>
              <a:buChar char="•"/>
            </a:pPr>
            <a:r>
              <a:rPr lang="zh-CN" altLang="en-US" sz="2000" dirty="0">
                <a:latin typeface="黑体" panose="02010609060101010101" pitchFamily="2" charset="-122"/>
                <a:ea typeface="黑体" panose="02010609060101010101" pitchFamily="2" charset="-122"/>
              </a:rPr>
              <a:t>如何定位程序</a:t>
            </a:r>
            <a:r>
              <a:rPr lang="en-US" altLang="zh-CN" sz="2000" dirty="0">
                <a:latin typeface="黑体" panose="02010609060101010101" pitchFamily="2" charset="-122"/>
                <a:ea typeface="黑体" panose="02010609060101010101" pitchFamily="2" charset="-122"/>
              </a:rPr>
              <a:t>bug</a:t>
            </a:r>
            <a:r>
              <a:rPr lang="zh-CN" altLang="en-US" sz="2000" dirty="0">
                <a:latin typeface="黑体" panose="02010609060101010101" pitchFamily="2" charset="-122"/>
                <a:ea typeface="黑体" panose="02010609060101010101" pitchFamily="2" charset="-122"/>
              </a:rPr>
              <a:t>：</a:t>
            </a:r>
            <a:r>
              <a:rPr lang="en-US" altLang="zh-CN" sz="2000" dirty="0" err="1">
                <a:latin typeface="黑体" panose="02010609060101010101" pitchFamily="2" charset="-122"/>
                <a:ea typeface="黑体" panose="02010609060101010101" pitchFamily="2" charset="-122"/>
              </a:rPr>
              <a:t>gdb</a:t>
            </a:r>
            <a:r>
              <a:rPr lang="zh-CN" altLang="en-US" sz="2000" dirty="0">
                <a:latin typeface="黑体" panose="02010609060101010101" pitchFamily="2" charset="-122"/>
                <a:ea typeface="黑体" panose="02010609060101010101" pitchFamily="2" charset="-122"/>
              </a:rPr>
              <a:t>调试</a:t>
            </a:r>
            <a:endParaRPr lang="en-US" altLang="zh-CN" sz="2000" dirty="0">
              <a:latin typeface="黑体" panose="02010609060101010101" pitchFamily="2" charset="-122"/>
              <a:ea typeface="黑体" panose="02010609060101010101" pitchFamily="2" charset="-122"/>
            </a:endParaRPr>
          </a:p>
          <a:p>
            <a:pPr marL="285750" indent="-285750">
              <a:buFont typeface="Arial" panose="020B0604020202020204" pitchFamily="34" charset="0"/>
              <a:buChar char="•"/>
            </a:pPr>
            <a:endParaRPr lang="en-US" altLang="zh-CN" sz="2000" dirty="0">
              <a:latin typeface="黑体" panose="02010609060101010101" pitchFamily="2" charset="-122"/>
              <a:ea typeface="黑体" panose="02010609060101010101" pitchFamily="2" charset="-122"/>
            </a:endParaRPr>
          </a:p>
          <a:p>
            <a:pPr marL="285750" indent="-285750" algn="just">
              <a:buFont typeface="Arial" panose="020B0604020202020204" pitchFamily="34" charset="0"/>
              <a:buChar char="•"/>
            </a:pPr>
            <a:r>
              <a:rPr lang="zh-CN" altLang="en-US" sz="2000" dirty="0">
                <a:latin typeface="黑体" panose="02010609060101010101" pitchFamily="2" charset="-122"/>
                <a:ea typeface="黑体" panose="02010609060101010101" pitchFamily="2" charset="-122"/>
              </a:rPr>
              <a:t>如何监控系统：查看进程信息（</a:t>
            </a:r>
            <a:r>
              <a:rPr lang="en-US" altLang="zh-CN" sz="2000" dirty="0" err="1">
                <a:latin typeface="黑体" panose="02010609060101010101" pitchFamily="2" charset="-122"/>
                <a:ea typeface="黑体" panose="02010609060101010101" pitchFamily="2" charset="-122"/>
              </a:rPr>
              <a:t>ps</a:t>
            </a:r>
            <a:r>
              <a:rPr lang="zh-CN" altLang="en-US" sz="2000" dirty="0">
                <a:latin typeface="黑体" panose="02010609060101010101" pitchFamily="2" charset="-122"/>
                <a:ea typeface="黑体" panose="02010609060101010101" pitchFamily="2" charset="-122"/>
              </a:rPr>
              <a:t>），查看网络连接信息（</a:t>
            </a:r>
            <a:r>
              <a:rPr lang="en-US" altLang="zh-CN" sz="2000" dirty="0" err="1">
                <a:latin typeface="黑体" panose="02010609060101010101" pitchFamily="2" charset="-122"/>
                <a:ea typeface="黑体" panose="02010609060101010101" pitchFamily="2" charset="-122"/>
              </a:rPr>
              <a:t>netstat</a:t>
            </a:r>
            <a:r>
              <a:rPr lang="zh-CN" altLang="en-US" sz="2000" dirty="0">
                <a:latin typeface="黑体" panose="02010609060101010101" pitchFamily="2" charset="-122"/>
                <a:ea typeface="黑体" panose="02010609060101010101" pitchFamily="2" charset="-122"/>
              </a:rPr>
              <a:t>），强制停止进程（</a:t>
            </a:r>
            <a:r>
              <a:rPr lang="en-US" altLang="zh-CN" sz="2000" dirty="0">
                <a:latin typeface="黑体" panose="02010609060101010101" pitchFamily="2" charset="-122"/>
                <a:ea typeface="黑体" panose="02010609060101010101" pitchFamily="2" charset="-122"/>
              </a:rPr>
              <a:t>kill -9</a:t>
            </a:r>
            <a:r>
              <a:rPr lang="zh-CN" altLang="en-US" sz="2000" dirty="0">
                <a:latin typeface="黑体" panose="02010609060101010101" pitchFamily="2" charset="-122"/>
                <a:ea typeface="黑体" panose="02010609060101010101" pitchFamily="2" charset="-122"/>
              </a:rPr>
              <a:t>）查看进程文件打开情况（</a:t>
            </a:r>
            <a:r>
              <a:rPr lang="en-US" altLang="zh-CN" sz="2000" dirty="0" err="1">
                <a:latin typeface="黑体" panose="02010609060101010101" pitchFamily="2" charset="-122"/>
                <a:ea typeface="黑体" panose="02010609060101010101" pitchFamily="2" charset="-122"/>
              </a:rPr>
              <a:t>lsof</a:t>
            </a:r>
            <a:r>
              <a:rPr lang="zh-CN" altLang="en-US" sz="2000" dirty="0">
                <a:latin typeface="黑体" panose="02010609060101010101" pitchFamily="2" charset="-122"/>
                <a:ea typeface="黑体" panose="02010609060101010101" pitchFamily="2" charset="-122"/>
              </a:rPr>
              <a:t>），多种姿势查看文本文件（</a:t>
            </a:r>
            <a:r>
              <a:rPr lang="en-US" altLang="zh-CN" sz="2000" dirty="0">
                <a:latin typeface="黑体" panose="02010609060101010101" pitchFamily="2" charset="-122"/>
                <a:ea typeface="黑体" panose="02010609060101010101" pitchFamily="2" charset="-122"/>
              </a:rPr>
              <a:t>cat</a:t>
            </a:r>
            <a:r>
              <a:rPr lang="zh-CN" altLang="en-US" sz="2000" dirty="0">
                <a:latin typeface="黑体" panose="02010609060101010101" pitchFamily="2" charset="-122"/>
                <a:ea typeface="黑体" panose="02010609060101010101" pitchFamily="2" charset="-122"/>
              </a:rPr>
              <a:t>，</a:t>
            </a:r>
            <a:r>
              <a:rPr lang="en-US" altLang="zh-CN" sz="2000" dirty="0">
                <a:latin typeface="黑体" panose="02010609060101010101" pitchFamily="2" charset="-122"/>
                <a:ea typeface="黑体" panose="02010609060101010101" pitchFamily="2" charset="-122"/>
              </a:rPr>
              <a:t>tail</a:t>
            </a:r>
            <a:r>
              <a:rPr lang="zh-CN" altLang="en-US" sz="2000" dirty="0">
                <a:latin typeface="黑体" panose="02010609060101010101" pitchFamily="2" charset="-122"/>
                <a:ea typeface="黑体" panose="02010609060101010101" pitchFamily="2" charset="-122"/>
              </a:rPr>
              <a:t>，</a:t>
            </a:r>
            <a:r>
              <a:rPr lang="en-US" altLang="zh-CN" sz="2000" dirty="0">
                <a:latin typeface="黑体" panose="02010609060101010101" pitchFamily="2" charset="-122"/>
                <a:ea typeface="黑体" panose="02010609060101010101" pitchFamily="2" charset="-122"/>
              </a:rPr>
              <a:t>more</a:t>
            </a:r>
            <a:r>
              <a:rPr lang="zh-CN" altLang="en-US" sz="2000" dirty="0">
                <a:latin typeface="黑体" panose="02010609060101010101" pitchFamily="2" charset="-122"/>
                <a:ea typeface="黑体" panose="02010609060101010101" pitchFamily="2" charset="-122"/>
              </a:rPr>
              <a:t>，</a:t>
            </a:r>
            <a:r>
              <a:rPr lang="en-US" altLang="zh-CN" sz="2000" dirty="0">
                <a:latin typeface="黑体" panose="02010609060101010101" pitchFamily="2" charset="-122"/>
                <a:ea typeface="黑体" panose="02010609060101010101" pitchFamily="2" charset="-122"/>
              </a:rPr>
              <a:t>less</a:t>
            </a:r>
            <a:r>
              <a:rPr lang="zh-CN" altLang="en-US" sz="2000" dirty="0">
                <a:latin typeface="黑体" panose="02010609060101010101" pitchFamily="2" charset="-122"/>
                <a:ea typeface="黑体" panose="02010609060101010101" pitchFamily="2" charset="-122"/>
              </a:rPr>
              <a:t>）</a:t>
            </a:r>
            <a:endParaRPr lang="en-US" altLang="zh-CN" sz="2000" dirty="0">
              <a:latin typeface="黑体" panose="02010609060101010101" pitchFamily="2" charset="-122"/>
              <a:ea typeface="黑体" panose="02010609060101010101" pitchFamily="2" charset="-122"/>
            </a:endParaRPr>
          </a:p>
          <a:p>
            <a:pPr marL="285750" indent="-285750">
              <a:buFont typeface="Arial" panose="020B0604020202020204" pitchFamily="34" charset="0"/>
              <a:buChar char="•"/>
            </a:pPr>
            <a:endParaRPr lang="en-US" altLang="zh-CN" sz="2000" dirty="0">
              <a:latin typeface="黑体" panose="02010609060101010101" pitchFamily="2" charset="-122"/>
              <a:ea typeface="黑体" panose="02010609060101010101" pitchFamily="2" charset="-122"/>
            </a:endParaRPr>
          </a:p>
        </p:txBody>
      </p:sp>
      <p:sp>
        <p:nvSpPr>
          <p:cNvPr id="9" name="TextBox 8"/>
          <p:cNvSpPr txBox="1"/>
          <p:nvPr/>
        </p:nvSpPr>
        <p:spPr>
          <a:xfrm>
            <a:off x="323850" y="1196752"/>
            <a:ext cx="4896544" cy="523220"/>
          </a:xfrm>
          <a:prstGeom prst="rect">
            <a:avLst/>
          </a:prstGeom>
          <a:noFill/>
        </p:spPr>
        <p:txBody>
          <a:bodyPr wrap="square" rtlCol="0">
            <a:spAutoFit/>
          </a:bodyPr>
          <a:lstStyle/>
          <a:p>
            <a:r>
              <a:rPr lang="zh-CN" altLang="en-US" sz="2800" dirty="0">
                <a:latin typeface="黑体" panose="02010609060101010101" pitchFamily="2" charset="-122"/>
                <a:ea typeface="黑体" panose="02010609060101010101" pitchFamily="2" charset="-122"/>
              </a:rPr>
              <a:t>第二阶段</a:t>
            </a:r>
            <a:endParaRPr lang="zh-CN" altLang="en-US" sz="2800" dirty="0">
              <a:latin typeface="黑体" panose="02010609060101010101" pitchFamily="2" charset="-122"/>
              <a:ea typeface="黑体" panose="02010609060101010101" pitchFamily="2" charset="-122"/>
            </a:endParaRPr>
          </a:p>
        </p:txBody>
      </p:sp>
    </p:spTree>
  </p:cSld>
  <p:clrMapOvr>
    <a:masterClrMapping/>
  </p:clrMapOvr>
  <p:transition advTm="110130"/>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539552" y="476672"/>
            <a:ext cx="2936875" cy="457200"/>
          </a:xfrm>
          <a:prstGeom prst="rect">
            <a:avLst/>
          </a:prstGeom>
          <a:noFill/>
          <a:ln w="9525">
            <a:noFill/>
            <a:miter lim="800000"/>
          </a:ln>
        </p:spPr>
        <p:txBody>
          <a:bodyPr vert="horz" lIns="91440" tIns="45720" rIns="91440" bIns="45720" rtlCol="0" anchor="ctr">
            <a:normAutofit fontScale="90000" lnSpcReduction="20000"/>
          </a:bodyPr>
          <a:lstStyle/>
          <a:p>
            <a:pPr marL="533400" indent="-533400"/>
            <a:r>
              <a:rPr lang="en-US" altLang="zh-CN" sz="3200" b="1" dirty="0">
                <a:solidFill>
                  <a:srgbClr val="1F05E3"/>
                </a:solidFill>
                <a:latin typeface="黑体" panose="02010609060101010101" pitchFamily="2" charset="-122"/>
                <a:ea typeface="黑体" panose="02010609060101010101" pitchFamily="2" charset="-122"/>
              </a:rPr>
              <a:t>Linux </a:t>
            </a:r>
            <a:r>
              <a:rPr lang="zh-CN" altLang="en-US" sz="3200" b="1" dirty="0">
                <a:solidFill>
                  <a:srgbClr val="1F05E3"/>
                </a:solidFill>
                <a:latin typeface="黑体" panose="02010609060101010101" pitchFamily="2" charset="-122"/>
                <a:ea typeface="黑体" panose="02010609060101010101" pitchFamily="2" charset="-122"/>
              </a:rPr>
              <a:t>系统简介</a:t>
            </a:r>
            <a:endParaRPr lang="en-US" altLang="zh-CN" sz="3200" b="1" dirty="0">
              <a:solidFill>
                <a:srgbClr val="1F05E3"/>
              </a:solidFill>
              <a:latin typeface="黑体" panose="02010609060101010101" pitchFamily="2" charset="-122"/>
              <a:ea typeface="黑体" panose="02010609060101010101" pitchFamily="2" charset="-122"/>
            </a:endParaRPr>
          </a:p>
        </p:txBody>
      </p:sp>
      <p:sp>
        <p:nvSpPr>
          <p:cNvPr id="5"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
        <p:nvSpPr>
          <p:cNvPr id="6" name="TextBox 5"/>
          <p:cNvSpPr txBox="1"/>
          <p:nvPr/>
        </p:nvSpPr>
        <p:spPr>
          <a:xfrm>
            <a:off x="6509575" y="332656"/>
            <a:ext cx="2270522" cy="523220"/>
          </a:xfrm>
          <a:prstGeom prst="rect">
            <a:avLst/>
          </a:prstGeom>
          <a:noFill/>
        </p:spPr>
        <p:txBody>
          <a:bodyPr wrap="square" rtlCol="0">
            <a:spAutoFit/>
          </a:bodyPr>
          <a:lstStyle/>
          <a:p>
            <a:r>
              <a:rPr lang="en-US" altLang="zh-CN" sz="2800" dirty="0">
                <a:latin typeface="黑体" panose="02010609060101010101" pitchFamily="2" charset="-122"/>
                <a:ea typeface="黑体" panose="02010609060101010101" pitchFamily="2" charset="-122"/>
              </a:rPr>
              <a:t>Linux</a:t>
            </a:r>
            <a:r>
              <a:rPr lang="zh-CN" altLang="en-US" sz="2800" dirty="0">
                <a:latin typeface="黑体" panose="02010609060101010101" pitchFamily="2" charset="-122"/>
                <a:ea typeface="黑体" panose="02010609060101010101" pitchFamily="2" charset="-122"/>
              </a:rPr>
              <a:t>学什么</a:t>
            </a:r>
            <a:endParaRPr lang="zh-CN" altLang="en-US" sz="2800" dirty="0">
              <a:latin typeface="黑体" panose="02010609060101010101" pitchFamily="2" charset="-122"/>
              <a:ea typeface="黑体" panose="02010609060101010101" pitchFamily="2" charset="-122"/>
            </a:endParaRPr>
          </a:p>
        </p:txBody>
      </p:sp>
      <p:sp>
        <p:nvSpPr>
          <p:cNvPr id="9" name="TextBox 8"/>
          <p:cNvSpPr txBox="1"/>
          <p:nvPr/>
        </p:nvSpPr>
        <p:spPr>
          <a:xfrm>
            <a:off x="300829" y="1340768"/>
            <a:ext cx="4896544" cy="523220"/>
          </a:xfrm>
          <a:prstGeom prst="rect">
            <a:avLst/>
          </a:prstGeom>
          <a:noFill/>
        </p:spPr>
        <p:txBody>
          <a:bodyPr wrap="square" rtlCol="0">
            <a:spAutoFit/>
          </a:bodyPr>
          <a:lstStyle/>
          <a:p>
            <a:r>
              <a:rPr lang="zh-CN" altLang="en-US" sz="2800" dirty="0">
                <a:latin typeface="黑体" panose="02010609060101010101" pitchFamily="2" charset="-122"/>
                <a:ea typeface="黑体" panose="02010609060101010101" pitchFamily="2" charset="-122"/>
              </a:rPr>
              <a:t>第三阶段</a:t>
            </a:r>
            <a:endParaRPr lang="zh-CN" altLang="en-US" sz="2800" dirty="0">
              <a:latin typeface="黑体" panose="02010609060101010101" pitchFamily="2" charset="-122"/>
              <a:ea typeface="黑体" panose="02010609060101010101" pitchFamily="2" charset="-122"/>
            </a:endParaRPr>
          </a:p>
        </p:txBody>
      </p:sp>
      <p:sp>
        <p:nvSpPr>
          <p:cNvPr id="7" name="矩形 6"/>
          <p:cNvSpPr/>
          <p:nvPr/>
        </p:nvSpPr>
        <p:spPr>
          <a:xfrm>
            <a:off x="683568" y="1988840"/>
            <a:ext cx="7056784" cy="1631216"/>
          </a:xfrm>
          <a:prstGeom prst="rect">
            <a:avLst/>
          </a:prstGeom>
        </p:spPr>
        <p:txBody>
          <a:bodyPr wrap="square">
            <a:spAutoFit/>
          </a:bodyPr>
          <a:lstStyle/>
          <a:p>
            <a:pPr marL="285750" indent="-285750">
              <a:buFont typeface="Arial" panose="020B0604020202020204" pitchFamily="34" charset="0"/>
              <a:buChar char="•"/>
            </a:pPr>
            <a:r>
              <a:rPr lang="en-US" altLang="zh-CN" sz="2000" dirty="0">
                <a:latin typeface="黑体" panose="02010609060101010101" pitchFamily="2" charset="-122"/>
                <a:ea typeface="黑体" panose="02010609060101010101" pitchFamily="2" charset="-122"/>
              </a:rPr>
              <a:t>《Linux</a:t>
            </a:r>
            <a:r>
              <a:rPr lang="zh-CN" altLang="en-US" sz="2000" dirty="0">
                <a:latin typeface="黑体" panose="02010609060101010101" pitchFamily="2" charset="-122"/>
                <a:ea typeface="黑体" panose="02010609060101010101" pitchFamily="2" charset="-122"/>
              </a:rPr>
              <a:t>内核设计与实现</a:t>
            </a:r>
            <a:r>
              <a:rPr lang="en-US" altLang="zh-CN" sz="2000" dirty="0">
                <a:latin typeface="黑体" panose="02010609060101010101" pitchFamily="2" charset="-122"/>
                <a:ea typeface="黑体" panose="02010609060101010101" pitchFamily="2" charset="-122"/>
              </a:rPr>
              <a:t>》</a:t>
            </a:r>
            <a:r>
              <a:rPr lang="zh-CN" altLang="en-US" sz="2000" dirty="0">
                <a:latin typeface="黑体" panose="02010609060101010101" pitchFamily="2" charset="-122"/>
                <a:ea typeface="黑体" panose="02010609060101010101" pitchFamily="2" charset="-122"/>
              </a:rPr>
              <a:t>，</a:t>
            </a:r>
            <a:r>
              <a:rPr lang="en-US" altLang="zh-CN" sz="2000" dirty="0">
                <a:latin typeface="黑体" panose="02010609060101010101" pitchFamily="2" charset="-122"/>
                <a:ea typeface="黑体" panose="02010609060101010101" pitchFamily="2" charset="-122"/>
              </a:rPr>
              <a:t>《</a:t>
            </a:r>
            <a:r>
              <a:rPr lang="zh-CN" altLang="en-US" sz="2000" dirty="0">
                <a:latin typeface="黑体" panose="02010609060101010101" pitchFamily="2" charset="-122"/>
                <a:ea typeface="黑体" panose="02010609060101010101" pitchFamily="2" charset="-122"/>
              </a:rPr>
              <a:t>深入</a:t>
            </a:r>
            <a:r>
              <a:rPr lang="en-US" altLang="zh-CN" sz="2000" dirty="0">
                <a:latin typeface="黑体" panose="02010609060101010101" pitchFamily="2" charset="-122"/>
                <a:ea typeface="黑体" panose="02010609060101010101" pitchFamily="2" charset="-122"/>
              </a:rPr>
              <a:t>Linux</a:t>
            </a:r>
            <a:r>
              <a:rPr lang="zh-CN" altLang="en-US" sz="2000" dirty="0">
                <a:latin typeface="黑体" panose="02010609060101010101" pitchFamily="2" charset="-122"/>
                <a:ea typeface="黑体" panose="02010609060101010101" pitchFamily="2" charset="-122"/>
              </a:rPr>
              <a:t>内核架构</a:t>
            </a:r>
            <a:r>
              <a:rPr lang="en-US" altLang="zh-CN" sz="2000" dirty="0">
                <a:latin typeface="黑体" panose="02010609060101010101" pitchFamily="2" charset="-122"/>
                <a:ea typeface="黑体" panose="02010609060101010101" pitchFamily="2" charset="-122"/>
              </a:rPr>
              <a:t>》</a:t>
            </a:r>
            <a:r>
              <a:rPr lang="zh-CN" altLang="en-US" sz="2000" dirty="0">
                <a:latin typeface="黑体" panose="02010609060101010101" pitchFamily="2" charset="-122"/>
                <a:ea typeface="黑体" panose="02010609060101010101" pitchFamily="2" charset="-122"/>
              </a:rPr>
              <a:t>，</a:t>
            </a:r>
            <a:r>
              <a:rPr lang="en-US" altLang="zh-CN" sz="2000" dirty="0">
                <a:latin typeface="黑体" panose="02010609060101010101" pitchFamily="2" charset="-122"/>
                <a:ea typeface="黑体" panose="02010609060101010101" pitchFamily="2" charset="-122"/>
              </a:rPr>
              <a:t>《</a:t>
            </a:r>
            <a:r>
              <a:rPr lang="zh-CN" altLang="en-US" sz="2000" dirty="0">
                <a:latin typeface="黑体" panose="02010609060101010101" pitchFamily="2" charset="-122"/>
                <a:ea typeface="黑体" panose="02010609060101010101" pitchFamily="2" charset="-122"/>
              </a:rPr>
              <a:t>深入理解</a:t>
            </a:r>
            <a:r>
              <a:rPr lang="en-US" altLang="zh-CN" sz="2000" dirty="0">
                <a:latin typeface="黑体" panose="02010609060101010101" pitchFamily="2" charset="-122"/>
                <a:ea typeface="黑体" panose="02010609060101010101" pitchFamily="2" charset="-122"/>
              </a:rPr>
              <a:t>Linux</a:t>
            </a:r>
            <a:r>
              <a:rPr lang="zh-CN" altLang="en-US" sz="2000" dirty="0">
                <a:latin typeface="黑体" panose="02010609060101010101" pitchFamily="2" charset="-122"/>
                <a:ea typeface="黑体" panose="02010609060101010101" pitchFamily="2" charset="-122"/>
              </a:rPr>
              <a:t>内核</a:t>
            </a:r>
            <a:r>
              <a:rPr lang="en-US" altLang="zh-CN" sz="2000" dirty="0">
                <a:latin typeface="黑体" panose="02010609060101010101" pitchFamily="2" charset="-122"/>
                <a:ea typeface="黑体" panose="02010609060101010101" pitchFamily="2" charset="-122"/>
              </a:rPr>
              <a:t>》</a:t>
            </a:r>
            <a:r>
              <a:rPr lang="zh-CN" altLang="en-US" sz="2000" dirty="0">
                <a:latin typeface="黑体" panose="02010609060101010101" pitchFamily="2" charset="-122"/>
                <a:ea typeface="黑体" panose="02010609060101010101" pitchFamily="2" charset="-122"/>
              </a:rPr>
              <a:t>等书籍进行相关概念学习</a:t>
            </a:r>
            <a:endParaRPr lang="en-US" altLang="zh-CN" sz="2000" dirty="0">
              <a:latin typeface="黑体" panose="02010609060101010101" pitchFamily="2" charset="-122"/>
              <a:ea typeface="黑体" panose="02010609060101010101" pitchFamily="2" charset="-122"/>
            </a:endParaRPr>
          </a:p>
          <a:p>
            <a:pPr marL="285750" indent="-285750">
              <a:buFont typeface="Arial" panose="020B0604020202020204" pitchFamily="34" charset="0"/>
              <a:buChar char="•"/>
            </a:pPr>
            <a:endParaRPr lang="en-US" altLang="zh-CN" sz="2000" dirty="0">
              <a:latin typeface="黑体" panose="02010609060101010101" pitchFamily="2" charset="-122"/>
              <a:ea typeface="黑体" panose="02010609060101010101" pitchFamily="2" charset="-122"/>
            </a:endParaRPr>
          </a:p>
          <a:p>
            <a:pPr marL="285750" indent="-285750">
              <a:buFont typeface="Arial" panose="020B0604020202020204" pitchFamily="34" charset="0"/>
              <a:buChar char="•"/>
            </a:pPr>
            <a:r>
              <a:rPr lang="zh-CN" altLang="en-US" sz="2000" dirty="0">
                <a:latin typeface="黑体" panose="02010609060101010101" pitchFamily="2" charset="-122"/>
                <a:ea typeface="黑体" panose="02010609060101010101" pitchFamily="2" charset="-122"/>
              </a:rPr>
              <a:t>通过阅读源码进行深入学习，最终，你需要了解堆和栈，内存管理，进程调度，虚拟内存，文件系统等相关知识</a:t>
            </a:r>
            <a:endParaRPr lang="zh-CN" altLang="en-US" sz="2000" dirty="0">
              <a:latin typeface="黑体" panose="02010609060101010101" pitchFamily="2" charset="-122"/>
              <a:ea typeface="黑体" panose="02010609060101010101" pitchFamily="2" charset="-122"/>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5575" y="4113607"/>
            <a:ext cx="2160241" cy="2160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53187" y="4058139"/>
            <a:ext cx="1631448" cy="2199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4419" y="4113607"/>
            <a:ext cx="2143723" cy="2143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advTm="33910"/>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5090" name="Picture 2"/>
          <p:cNvPicPr>
            <a:picLocks noChangeAspect="1" noChangeArrowheads="1"/>
          </p:cNvPicPr>
          <p:nvPr/>
        </p:nvPicPr>
        <p:blipFill>
          <a:blip r:embed="rId1"/>
          <a:srcRect/>
          <a:stretch>
            <a:fillRect/>
          </a:stretch>
        </p:blipFill>
        <p:spPr bwMode="auto">
          <a:xfrm>
            <a:off x="1178718" y="1916832"/>
            <a:ext cx="6715125" cy="3952875"/>
          </a:xfrm>
          <a:prstGeom prst="rect">
            <a:avLst/>
          </a:prstGeom>
          <a:noFill/>
          <a:ln w="9525">
            <a:noFill/>
            <a:miter lim="800000"/>
            <a:headEnd/>
            <a:tailEnd/>
          </a:ln>
        </p:spPr>
      </p:pic>
      <p:sp>
        <p:nvSpPr>
          <p:cNvPr id="3" name="Rectangle 4"/>
          <p:cNvSpPr>
            <a:spLocks noChangeArrowheads="1"/>
          </p:cNvSpPr>
          <p:nvPr/>
        </p:nvSpPr>
        <p:spPr bwMode="auto">
          <a:xfrm>
            <a:off x="539552" y="476672"/>
            <a:ext cx="2936875" cy="457200"/>
          </a:xfrm>
          <a:prstGeom prst="rect">
            <a:avLst/>
          </a:prstGeom>
          <a:noFill/>
          <a:ln w="9525">
            <a:noFill/>
            <a:miter lim="800000"/>
          </a:ln>
        </p:spPr>
        <p:txBody>
          <a:bodyPr vert="horz" lIns="91440" tIns="45720" rIns="91440" bIns="45720" rtlCol="0" anchor="ctr">
            <a:normAutofit fontScale="90000" lnSpcReduction="20000"/>
          </a:bodyPr>
          <a:lstStyle/>
          <a:p>
            <a:pPr marL="533400" indent="-533400"/>
            <a:r>
              <a:rPr lang="en-US" altLang="zh-CN" sz="3200" b="1" dirty="0">
                <a:solidFill>
                  <a:srgbClr val="1F05E3"/>
                </a:solidFill>
                <a:latin typeface="黑体" panose="02010609060101010101" pitchFamily="2" charset="-122"/>
                <a:ea typeface="黑体" panose="02010609060101010101" pitchFamily="2" charset="-122"/>
              </a:rPr>
              <a:t>Linux </a:t>
            </a:r>
            <a:r>
              <a:rPr lang="zh-CN" altLang="en-US" sz="3200" b="1" dirty="0">
                <a:solidFill>
                  <a:srgbClr val="1F05E3"/>
                </a:solidFill>
                <a:latin typeface="黑体" panose="02010609060101010101" pitchFamily="2" charset="-122"/>
                <a:ea typeface="黑体" panose="02010609060101010101" pitchFamily="2" charset="-122"/>
              </a:rPr>
              <a:t>系统简介</a:t>
            </a:r>
            <a:endParaRPr lang="en-US" altLang="zh-CN" sz="3200" b="1" dirty="0">
              <a:solidFill>
                <a:srgbClr val="1F05E3"/>
              </a:solidFill>
              <a:latin typeface="黑体" panose="02010609060101010101" pitchFamily="2" charset="-122"/>
              <a:ea typeface="黑体" panose="02010609060101010101" pitchFamily="2" charset="-122"/>
            </a:endParaRPr>
          </a:p>
        </p:txBody>
      </p:sp>
      <p:sp>
        <p:nvSpPr>
          <p:cNvPr id="4"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
        <p:nvSpPr>
          <p:cNvPr id="5" name="TextBox 4"/>
          <p:cNvSpPr txBox="1"/>
          <p:nvPr/>
        </p:nvSpPr>
        <p:spPr>
          <a:xfrm>
            <a:off x="300829" y="1340768"/>
            <a:ext cx="4896544" cy="523220"/>
          </a:xfrm>
          <a:prstGeom prst="rect">
            <a:avLst/>
          </a:prstGeom>
          <a:noFill/>
        </p:spPr>
        <p:txBody>
          <a:bodyPr wrap="square" rtlCol="0">
            <a:spAutoFit/>
          </a:bodyPr>
          <a:lstStyle/>
          <a:p>
            <a:r>
              <a:rPr lang="en-US" altLang="zh-CN" sz="2800" dirty="0">
                <a:latin typeface="黑体" panose="02010609060101010101" pitchFamily="2" charset="-122"/>
                <a:ea typeface="黑体" panose="02010609060101010101" pitchFamily="2" charset="-122"/>
              </a:rPr>
              <a:t>Linux</a:t>
            </a:r>
            <a:r>
              <a:rPr lang="zh-CN" altLang="en-US" sz="2800" dirty="0">
                <a:latin typeface="黑体" panose="02010609060101010101" pitchFamily="2" charset="-122"/>
                <a:ea typeface="黑体" panose="02010609060101010101" pitchFamily="2" charset="-122"/>
              </a:rPr>
              <a:t>怎么学</a:t>
            </a:r>
            <a:endParaRPr lang="zh-CN" altLang="en-US" sz="2800" dirty="0">
              <a:latin typeface="黑体" panose="02010609060101010101" pitchFamily="2" charset="-122"/>
              <a:ea typeface="黑体" panose="02010609060101010101" pitchFamily="2" charset="-122"/>
            </a:endParaRPr>
          </a:p>
        </p:txBody>
      </p:sp>
    </p:spTree>
  </p:cSld>
  <p:clrMapOvr>
    <a:masterClrMapping/>
  </p:clrMapOvr>
  <p:transition advTm="24401"/>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6114" name="Picture 2"/>
          <p:cNvPicPr>
            <a:picLocks noChangeAspect="1" noChangeArrowheads="1"/>
          </p:cNvPicPr>
          <p:nvPr/>
        </p:nvPicPr>
        <p:blipFill>
          <a:blip r:embed="rId1"/>
          <a:srcRect/>
          <a:stretch>
            <a:fillRect/>
          </a:stretch>
        </p:blipFill>
        <p:spPr bwMode="auto">
          <a:xfrm>
            <a:off x="1475656" y="2132856"/>
            <a:ext cx="5953125" cy="3486150"/>
          </a:xfrm>
          <a:prstGeom prst="rect">
            <a:avLst/>
          </a:prstGeom>
          <a:noFill/>
          <a:ln w="9525">
            <a:noFill/>
            <a:miter lim="800000"/>
            <a:headEnd/>
            <a:tailEnd/>
          </a:ln>
        </p:spPr>
      </p:pic>
      <p:sp>
        <p:nvSpPr>
          <p:cNvPr id="3" name="Rectangle 4"/>
          <p:cNvSpPr>
            <a:spLocks noChangeArrowheads="1"/>
          </p:cNvSpPr>
          <p:nvPr/>
        </p:nvSpPr>
        <p:spPr bwMode="auto">
          <a:xfrm>
            <a:off x="539552" y="476672"/>
            <a:ext cx="2936875" cy="457200"/>
          </a:xfrm>
          <a:prstGeom prst="rect">
            <a:avLst/>
          </a:prstGeom>
          <a:noFill/>
          <a:ln w="9525">
            <a:noFill/>
            <a:miter lim="800000"/>
          </a:ln>
        </p:spPr>
        <p:txBody>
          <a:bodyPr vert="horz" lIns="91440" tIns="45720" rIns="91440" bIns="45720" rtlCol="0" anchor="ctr">
            <a:normAutofit fontScale="90000" lnSpcReduction="20000"/>
          </a:bodyPr>
          <a:lstStyle/>
          <a:p>
            <a:pPr marL="533400" indent="-533400"/>
            <a:r>
              <a:rPr lang="en-US" altLang="zh-CN" sz="3200" b="1" dirty="0">
                <a:solidFill>
                  <a:srgbClr val="1F05E3"/>
                </a:solidFill>
                <a:latin typeface="黑体" panose="02010609060101010101" pitchFamily="2" charset="-122"/>
                <a:ea typeface="黑体" panose="02010609060101010101" pitchFamily="2" charset="-122"/>
              </a:rPr>
              <a:t>Linux </a:t>
            </a:r>
            <a:r>
              <a:rPr lang="zh-CN" altLang="en-US" sz="3200" b="1" dirty="0">
                <a:solidFill>
                  <a:srgbClr val="1F05E3"/>
                </a:solidFill>
                <a:latin typeface="黑体" panose="02010609060101010101" pitchFamily="2" charset="-122"/>
                <a:ea typeface="黑体" panose="02010609060101010101" pitchFamily="2" charset="-122"/>
              </a:rPr>
              <a:t>系统简介</a:t>
            </a:r>
            <a:endParaRPr lang="en-US" altLang="zh-CN" sz="3200" b="1" dirty="0">
              <a:solidFill>
                <a:srgbClr val="1F05E3"/>
              </a:solidFill>
              <a:latin typeface="黑体" panose="02010609060101010101" pitchFamily="2" charset="-122"/>
              <a:ea typeface="黑体" panose="02010609060101010101" pitchFamily="2" charset="-122"/>
            </a:endParaRPr>
          </a:p>
        </p:txBody>
      </p:sp>
      <p:sp>
        <p:nvSpPr>
          <p:cNvPr id="4"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Tree>
  </p:cSld>
  <p:clrMapOvr>
    <a:masterClrMapping/>
  </p:clrMapOvr>
  <p:transition advTm="29871"/>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7138" name="Picture 2"/>
          <p:cNvPicPr>
            <a:picLocks noChangeAspect="1" noChangeArrowheads="1"/>
          </p:cNvPicPr>
          <p:nvPr/>
        </p:nvPicPr>
        <p:blipFill>
          <a:blip r:embed="rId1"/>
          <a:srcRect/>
          <a:stretch>
            <a:fillRect/>
          </a:stretch>
        </p:blipFill>
        <p:spPr bwMode="auto">
          <a:xfrm>
            <a:off x="1115616" y="1916832"/>
            <a:ext cx="6238875" cy="3495675"/>
          </a:xfrm>
          <a:prstGeom prst="rect">
            <a:avLst/>
          </a:prstGeom>
          <a:noFill/>
          <a:ln w="9525">
            <a:noFill/>
            <a:miter lim="800000"/>
            <a:headEnd/>
            <a:tailEnd/>
          </a:ln>
        </p:spPr>
      </p:pic>
      <p:sp>
        <p:nvSpPr>
          <p:cNvPr id="3" name="Rectangle 4"/>
          <p:cNvSpPr>
            <a:spLocks noChangeArrowheads="1"/>
          </p:cNvSpPr>
          <p:nvPr/>
        </p:nvSpPr>
        <p:spPr bwMode="auto">
          <a:xfrm>
            <a:off x="539552" y="476672"/>
            <a:ext cx="2936875" cy="457200"/>
          </a:xfrm>
          <a:prstGeom prst="rect">
            <a:avLst/>
          </a:prstGeom>
          <a:noFill/>
          <a:ln w="9525">
            <a:noFill/>
            <a:miter lim="800000"/>
          </a:ln>
        </p:spPr>
        <p:txBody>
          <a:bodyPr vert="horz" lIns="91440" tIns="45720" rIns="91440" bIns="45720" rtlCol="0" anchor="ctr">
            <a:normAutofit fontScale="90000" lnSpcReduction="20000"/>
          </a:bodyPr>
          <a:lstStyle/>
          <a:p>
            <a:pPr marL="533400" indent="-533400"/>
            <a:r>
              <a:rPr lang="en-US" altLang="zh-CN" sz="3200" b="1" dirty="0">
                <a:solidFill>
                  <a:srgbClr val="1F05E3"/>
                </a:solidFill>
                <a:latin typeface="黑体" panose="02010609060101010101" pitchFamily="2" charset="-122"/>
                <a:ea typeface="黑体" panose="02010609060101010101" pitchFamily="2" charset="-122"/>
              </a:rPr>
              <a:t>Linux </a:t>
            </a:r>
            <a:r>
              <a:rPr lang="zh-CN" altLang="en-US" sz="3200" b="1" dirty="0">
                <a:solidFill>
                  <a:srgbClr val="1F05E3"/>
                </a:solidFill>
                <a:latin typeface="黑体" panose="02010609060101010101" pitchFamily="2" charset="-122"/>
                <a:ea typeface="黑体" panose="02010609060101010101" pitchFamily="2" charset="-122"/>
              </a:rPr>
              <a:t>系统简介</a:t>
            </a:r>
            <a:endParaRPr lang="en-US" altLang="zh-CN" sz="3200" b="1" dirty="0">
              <a:solidFill>
                <a:srgbClr val="1F05E3"/>
              </a:solidFill>
              <a:latin typeface="黑体" panose="02010609060101010101" pitchFamily="2" charset="-122"/>
              <a:ea typeface="黑体" panose="02010609060101010101" pitchFamily="2" charset="-122"/>
            </a:endParaRPr>
          </a:p>
        </p:txBody>
      </p:sp>
      <p:sp>
        <p:nvSpPr>
          <p:cNvPr id="4"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Tree>
  </p:cSld>
  <p:clrMapOvr>
    <a:masterClrMapping/>
  </p:clrMapOvr>
  <p:transition advTm="15220"/>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5536" y="223584"/>
            <a:ext cx="5338321" cy="584775"/>
          </a:xfrm>
          <a:prstGeom prst="rect">
            <a:avLst/>
          </a:prstGeom>
          <a:noFill/>
          <a:ln w="9525">
            <a:noFill/>
            <a:miter lim="800000"/>
          </a:ln>
        </p:spPr>
        <p:txBody>
          <a:bodyPr vert="horz" lIns="91440" tIns="45720" rIns="91440" bIns="45720" rtlCol="0" anchor="ctr">
            <a:normAutofit fontScale="97500"/>
          </a:bodyPr>
          <a:lstStyle/>
          <a:p>
            <a:pPr marL="533400" indent="-533400"/>
            <a:r>
              <a:rPr lang="zh-CN" altLang="en-US" sz="3200" b="1" dirty="0">
                <a:solidFill>
                  <a:srgbClr val="1F05E3"/>
                </a:solidFill>
                <a:latin typeface="黑体" panose="02010609060101010101" pitchFamily="2" charset="-122"/>
                <a:ea typeface="黑体" panose="02010609060101010101" pitchFamily="2" charset="-122"/>
              </a:rPr>
              <a:t>不同操作系统的</a:t>
            </a:r>
            <a:r>
              <a:rPr lang="en-US" altLang="zh-CN" sz="3200" b="1" dirty="0">
                <a:solidFill>
                  <a:srgbClr val="1F05E3"/>
                </a:solidFill>
                <a:latin typeface="黑体" panose="02010609060101010101" pitchFamily="2" charset="-122"/>
                <a:ea typeface="黑体" panose="02010609060101010101" pitchFamily="2" charset="-122"/>
              </a:rPr>
              <a:t>API</a:t>
            </a:r>
            <a:r>
              <a:rPr lang="zh-CN" altLang="en-US" sz="3200" b="1" dirty="0">
                <a:solidFill>
                  <a:srgbClr val="1F05E3"/>
                </a:solidFill>
                <a:latin typeface="黑体" panose="02010609060101010101" pitchFamily="2" charset="-122"/>
                <a:ea typeface="黑体" panose="02010609060101010101" pitchFamily="2" charset="-122"/>
              </a:rPr>
              <a:t>差异性</a:t>
            </a:r>
            <a:endParaRPr lang="zh-CN" altLang="en-US" sz="3200" b="1" dirty="0">
              <a:solidFill>
                <a:srgbClr val="1F05E3"/>
              </a:solidFill>
              <a:latin typeface="黑体" panose="02010609060101010101" pitchFamily="2" charset="-122"/>
              <a:ea typeface="黑体" panose="02010609060101010101" pitchFamily="2" charset="-122"/>
            </a:endParaRPr>
          </a:p>
        </p:txBody>
      </p:sp>
      <p:sp>
        <p:nvSpPr>
          <p:cNvPr id="3" name="矩形 2"/>
          <p:cNvSpPr/>
          <p:nvPr/>
        </p:nvSpPr>
        <p:spPr>
          <a:xfrm>
            <a:off x="611560" y="1269232"/>
            <a:ext cx="3384376" cy="1015663"/>
          </a:xfrm>
          <a:prstGeom prst="rect">
            <a:avLst/>
          </a:prstGeom>
        </p:spPr>
        <p:txBody>
          <a:bodyPr wrap="square">
            <a:spAutoFit/>
          </a:bodyPr>
          <a:lstStyle/>
          <a:p>
            <a:r>
              <a:rPr lang="zh-CN" altLang="en-US" sz="2000" b="1" dirty="0"/>
              <a:t>操作系统的类型不同，应用程序向操作系统传递指令的途径也不同</a:t>
            </a:r>
            <a:endParaRPr lang="zh-CN" altLang="en-US" sz="2000" dirty="0"/>
          </a:p>
        </p:txBody>
      </p:sp>
      <p:sp>
        <p:nvSpPr>
          <p:cNvPr id="5" name="矩形 4"/>
          <p:cNvSpPr/>
          <p:nvPr/>
        </p:nvSpPr>
        <p:spPr>
          <a:xfrm>
            <a:off x="611560" y="2852936"/>
            <a:ext cx="3096344" cy="1323439"/>
          </a:xfrm>
          <a:prstGeom prst="rect">
            <a:avLst/>
          </a:prstGeom>
        </p:spPr>
        <p:txBody>
          <a:bodyPr wrap="square">
            <a:spAutoFit/>
          </a:bodyPr>
          <a:lstStyle/>
          <a:p>
            <a:r>
              <a:rPr lang="zh-CN" altLang="en-US" sz="2000" dirty="0"/>
              <a:t>应用程序向系统传递指令的途径称为 </a:t>
            </a:r>
            <a:r>
              <a:rPr lang="en-US" altLang="zh-CN" sz="2000" dirty="0"/>
              <a:t>API(Application Programming Interface)</a:t>
            </a:r>
            <a:endParaRPr lang="zh-CN" altLang="en-US" sz="2000" dirty="0"/>
          </a:p>
        </p:txBody>
      </p:sp>
      <p:sp>
        <p:nvSpPr>
          <p:cNvPr id="6" name="矩形 5"/>
          <p:cNvSpPr/>
          <p:nvPr/>
        </p:nvSpPr>
        <p:spPr>
          <a:xfrm>
            <a:off x="611560" y="5013176"/>
            <a:ext cx="3240360" cy="707886"/>
          </a:xfrm>
          <a:prstGeom prst="rect">
            <a:avLst/>
          </a:prstGeom>
        </p:spPr>
        <p:txBody>
          <a:bodyPr wrap="square">
            <a:spAutoFit/>
          </a:bodyPr>
          <a:lstStyle/>
          <a:p>
            <a:r>
              <a:rPr lang="en-US" altLang="zh-CN" sz="2000" dirty="0"/>
              <a:t>Windows </a:t>
            </a:r>
            <a:r>
              <a:rPr lang="zh-CN" altLang="en-US" sz="2000" dirty="0"/>
              <a:t>应用程序不能直接移植到 </a:t>
            </a:r>
            <a:r>
              <a:rPr lang="en-US" altLang="zh-CN" sz="2000" dirty="0"/>
              <a:t>Linux </a:t>
            </a:r>
            <a:r>
              <a:rPr lang="zh-CN" altLang="en-US" sz="2000" dirty="0"/>
              <a:t>操作系统上</a:t>
            </a:r>
            <a:endParaRPr lang="zh-CN" altLang="en-US" sz="2000" dirty="0"/>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11960" y="1124744"/>
            <a:ext cx="4464050" cy="509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24" name="Rectangle 24"/>
          <p:cNvSpPr>
            <a:spLocks noChangeArrowheads="1"/>
          </p:cNvSpPr>
          <p:nvPr/>
        </p:nvSpPr>
        <p:spPr bwMode="auto">
          <a:xfrm>
            <a:off x="323528" y="1124744"/>
            <a:ext cx="8424936" cy="1800200"/>
          </a:xfrm>
          <a:prstGeom prst="rect">
            <a:avLst/>
          </a:prstGeom>
          <a:noFill/>
          <a:ln w="9525">
            <a:noFill/>
            <a:miter lim="800000"/>
          </a:ln>
          <a:effectLst/>
        </p:spPr>
        <p:txBody>
          <a:bodyPr/>
          <a:lstStyle/>
          <a:p>
            <a:pPr marL="711200" indent="-711200">
              <a:spcBef>
                <a:spcPct val="20000"/>
              </a:spcBef>
              <a:buClr>
                <a:srgbClr val="1F05E3"/>
              </a:buClr>
              <a:buFont typeface="Wingdings" panose="05000000000000000000" pitchFamily="2" charset="2"/>
              <a:buNone/>
            </a:pPr>
            <a:r>
              <a:rPr lang="en-US" altLang="zh-CN" sz="2800" b="1" dirty="0" smtClean="0">
                <a:solidFill>
                  <a:srgbClr val="1F05E3"/>
                </a:solidFill>
                <a:latin typeface="黑体" panose="02010609060101010101" pitchFamily="2" charset="-122"/>
                <a:ea typeface="黑体" panose="02010609060101010101" pitchFamily="2" charset="-122"/>
              </a:rPr>
              <a:t>2.</a:t>
            </a:r>
            <a:r>
              <a:rPr lang="zh-CN" altLang="en-US" sz="2800" b="1" dirty="0" smtClean="0">
                <a:solidFill>
                  <a:srgbClr val="1F05E3"/>
                </a:solidFill>
                <a:latin typeface="黑体" panose="02010609060101010101" pitchFamily="2" charset="-122"/>
                <a:ea typeface="黑体" panose="02010609060101010101" pitchFamily="2" charset="-122"/>
              </a:rPr>
              <a:t>作为</a:t>
            </a:r>
            <a:r>
              <a:rPr lang="zh-CN" altLang="en-US" sz="2800" b="1" dirty="0">
                <a:solidFill>
                  <a:srgbClr val="1F05E3"/>
                </a:solidFill>
                <a:latin typeface="黑体" panose="02010609060101010101" pitchFamily="2" charset="-122"/>
                <a:ea typeface="黑体" panose="02010609060101010101" pitchFamily="2" charset="-122"/>
              </a:rPr>
              <a:t>计算机系统资源的管理者</a:t>
            </a:r>
            <a:endParaRPr lang="zh-CN" altLang="en-US" sz="2800" b="1" dirty="0">
              <a:solidFill>
                <a:srgbClr val="1F05E3"/>
              </a:solidFill>
              <a:latin typeface="黑体" panose="02010609060101010101" pitchFamily="2" charset="-122"/>
              <a:ea typeface="黑体" panose="02010609060101010101" pitchFamily="2" charset="-122"/>
            </a:endParaRPr>
          </a:p>
          <a:p>
            <a:pPr marL="711200" indent="-711200">
              <a:spcBef>
                <a:spcPct val="20000"/>
              </a:spcBef>
              <a:buClr>
                <a:srgbClr val="1F05E3"/>
              </a:buClr>
              <a:buFont typeface="Wingdings" panose="05000000000000000000" pitchFamily="2" charset="2"/>
              <a:buChar char="v"/>
            </a:pPr>
            <a:r>
              <a:rPr lang="zh-CN" altLang="en-US" sz="2400" b="1" dirty="0">
                <a:latin typeface="黑体" panose="02010609060101010101" pitchFamily="2" charset="-122"/>
                <a:ea typeface="黑体" panose="02010609060101010101" pitchFamily="2" charset="-122"/>
              </a:rPr>
              <a:t>管理对象：</a:t>
            </a:r>
            <a:r>
              <a:rPr lang="en-US" altLang="zh-CN" sz="2400" b="1" dirty="0">
                <a:latin typeface="黑体" panose="02010609060101010101" pitchFamily="2" charset="-122"/>
                <a:ea typeface="黑体" panose="02010609060101010101" pitchFamily="2" charset="-122"/>
              </a:rPr>
              <a:t>CPU</a:t>
            </a:r>
            <a:r>
              <a:rPr lang="zh-CN" altLang="en-US" sz="2400" b="1" dirty="0">
                <a:latin typeface="黑体" panose="02010609060101010101" pitchFamily="2" charset="-122"/>
                <a:ea typeface="黑体" panose="02010609060101010101" pitchFamily="2" charset="-122"/>
              </a:rPr>
              <a:t>、存储器、外部设备、信息</a:t>
            </a:r>
            <a:r>
              <a:rPr lang="en-US" altLang="zh-CN" sz="2400" b="1" dirty="0">
                <a:latin typeface="黑体" panose="02010609060101010101" pitchFamily="2" charset="-122"/>
                <a:ea typeface="黑体" panose="02010609060101010101" pitchFamily="2" charset="-122"/>
              </a:rPr>
              <a:t>(</a:t>
            </a:r>
            <a:r>
              <a:rPr lang="zh-CN" altLang="en-US" sz="2400" b="1" dirty="0">
                <a:latin typeface="黑体" panose="02010609060101010101" pitchFamily="2" charset="-122"/>
                <a:ea typeface="黑体" panose="02010609060101010101" pitchFamily="2" charset="-122"/>
              </a:rPr>
              <a:t>数据和软件</a:t>
            </a:r>
            <a:r>
              <a:rPr lang="en-US" altLang="zh-CN" sz="2400" b="1" dirty="0">
                <a:latin typeface="黑体" panose="02010609060101010101" pitchFamily="2" charset="-122"/>
                <a:ea typeface="黑体" panose="02010609060101010101" pitchFamily="2" charset="-122"/>
              </a:rPr>
              <a:t>)</a:t>
            </a:r>
            <a:r>
              <a:rPr lang="zh-CN" altLang="en-US" sz="2400" b="1" dirty="0">
                <a:latin typeface="黑体" panose="02010609060101010101" pitchFamily="2" charset="-122"/>
                <a:ea typeface="黑体" panose="02010609060101010101" pitchFamily="2" charset="-122"/>
              </a:rPr>
              <a:t>；</a:t>
            </a:r>
            <a:endParaRPr lang="zh-CN" altLang="en-US" sz="2400" b="1" dirty="0">
              <a:latin typeface="黑体" panose="02010609060101010101" pitchFamily="2" charset="-122"/>
              <a:ea typeface="黑体" panose="02010609060101010101" pitchFamily="2" charset="-122"/>
            </a:endParaRPr>
          </a:p>
          <a:p>
            <a:pPr marL="711200" indent="-711200">
              <a:spcBef>
                <a:spcPct val="20000"/>
              </a:spcBef>
              <a:buClr>
                <a:srgbClr val="1F05E3"/>
              </a:buClr>
              <a:buFont typeface="Wingdings" panose="05000000000000000000" pitchFamily="2" charset="2"/>
              <a:buChar char="v"/>
            </a:pPr>
            <a:r>
              <a:rPr lang="zh-CN" altLang="en-US" sz="2400" b="1" dirty="0">
                <a:latin typeface="黑体" panose="02010609060101010101" pitchFamily="2" charset="-122"/>
                <a:ea typeface="黑体" panose="02010609060101010101" pitchFamily="2" charset="-122"/>
              </a:rPr>
              <a:t>管理内容：资源的当前状态</a:t>
            </a:r>
            <a:r>
              <a:rPr lang="en-US" altLang="zh-CN" sz="2400" b="1" dirty="0">
                <a:latin typeface="黑体" panose="02010609060101010101" pitchFamily="2" charset="-122"/>
                <a:ea typeface="黑体" panose="02010609060101010101" pitchFamily="2" charset="-122"/>
              </a:rPr>
              <a:t>(</a:t>
            </a:r>
            <a:r>
              <a:rPr lang="zh-CN" altLang="en-US" sz="2400" b="1" dirty="0">
                <a:latin typeface="黑体" panose="02010609060101010101" pitchFamily="2" charset="-122"/>
                <a:ea typeface="黑体" panose="02010609060101010101" pitchFamily="2" charset="-122"/>
              </a:rPr>
              <a:t>数量和使用情况</a:t>
            </a:r>
            <a:r>
              <a:rPr lang="en-US" altLang="zh-CN" sz="2400" b="1" dirty="0">
                <a:latin typeface="黑体" panose="02010609060101010101" pitchFamily="2" charset="-122"/>
                <a:ea typeface="黑体" panose="02010609060101010101" pitchFamily="2" charset="-122"/>
              </a:rPr>
              <a:t>)</a:t>
            </a:r>
            <a:r>
              <a:rPr lang="zh-CN" altLang="en-US" sz="2400" b="1" dirty="0">
                <a:latin typeface="黑体" panose="02010609060101010101" pitchFamily="2" charset="-122"/>
                <a:ea typeface="黑体" panose="02010609060101010101" pitchFamily="2" charset="-122"/>
              </a:rPr>
              <a:t>、资源的分配、回收和访问操作，相应管理策略</a:t>
            </a:r>
            <a:r>
              <a:rPr lang="en-US" altLang="zh-CN" sz="2400" b="1" dirty="0">
                <a:latin typeface="黑体" panose="02010609060101010101" pitchFamily="2" charset="-122"/>
                <a:ea typeface="黑体" panose="02010609060101010101" pitchFamily="2" charset="-122"/>
              </a:rPr>
              <a:t>(</a:t>
            </a:r>
            <a:r>
              <a:rPr lang="zh-CN" altLang="en-US" sz="2400" b="1" dirty="0">
                <a:latin typeface="黑体" panose="02010609060101010101" pitchFamily="2" charset="-122"/>
                <a:ea typeface="黑体" panose="02010609060101010101" pitchFamily="2" charset="-122"/>
              </a:rPr>
              <a:t>包括用户权限</a:t>
            </a:r>
            <a:r>
              <a:rPr lang="en-US" altLang="zh-CN" sz="2400" b="1" dirty="0">
                <a:latin typeface="黑体" panose="02010609060101010101" pitchFamily="2" charset="-122"/>
                <a:ea typeface="黑体" panose="02010609060101010101" pitchFamily="2" charset="-122"/>
              </a:rPr>
              <a:t>)</a:t>
            </a:r>
            <a:r>
              <a:rPr lang="zh-CN" altLang="en-US" sz="2400" b="1" dirty="0">
                <a:latin typeface="黑体" panose="02010609060101010101" pitchFamily="2" charset="-122"/>
                <a:ea typeface="黑体" panose="02010609060101010101" pitchFamily="2" charset="-122"/>
              </a:rPr>
              <a:t>。</a:t>
            </a:r>
            <a:endParaRPr lang="zh-CN" altLang="en-US" sz="2400" b="1" dirty="0">
              <a:latin typeface="黑体" panose="02010609060101010101" pitchFamily="2" charset="-122"/>
              <a:ea typeface="黑体" panose="02010609060101010101" pitchFamily="2" charset="-122"/>
            </a:endParaRPr>
          </a:p>
        </p:txBody>
      </p:sp>
      <p:sp>
        <p:nvSpPr>
          <p:cNvPr id="179237" name="Line 3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
        <p:nvSpPr>
          <p:cNvPr id="9" name="Rectangle 5"/>
          <p:cNvSpPr>
            <a:spLocks noChangeArrowheads="1"/>
          </p:cNvSpPr>
          <p:nvPr/>
        </p:nvSpPr>
        <p:spPr bwMode="auto">
          <a:xfrm>
            <a:off x="250824" y="404664"/>
            <a:ext cx="5977360" cy="439738"/>
          </a:xfrm>
          <a:prstGeom prst="rect">
            <a:avLst/>
          </a:prstGeom>
          <a:noFill/>
          <a:ln w="9525">
            <a:noFill/>
            <a:miter lim="800000"/>
          </a:ln>
        </p:spPr>
        <p:txBody>
          <a:bodyPr/>
          <a:lstStyle/>
          <a:p>
            <a:pPr marL="533400" indent="-533400"/>
            <a:r>
              <a:rPr lang="zh-CN" altLang="zh-CN" sz="3200" b="1" dirty="0">
                <a:solidFill>
                  <a:srgbClr val="1F05E3"/>
                </a:solidFill>
                <a:latin typeface="黑体" panose="02010609060101010101" pitchFamily="2" charset="-122"/>
                <a:ea typeface="黑体" panose="02010609060101010101" pitchFamily="2" charset="-122"/>
              </a:rPr>
              <a:t>操作系统的作用</a:t>
            </a:r>
            <a:endParaRPr lang="zh-CN" altLang="en-US" sz="3200" b="1" dirty="0">
              <a:solidFill>
                <a:srgbClr val="1F05E3"/>
              </a:solidFill>
              <a:latin typeface="黑体" panose="02010609060101010101" pitchFamily="2" charset="-122"/>
              <a:ea typeface="黑体" panose="02010609060101010101" pitchFamily="2" charset="-122"/>
            </a:endParaRPr>
          </a:p>
        </p:txBody>
      </p:sp>
      <p:sp>
        <p:nvSpPr>
          <p:cNvPr id="7" name="Text Box 4"/>
          <p:cNvSpPr txBox="1">
            <a:spLocks noChangeArrowheads="1"/>
          </p:cNvSpPr>
          <p:nvPr/>
        </p:nvSpPr>
        <p:spPr bwMode="auto">
          <a:xfrm>
            <a:off x="573088" y="3727450"/>
            <a:ext cx="8005762" cy="2074414"/>
          </a:xfrm>
          <a:prstGeom prst="rect">
            <a:avLst/>
          </a:prstGeom>
          <a:solidFill>
            <a:schemeClr val="tx2">
              <a:lumMod val="60000"/>
              <a:lumOff val="40000"/>
            </a:schemeClr>
          </a:solidFill>
          <a:ln w="28575">
            <a:solidFill>
              <a:schemeClr val="tx2">
                <a:lumMod val="60000"/>
                <a:lumOff val="40000"/>
              </a:schemeClr>
            </a:solidFill>
            <a:miter lim="800000"/>
          </a:ln>
          <a:effectLst/>
        </p:spPr>
        <p:txBody>
          <a:bodyPr>
            <a:spAutoFit/>
          </a:bodyPr>
          <a:lstStyle/>
          <a:p>
            <a:pPr marL="971550" lvl="1" indent="-514350" algn="just">
              <a:spcBef>
                <a:spcPct val="20000"/>
              </a:spcBef>
              <a:buClr>
                <a:srgbClr val="FFFF00"/>
              </a:buClr>
              <a:buSzPct val="70000"/>
              <a:buFont typeface="Arial" panose="020B0604020202020204" pitchFamily="34" charset="0"/>
              <a:buChar char="•"/>
            </a:pPr>
            <a:r>
              <a:rPr kumimoji="1" lang="zh-CN" altLang="en-US" sz="2800" b="1" dirty="0">
                <a:solidFill>
                  <a:schemeClr val="bg1"/>
                </a:solidFill>
              </a:rPr>
              <a:t> 处理机管理：分配和控制处理机</a:t>
            </a:r>
            <a:endParaRPr kumimoji="1" lang="zh-CN" altLang="en-US" sz="2800" b="1" dirty="0">
              <a:solidFill>
                <a:schemeClr val="bg1"/>
              </a:solidFill>
            </a:endParaRPr>
          </a:p>
          <a:p>
            <a:pPr marL="971550" lvl="1" indent="-514350" algn="just">
              <a:spcBef>
                <a:spcPct val="20000"/>
              </a:spcBef>
              <a:buClr>
                <a:srgbClr val="FFFF00"/>
              </a:buClr>
              <a:buSzPct val="70000"/>
              <a:buFont typeface="Arial" panose="020B0604020202020204" pitchFamily="34" charset="0"/>
              <a:buChar char="•"/>
            </a:pPr>
            <a:r>
              <a:rPr kumimoji="1" lang="zh-CN" altLang="en-US" sz="2800" b="1" dirty="0">
                <a:solidFill>
                  <a:schemeClr val="bg1"/>
                </a:solidFill>
              </a:rPr>
              <a:t> 存储器管理：主要是内存分配和回收</a:t>
            </a:r>
            <a:endParaRPr kumimoji="1" lang="zh-CN" altLang="en-US" sz="2800" b="1" dirty="0">
              <a:solidFill>
                <a:schemeClr val="bg1"/>
              </a:solidFill>
            </a:endParaRPr>
          </a:p>
          <a:p>
            <a:pPr marL="971550" lvl="1" indent="-514350" algn="just">
              <a:spcBef>
                <a:spcPct val="20000"/>
              </a:spcBef>
              <a:buClr>
                <a:srgbClr val="FFFF00"/>
              </a:buClr>
              <a:buSzPct val="70000"/>
              <a:buFont typeface="Arial" panose="020B0604020202020204" pitchFamily="34" charset="0"/>
              <a:buChar char="•"/>
            </a:pPr>
            <a:r>
              <a:rPr kumimoji="1" lang="en-US" altLang="zh-CN" sz="2800" b="1" dirty="0">
                <a:solidFill>
                  <a:schemeClr val="bg1"/>
                </a:solidFill>
              </a:rPr>
              <a:t> I/O</a:t>
            </a:r>
            <a:r>
              <a:rPr kumimoji="1" lang="zh-CN" altLang="en-US" sz="2800" b="1" dirty="0">
                <a:solidFill>
                  <a:schemeClr val="bg1"/>
                </a:solidFill>
              </a:rPr>
              <a:t>设备管理：</a:t>
            </a:r>
            <a:r>
              <a:rPr kumimoji="1" lang="en-US" altLang="zh-CN" sz="2800" b="1" dirty="0">
                <a:solidFill>
                  <a:schemeClr val="bg1"/>
                </a:solidFill>
              </a:rPr>
              <a:t>I/O</a:t>
            </a:r>
            <a:r>
              <a:rPr kumimoji="1" lang="zh-CN" altLang="en-US" sz="2800" b="1" dirty="0">
                <a:solidFill>
                  <a:schemeClr val="bg1"/>
                </a:solidFill>
              </a:rPr>
              <a:t>设备的分配与操纵</a:t>
            </a:r>
            <a:endParaRPr kumimoji="1" lang="zh-CN" altLang="en-US" sz="2800" b="1" dirty="0">
              <a:solidFill>
                <a:schemeClr val="bg1"/>
              </a:solidFill>
            </a:endParaRPr>
          </a:p>
          <a:p>
            <a:pPr marL="971550" lvl="1" indent="-514350" algn="just">
              <a:spcBef>
                <a:spcPct val="20000"/>
              </a:spcBef>
              <a:buClr>
                <a:srgbClr val="FFFF00"/>
              </a:buClr>
              <a:buSzPct val="70000"/>
              <a:buFont typeface="Arial" panose="020B0604020202020204" pitchFamily="34" charset="0"/>
              <a:buChar char="•"/>
            </a:pPr>
            <a:r>
              <a:rPr kumimoji="1" lang="zh-CN" altLang="en-US" sz="2800" b="1" dirty="0">
                <a:solidFill>
                  <a:schemeClr val="bg1"/>
                </a:solidFill>
              </a:rPr>
              <a:t> 文件管理：文件的存取、共享和保护</a:t>
            </a:r>
            <a:endParaRPr kumimoji="1" lang="zh-CN" altLang="en-US" sz="2800" b="1" dirty="0">
              <a:solidFill>
                <a:schemeClr val="bg1"/>
              </a:solidFill>
            </a:endParaRPr>
          </a:p>
        </p:txBody>
      </p:sp>
      <p:sp>
        <p:nvSpPr>
          <p:cNvPr id="2" name="灯片编号占位符 1"/>
          <p:cNvSpPr>
            <a:spLocks noGrp="1"/>
          </p:cNvSpPr>
          <p:nvPr>
            <p:ph type="sldNum" sz="quarter" idx="12"/>
          </p:nvPr>
        </p:nvSpPr>
        <p:spPr/>
        <p:txBody>
          <a:bodyPr/>
          <a:lstStyle/>
          <a:p>
            <a:fld id="{F2D93308-FF69-47C8-8CF3-AE4E5672E2B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72052"/>
    </mc:Choice>
    <mc:Fallback>
      <p:transition spd="slow" advTm="720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a:noFill/>
          <a:ln w="9525">
            <a:noFill/>
            <a:miter lim="800000"/>
          </a:ln>
        </p:spPr>
        <p:txBody>
          <a:bodyPr vert="horz" lIns="91440" tIns="45720" rIns="91440" bIns="45720" rtlCol="0" anchor="ctr">
            <a:normAutofit/>
          </a:bodyPr>
          <a:lstStyle/>
          <a:p>
            <a:pPr marL="533400" indent="-533400" algn="l" fontAlgn="base">
              <a:spcAft>
                <a:spcPct val="0"/>
              </a:spcAft>
            </a:pPr>
            <a:r>
              <a:rPr lang="zh-CN" altLang="en-US" sz="3200" b="1" dirty="0">
                <a:solidFill>
                  <a:srgbClr val="1F05E3"/>
                </a:solidFill>
                <a:latin typeface="黑体" panose="02010609060101010101" pitchFamily="2" charset="-122"/>
                <a:ea typeface="黑体" panose="02010609060101010101" pitchFamily="2" charset="-122"/>
                <a:cs typeface="+mn-cs"/>
              </a:rPr>
              <a:t>国产操作系统发展历史</a:t>
            </a:r>
            <a:endParaRPr lang="zh-CN" altLang="en-US" sz="3200" b="1" dirty="0">
              <a:solidFill>
                <a:srgbClr val="1F05E3"/>
              </a:solidFill>
              <a:latin typeface="黑体" panose="02010609060101010101" pitchFamily="2" charset="-122"/>
              <a:ea typeface="黑体" panose="02010609060101010101" pitchFamily="2" charset="-122"/>
              <a:cs typeface="+mn-cs"/>
            </a:endParaRPr>
          </a:p>
        </p:txBody>
      </p:sp>
      <p:sp>
        <p:nvSpPr>
          <p:cNvPr id="4" name="箭头: 右 3"/>
          <p:cNvSpPr/>
          <p:nvPr/>
        </p:nvSpPr>
        <p:spPr>
          <a:xfrm>
            <a:off x="490437" y="2019300"/>
            <a:ext cx="8301514" cy="92675"/>
          </a:xfrm>
          <a:prstGeom prst="rightArrow">
            <a:avLst>
              <a:gd name="adj1" fmla="val 50000"/>
              <a:gd name="adj2" fmla="val 52825"/>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箭头: 右 5"/>
          <p:cNvSpPr/>
          <p:nvPr/>
        </p:nvSpPr>
        <p:spPr>
          <a:xfrm>
            <a:off x="480277" y="4523602"/>
            <a:ext cx="8301514" cy="92675"/>
          </a:xfrm>
          <a:prstGeom prst="rightArrow">
            <a:avLst>
              <a:gd name="adj1" fmla="val 50000"/>
              <a:gd name="adj2" fmla="val 52825"/>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83061" y="1965034"/>
            <a:ext cx="173859" cy="192661"/>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897732" y="1965031"/>
            <a:ext cx="173859" cy="192661"/>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212377" y="1965031"/>
            <a:ext cx="173859" cy="192661"/>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7158725" y="1965031"/>
            <a:ext cx="173859" cy="192661"/>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27022" y="1965031"/>
            <a:ext cx="173859" cy="192661"/>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8470202" y="1965031"/>
            <a:ext cx="173859" cy="192661"/>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841667" y="1965031"/>
            <a:ext cx="173859" cy="192661"/>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53662" y="1685285"/>
            <a:ext cx="1032655"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1946-1950s</a:t>
            </a:r>
            <a:endParaRPr lang="zh-CN" altLang="en-US" sz="1400" b="1" dirty="0">
              <a:latin typeface="Times New Roman" panose="02020603050405020304" pitchFamily="18" charset="0"/>
              <a:cs typeface="Times New Roman" panose="02020603050405020304" pitchFamily="18" charset="0"/>
            </a:endParaRPr>
          </a:p>
        </p:txBody>
      </p:sp>
      <p:sp>
        <p:nvSpPr>
          <p:cNvPr id="15" name="文本框 14"/>
          <p:cNvSpPr txBox="1"/>
          <p:nvPr/>
        </p:nvSpPr>
        <p:spPr>
          <a:xfrm>
            <a:off x="1485709" y="1684451"/>
            <a:ext cx="973343"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1950s</a:t>
            </a:r>
            <a:r>
              <a:rPr lang="zh-CN" altLang="en-US" sz="1400" b="1" dirty="0">
                <a:latin typeface="Times New Roman" panose="02020603050405020304" pitchFamily="18" charset="0"/>
                <a:cs typeface="Times New Roman" panose="02020603050405020304" pitchFamily="18" charset="0"/>
              </a:rPr>
              <a:t>后期</a:t>
            </a:r>
            <a:endParaRPr lang="zh-CN" altLang="en-US" sz="1400" b="1" dirty="0">
              <a:latin typeface="Times New Roman" panose="02020603050405020304" pitchFamily="18" charset="0"/>
              <a:cs typeface="Times New Roman" panose="02020603050405020304" pitchFamily="18" charset="0"/>
            </a:endParaRPr>
          </a:p>
        </p:txBody>
      </p:sp>
      <p:sp>
        <p:nvSpPr>
          <p:cNvPr id="16" name="文本框 15"/>
          <p:cNvSpPr txBox="1"/>
          <p:nvPr/>
        </p:nvSpPr>
        <p:spPr>
          <a:xfrm>
            <a:off x="2998408" y="1684004"/>
            <a:ext cx="614271"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1960s</a:t>
            </a:r>
            <a:endParaRPr lang="zh-CN" altLang="en-US" sz="1400" b="1" dirty="0">
              <a:latin typeface="Times New Roman" panose="02020603050405020304" pitchFamily="18" charset="0"/>
              <a:cs typeface="Times New Roman" panose="02020603050405020304" pitchFamily="18" charset="0"/>
            </a:endParaRPr>
          </a:p>
        </p:txBody>
      </p:sp>
      <p:sp>
        <p:nvSpPr>
          <p:cNvPr id="17" name="文本框 16"/>
          <p:cNvSpPr txBox="1"/>
          <p:nvPr/>
        </p:nvSpPr>
        <p:spPr>
          <a:xfrm>
            <a:off x="4144362" y="1684574"/>
            <a:ext cx="973343"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1960s</a:t>
            </a:r>
            <a:r>
              <a:rPr lang="zh-CN" altLang="en-US" sz="1400" b="1" dirty="0">
                <a:latin typeface="Times New Roman" panose="02020603050405020304" pitchFamily="18" charset="0"/>
                <a:cs typeface="Times New Roman" panose="02020603050405020304" pitchFamily="18" charset="0"/>
              </a:rPr>
              <a:t>中期</a:t>
            </a:r>
            <a:endParaRPr lang="zh-CN" altLang="en-US" sz="1400" b="1" dirty="0">
              <a:latin typeface="Times New Roman" panose="02020603050405020304" pitchFamily="18" charset="0"/>
              <a:cs typeface="Times New Roman" panose="02020603050405020304" pitchFamily="18" charset="0"/>
            </a:endParaRPr>
          </a:p>
        </p:txBody>
      </p:sp>
      <p:sp>
        <p:nvSpPr>
          <p:cNvPr id="18" name="文本框 17"/>
          <p:cNvSpPr txBox="1"/>
          <p:nvPr/>
        </p:nvSpPr>
        <p:spPr>
          <a:xfrm>
            <a:off x="5441924" y="1681448"/>
            <a:ext cx="973343"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1970s</a:t>
            </a:r>
            <a:r>
              <a:rPr lang="zh-CN" altLang="en-US" sz="1400" b="1" dirty="0">
                <a:latin typeface="Times New Roman" panose="02020603050405020304" pitchFamily="18" charset="0"/>
                <a:cs typeface="Times New Roman" panose="02020603050405020304" pitchFamily="18" charset="0"/>
              </a:rPr>
              <a:t>初期</a:t>
            </a:r>
            <a:endParaRPr lang="zh-CN" altLang="en-US" sz="1400" b="1" dirty="0">
              <a:latin typeface="Times New Roman" panose="02020603050405020304" pitchFamily="18" charset="0"/>
              <a:cs typeface="Times New Roman" panose="02020603050405020304" pitchFamily="18" charset="0"/>
            </a:endParaRPr>
          </a:p>
        </p:txBody>
      </p:sp>
      <p:sp>
        <p:nvSpPr>
          <p:cNvPr id="19" name="文本框 18"/>
          <p:cNvSpPr txBox="1"/>
          <p:nvPr/>
        </p:nvSpPr>
        <p:spPr>
          <a:xfrm>
            <a:off x="6938518" y="1693003"/>
            <a:ext cx="614271"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1980s</a:t>
            </a:r>
            <a:endParaRPr lang="zh-CN" altLang="en-US" sz="1400" b="1" dirty="0">
              <a:latin typeface="Times New Roman" panose="02020603050405020304" pitchFamily="18" charset="0"/>
              <a:cs typeface="Times New Roman" panose="02020603050405020304" pitchFamily="18" charset="0"/>
            </a:endParaRPr>
          </a:p>
        </p:txBody>
      </p:sp>
      <p:sp>
        <p:nvSpPr>
          <p:cNvPr id="20" name="文本框 19"/>
          <p:cNvSpPr txBox="1"/>
          <p:nvPr/>
        </p:nvSpPr>
        <p:spPr>
          <a:xfrm>
            <a:off x="8285424" y="1693002"/>
            <a:ext cx="543739"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1991</a:t>
            </a:r>
            <a:endParaRPr lang="zh-CN" altLang="en-US" sz="1400" b="1" dirty="0">
              <a:latin typeface="Times New Roman" panose="02020603050405020304" pitchFamily="18" charset="0"/>
              <a:cs typeface="Times New Roman" panose="02020603050405020304" pitchFamily="18" charset="0"/>
            </a:endParaRPr>
          </a:p>
        </p:txBody>
      </p:sp>
      <p:sp>
        <p:nvSpPr>
          <p:cNvPr id="21" name="文本框 20"/>
          <p:cNvSpPr txBox="1"/>
          <p:nvPr/>
        </p:nvSpPr>
        <p:spPr>
          <a:xfrm>
            <a:off x="308351" y="2269713"/>
            <a:ext cx="723275" cy="523220"/>
          </a:xfrm>
          <a:prstGeom prst="rect">
            <a:avLst/>
          </a:prstGeom>
          <a:noFill/>
        </p:spPr>
        <p:txBody>
          <a:bodyPr wrap="none" rtlCol="0">
            <a:spAutoFit/>
          </a:bodyPr>
          <a:lstStyle/>
          <a:p>
            <a:r>
              <a:rPr lang="zh-CN" altLang="en-US" sz="1400" b="1" dirty="0">
                <a:latin typeface="Times New Roman" panose="02020603050405020304" pitchFamily="18" charset="0"/>
                <a:cs typeface="Times New Roman" panose="02020603050405020304" pitchFamily="18" charset="0"/>
              </a:rPr>
              <a:t>手工操</a:t>
            </a:r>
            <a:endParaRPr lang="en-US" altLang="zh-CN" sz="1400" b="1" dirty="0">
              <a:latin typeface="Times New Roman" panose="02020603050405020304" pitchFamily="18" charset="0"/>
              <a:cs typeface="Times New Roman" panose="02020603050405020304" pitchFamily="18" charset="0"/>
            </a:endParaRPr>
          </a:p>
          <a:p>
            <a:r>
              <a:rPr lang="zh-CN" altLang="en-US" sz="1400" b="1" dirty="0">
                <a:latin typeface="Times New Roman" panose="02020603050405020304" pitchFamily="18" charset="0"/>
                <a:cs typeface="Times New Roman" panose="02020603050405020304" pitchFamily="18" charset="0"/>
              </a:rPr>
              <a:t>作系统</a:t>
            </a:r>
            <a:endParaRPr lang="zh-CN" altLang="en-US" sz="1400" b="1" dirty="0">
              <a:latin typeface="Times New Roman" panose="02020603050405020304" pitchFamily="18" charset="0"/>
              <a:cs typeface="Times New Roman" panose="02020603050405020304" pitchFamily="18" charset="0"/>
            </a:endParaRPr>
          </a:p>
        </p:txBody>
      </p:sp>
      <p:sp>
        <p:nvSpPr>
          <p:cNvPr id="22" name="文本框 21"/>
          <p:cNvSpPr txBox="1"/>
          <p:nvPr/>
        </p:nvSpPr>
        <p:spPr>
          <a:xfrm>
            <a:off x="1623022" y="2269713"/>
            <a:ext cx="723275" cy="954107"/>
          </a:xfrm>
          <a:prstGeom prst="rect">
            <a:avLst/>
          </a:prstGeom>
          <a:noFill/>
        </p:spPr>
        <p:txBody>
          <a:bodyPr wrap="square" rtlCol="0">
            <a:spAutoFit/>
          </a:bodyPr>
          <a:lstStyle/>
          <a:p>
            <a:pPr algn="ctr"/>
            <a:r>
              <a:rPr lang="zh-CN" altLang="en-US" sz="1400" b="1" dirty="0">
                <a:latin typeface="Times New Roman" panose="02020603050405020304" pitchFamily="18" charset="0"/>
                <a:cs typeface="Times New Roman" panose="02020603050405020304" pitchFamily="18" charset="0"/>
              </a:rPr>
              <a:t>向批处理操作系统过度</a:t>
            </a:r>
            <a:endParaRPr lang="zh-CN" altLang="en-US" sz="1400" b="1" dirty="0">
              <a:latin typeface="Times New Roman" panose="02020603050405020304" pitchFamily="18" charset="0"/>
              <a:cs typeface="Times New Roman" panose="02020603050405020304" pitchFamily="18" charset="0"/>
            </a:endParaRPr>
          </a:p>
        </p:txBody>
      </p:sp>
      <p:sp>
        <p:nvSpPr>
          <p:cNvPr id="23" name="文本框 22"/>
          <p:cNvSpPr txBox="1"/>
          <p:nvPr/>
        </p:nvSpPr>
        <p:spPr>
          <a:xfrm>
            <a:off x="2937693" y="2269713"/>
            <a:ext cx="723275" cy="738664"/>
          </a:xfrm>
          <a:prstGeom prst="rect">
            <a:avLst/>
          </a:prstGeom>
          <a:noFill/>
        </p:spPr>
        <p:txBody>
          <a:bodyPr wrap="square" rtlCol="0">
            <a:spAutoFit/>
          </a:bodyPr>
          <a:lstStyle/>
          <a:p>
            <a:pPr algn="ctr"/>
            <a:r>
              <a:rPr lang="zh-CN" altLang="en-US" sz="1400" b="1" dirty="0">
                <a:latin typeface="Times New Roman" panose="02020603050405020304" pitchFamily="18" charset="0"/>
                <a:cs typeface="Times New Roman" panose="02020603050405020304" pitchFamily="18" charset="0"/>
              </a:rPr>
              <a:t>脱机批处理操作系统</a:t>
            </a:r>
            <a:endParaRPr lang="zh-CN" altLang="en-US" sz="1400" b="1" dirty="0">
              <a:latin typeface="Times New Roman" panose="02020603050405020304" pitchFamily="18" charset="0"/>
              <a:cs typeface="Times New Roman" panose="02020603050405020304" pitchFamily="18" charset="0"/>
            </a:endParaRPr>
          </a:p>
        </p:txBody>
      </p:sp>
      <p:sp>
        <p:nvSpPr>
          <p:cNvPr id="24" name="文本框 23"/>
          <p:cNvSpPr txBox="1"/>
          <p:nvPr/>
        </p:nvSpPr>
        <p:spPr>
          <a:xfrm>
            <a:off x="4076181" y="2269713"/>
            <a:ext cx="1075540" cy="954107"/>
          </a:xfrm>
          <a:prstGeom prst="rect">
            <a:avLst/>
          </a:prstGeom>
          <a:noFill/>
        </p:spPr>
        <p:txBody>
          <a:bodyPr wrap="square" rtlCol="0">
            <a:spAutoFit/>
          </a:bodyPr>
          <a:lstStyle/>
          <a:p>
            <a:pPr algn="ctr"/>
            <a:r>
              <a:rPr lang="zh-CN" altLang="en-US" sz="1400" b="1" dirty="0">
                <a:latin typeface="Times New Roman" panose="02020603050405020304" pitchFamily="18" charset="0"/>
                <a:cs typeface="Times New Roman" panose="02020603050405020304" pitchFamily="18" charset="0"/>
              </a:rPr>
              <a:t>多道批处理</a:t>
            </a:r>
            <a:r>
              <a:rPr lang="en-US" altLang="zh-CN" sz="1400" b="1" dirty="0">
                <a:latin typeface="Times New Roman" panose="02020603050405020304" pitchFamily="18" charset="0"/>
                <a:cs typeface="Times New Roman" panose="02020603050405020304" pitchFamily="18" charset="0"/>
              </a:rPr>
              <a:t>/</a:t>
            </a:r>
            <a:r>
              <a:rPr lang="zh-CN" altLang="en-US" sz="1400" b="1" dirty="0">
                <a:latin typeface="Times New Roman" panose="02020603050405020304" pitchFamily="18" charset="0"/>
                <a:cs typeface="Times New Roman" panose="02020603050405020304" pitchFamily="18" charset="0"/>
              </a:rPr>
              <a:t>分时</a:t>
            </a:r>
            <a:r>
              <a:rPr lang="en-US" altLang="zh-CN" sz="1400" b="1" dirty="0">
                <a:latin typeface="Times New Roman" panose="02020603050405020304" pitchFamily="18" charset="0"/>
                <a:cs typeface="Times New Roman" panose="02020603050405020304" pitchFamily="18" charset="0"/>
              </a:rPr>
              <a:t>/</a:t>
            </a:r>
            <a:r>
              <a:rPr lang="zh-CN" altLang="en-US" sz="1400" b="1" dirty="0">
                <a:latin typeface="Times New Roman" panose="02020603050405020304" pitchFamily="18" charset="0"/>
                <a:cs typeface="Times New Roman" panose="02020603050405020304" pitchFamily="18" charset="0"/>
              </a:rPr>
              <a:t>实时</a:t>
            </a:r>
            <a:r>
              <a:rPr lang="en-US" altLang="zh-CN" sz="1400" b="1" dirty="0">
                <a:latin typeface="Times New Roman" panose="02020603050405020304" pitchFamily="18" charset="0"/>
                <a:cs typeface="Times New Roman" panose="02020603050405020304" pitchFamily="18" charset="0"/>
              </a:rPr>
              <a:t>/</a:t>
            </a:r>
            <a:r>
              <a:rPr lang="zh-CN" altLang="en-US" sz="1400" b="1" dirty="0">
                <a:latin typeface="Times New Roman" panose="02020603050405020304" pitchFamily="18" charset="0"/>
                <a:cs typeface="Times New Roman" panose="02020603050405020304" pitchFamily="18" charset="0"/>
              </a:rPr>
              <a:t>通用操作系统</a:t>
            </a:r>
            <a:endParaRPr lang="zh-CN" altLang="en-US" sz="1400" b="1" dirty="0">
              <a:latin typeface="Times New Roman" panose="02020603050405020304" pitchFamily="18" charset="0"/>
              <a:cs typeface="Times New Roman" panose="02020603050405020304" pitchFamily="18" charset="0"/>
            </a:endParaRPr>
          </a:p>
        </p:txBody>
      </p:sp>
      <p:sp>
        <p:nvSpPr>
          <p:cNvPr id="25" name="文本框 24"/>
          <p:cNvSpPr txBox="1"/>
          <p:nvPr/>
        </p:nvSpPr>
        <p:spPr>
          <a:xfrm>
            <a:off x="5566957" y="2269713"/>
            <a:ext cx="723275" cy="738664"/>
          </a:xfrm>
          <a:prstGeom prst="rect">
            <a:avLst/>
          </a:prstGeom>
          <a:noFill/>
        </p:spPr>
        <p:txBody>
          <a:bodyPr wrap="square" rtlCol="0">
            <a:spAutoFit/>
          </a:bodyPr>
          <a:lstStyle/>
          <a:p>
            <a:pPr algn="ctr"/>
            <a:r>
              <a:rPr lang="en-US" altLang="zh-CN" sz="1400" b="1" dirty="0">
                <a:latin typeface="Times New Roman" panose="02020603050405020304" pitchFamily="18" charset="0"/>
                <a:cs typeface="Times New Roman" panose="02020603050405020304" pitchFamily="18" charset="0"/>
              </a:rPr>
              <a:t>Unix</a:t>
            </a:r>
            <a:r>
              <a:rPr lang="zh-CN" altLang="en-US" sz="1400" b="1" dirty="0">
                <a:latin typeface="Times New Roman" panose="02020603050405020304" pitchFamily="18" charset="0"/>
                <a:cs typeface="Times New Roman" panose="02020603050405020304" pitchFamily="18" charset="0"/>
              </a:rPr>
              <a:t>操作系统出现</a:t>
            </a:r>
            <a:endParaRPr lang="zh-CN" altLang="en-US" sz="1400" b="1" dirty="0">
              <a:latin typeface="Times New Roman" panose="02020603050405020304" pitchFamily="18" charset="0"/>
              <a:cs typeface="Times New Roman" panose="02020603050405020304" pitchFamily="18" charset="0"/>
            </a:endParaRPr>
          </a:p>
        </p:txBody>
      </p:sp>
      <p:sp>
        <p:nvSpPr>
          <p:cNvPr id="26" name="文本框 25"/>
          <p:cNvSpPr txBox="1"/>
          <p:nvPr/>
        </p:nvSpPr>
        <p:spPr>
          <a:xfrm>
            <a:off x="6844132" y="2269713"/>
            <a:ext cx="803041" cy="523220"/>
          </a:xfrm>
          <a:prstGeom prst="rect">
            <a:avLst/>
          </a:prstGeom>
          <a:noFill/>
        </p:spPr>
        <p:txBody>
          <a:bodyPr wrap="square" rtlCol="0">
            <a:spAutoFit/>
          </a:bodyPr>
          <a:lstStyle/>
          <a:p>
            <a:pPr algn="ctr"/>
            <a:r>
              <a:rPr lang="en-US" altLang="zh-CN" sz="1400" b="1" dirty="0">
                <a:latin typeface="Times New Roman" panose="02020603050405020304" pitchFamily="18" charset="0"/>
                <a:cs typeface="Times New Roman" panose="02020603050405020304" pitchFamily="18" charset="0"/>
              </a:rPr>
              <a:t>DOS/ MacOS</a:t>
            </a:r>
            <a:endParaRPr lang="zh-CN" altLang="en-US" sz="1400" b="1" dirty="0">
              <a:latin typeface="Times New Roman" panose="02020603050405020304" pitchFamily="18" charset="0"/>
              <a:cs typeface="Times New Roman" panose="02020603050405020304" pitchFamily="18" charset="0"/>
            </a:endParaRPr>
          </a:p>
        </p:txBody>
      </p:sp>
      <p:sp>
        <p:nvSpPr>
          <p:cNvPr id="27" name="文本框 26"/>
          <p:cNvSpPr txBox="1"/>
          <p:nvPr/>
        </p:nvSpPr>
        <p:spPr>
          <a:xfrm>
            <a:off x="8155610" y="2267517"/>
            <a:ext cx="803041" cy="738664"/>
          </a:xfrm>
          <a:prstGeom prst="rect">
            <a:avLst/>
          </a:prstGeom>
          <a:noFill/>
        </p:spPr>
        <p:txBody>
          <a:bodyPr wrap="square" rtlCol="0">
            <a:spAutoFit/>
          </a:bodyPr>
          <a:lstStyle/>
          <a:p>
            <a:pPr algn="ctr"/>
            <a:r>
              <a:rPr lang="en-US" altLang="zh-CN" sz="1400" b="1" dirty="0">
                <a:latin typeface="Times New Roman" panose="02020603050405020304" pitchFamily="18" charset="0"/>
                <a:cs typeface="Times New Roman" panose="02020603050405020304" pitchFamily="18" charset="0"/>
              </a:rPr>
              <a:t>Linux</a:t>
            </a:r>
            <a:r>
              <a:rPr lang="zh-CN" altLang="en-US" sz="1400" b="1" dirty="0">
                <a:latin typeface="Times New Roman" panose="02020603050405020304" pitchFamily="18" charset="0"/>
                <a:cs typeface="Times New Roman" panose="02020603050405020304" pitchFamily="18" charset="0"/>
              </a:rPr>
              <a:t>开源操作系统</a:t>
            </a:r>
            <a:endParaRPr lang="zh-CN" altLang="en-US" sz="1400" b="1" dirty="0">
              <a:latin typeface="Times New Roman" panose="02020603050405020304" pitchFamily="18" charset="0"/>
              <a:cs typeface="Times New Roman" panose="02020603050405020304" pitchFamily="18" charset="0"/>
            </a:endParaRPr>
          </a:p>
        </p:txBody>
      </p:sp>
      <p:sp>
        <p:nvSpPr>
          <p:cNvPr id="29" name="椭圆 28"/>
          <p:cNvSpPr/>
          <p:nvPr/>
        </p:nvSpPr>
        <p:spPr>
          <a:xfrm>
            <a:off x="1031626" y="4473608"/>
            <a:ext cx="173859" cy="192661"/>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7933684" y="4473607"/>
            <a:ext cx="173859" cy="192661"/>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3212377" y="4473607"/>
            <a:ext cx="173859" cy="192661"/>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5752933" y="4473607"/>
            <a:ext cx="173859" cy="192661"/>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816482" y="4175345"/>
            <a:ext cx="614271"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1990s</a:t>
            </a:r>
            <a:endParaRPr lang="zh-CN" altLang="en-US" sz="1400" b="1" dirty="0">
              <a:latin typeface="Times New Roman" panose="02020603050405020304" pitchFamily="18" charset="0"/>
              <a:cs typeface="Times New Roman" panose="02020603050405020304" pitchFamily="18" charset="0"/>
            </a:endParaRPr>
          </a:p>
        </p:txBody>
      </p:sp>
      <p:sp>
        <p:nvSpPr>
          <p:cNvPr id="34" name="文本框 33"/>
          <p:cNvSpPr txBox="1"/>
          <p:nvPr/>
        </p:nvSpPr>
        <p:spPr>
          <a:xfrm>
            <a:off x="3016506" y="4175345"/>
            <a:ext cx="614271"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2000s</a:t>
            </a:r>
            <a:endParaRPr lang="zh-CN" altLang="en-US" sz="1400" b="1" dirty="0">
              <a:latin typeface="Times New Roman" panose="02020603050405020304" pitchFamily="18" charset="0"/>
              <a:cs typeface="Times New Roman" panose="02020603050405020304" pitchFamily="18" charset="0"/>
            </a:endParaRPr>
          </a:p>
        </p:txBody>
      </p:sp>
      <p:sp>
        <p:nvSpPr>
          <p:cNvPr id="35" name="文本框 34"/>
          <p:cNvSpPr txBox="1"/>
          <p:nvPr/>
        </p:nvSpPr>
        <p:spPr>
          <a:xfrm>
            <a:off x="5532726" y="4175345"/>
            <a:ext cx="614271"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2010s</a:t>
            </a:r>
            <a:endParaRPr lang="zh-CN" altLang="en-US" sz="1400" b="1" dirty="0">
              <a:latin typeface="Times New Roman" panose="02020603050405020304" pitchFamily="18" charset="0"/>
              <a:cs typeface="Times New Roman" panose="02020603050405020304" pitchFamily="18" charset="0"/>
            </a:endParaRPr>
          </a:p>
        </p:txBody>
      </p:sp>
      <p:sp>
        <p:nvSpPr>
          <p:cNvPr id="36" name="文本框 35"/>
          <p:cNvSpPr txBox="1"/>
          <p:nvPr/>
        </p:nvSpPr>
        <p:spPr>
          <a:xfrm>
            <a:off x="7715492" y="4177195"/>
            <a:ext cx="543739"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2019</a:t>
            </a:r>
            <a:endParaRPr lang="zh-CN" altLang="en-US" sz="1400" b="1" dirty="0">
              <a:latin typeface="Times New Roman" panose="02020603050405020304" pitchFamily="18" charset="0"/>
              <a:cs typeface="Times New Roman" panose="02020603050405020304" pitchFamily="18" charset="0"/>
            </a:endParaRPr>
          </a:p>
        </p:txBody>
      </p:sp>
      <p:sp>
        <p:nvSpPr>
          <p:cNvPr id="37" name="文本框 36"/>
          <p:cNvSpPr txBox="1"/>
          <p:nvPr/>
        </p:nvSpPr>
        <p:spPr>
          <a:xfrm>
            <a:off x="290389" y="4841368"/>
            <a:ext cx="1620957" cy="1169551"/>
          </a:xfrm>
          <a:prstGeom prst="rect">
            <a:avLst/>
          </a:prstGeom>
          <a:noFill/>
        </p:spPr>
        <p:txBody>
          <a:bodyPr wrap="none" rtlCol="0">
            <a:spAutoFit/>
          </a:bodyPr>
          <a:lstStyle/>
          <a:p>
            <a:pPr algn="ctr"/>
            <a:r>
              <a:rPr lang="zh-CN" altLang="en-US" sz="1400" b="1" dirty="0">
                <a:latin typeface="Times New Roman" panose="02020603050405020304" pitchFamily="18" charset="0"/>
                <a:cs typeface="Times New Roman" panose="02020603050405020304" pitchFamily="18" charset="0"/>
              </a:rPr>
              <a:t>红旗</a:t>
            </a:r>
            <a:r>
              <a:rPr lang="en-US" altLang="zh-CN" sz="1400" b="1" dirty="0">
                <a:latin typeface="Times New Roman" panose="02020603050405020304" pitchFamily="18" charset="0"/>
                <a:cs typeface="Times New Roman" panose="02020603050405020304" pitchFamily="18" charset="0"/>
              </a:rPr>
              <a:t>Linux</a:t>
            </a:r>
            <a:endParaRPr lang="en-US" altLang="zh-CN" sz="1400" b="1" dirty="0">
              <a:latin typeface="Times New Roman" panose="02020603050405020304" pitchFamily="18" charset="0"/>
              <a:cs typeface="Times New Roman" panose="02020603050405020304" pitchFamily="18" charset="0"/>
            </a:endParaRPr>
          </a:p>
          <a:p>
            <a:pPr algn="ctr"/>
            <a:r>
              <a:rPr lang="en-US" altLang="zh-CN" sz="1400" b="1" dirty="0">
                <a:latin typeface="Times New Roman" panose="02020603050405020304" pitchFamily="18" charset="0"/>
                <a:cs typeface="Times New Roman" panose="02020603050405020304" pitchFamily="18" charset="0"/>
              </a:rPr>
              <a:t>BluePoint Linux</a:t>
            </a:r>
            <a:endParaRPr lang="en-US" altLang="zh-CN" sz="1400" b="1" dirty="0">
              <a:latin typeface="Times New Roman" panose="02020603050405020304" pitchFamily="18" charset="0"/>
              <a:cs typeface="Times New Roman" panose="02020603050405020304" pitchFamily="18" charset="0"/>
            </a:endParaRPr>
          </a:p>
          <a:p>
            <a:pPr algn="ctr"/>
            <a:r>
              <a:rPr lang="en-US" altLang="zh-CN" sz="1400" b="1" dirty="0">
                <a:latin typeface="Times New Roman" panose="02020603050405020304" pitchFamily="18" charset="0"/>
                <a:cs typeface="Times New Roman" panose="02020603050405020304" pitchFamily="18" charset="0"/>
              </a:rPr>
              <a:t>COSIX Linux</a:t>
            </a:r>
            <a:endParaRPr lang="en-US" altLang="zh-CN" sz="1400" b="1" dirty="0">
              <a:latin typeface="Times New Roman" panose="02020603050405020304" pitchFamily="18" charset="0"/>
              <a:cs typeface="Times New Roman" panose="02020603050405020304" pitchFamily="18" charset="0"/>
            </a:endParaRPr>
          </a:p>
          <a:p>
            <a:pPr algn="ctr"/>
            <a:r>
              <a:rPr lang="zh-CN" altLang="en-US" sz="1400" b="1" dirty="0">
                <a:latin typeface="Times New Roman" panose="02020603050405020304" pitchFamily="18" charset="0"/>
                <a:cs typeface="Times New Roman" panose="02020603050405020304" pitchFamily="18" charset="0"/>
              </a:rPr>
              <a:t>支持中文界面友好</a:t>
            </a:r>
            <a:endParaRPr lang="en-US" altLang="zh-CN" sz="1400" b="1" dirty="0">
              <a:latin typeface="Times New Roman" panose="02020603050405020304" pitchFamily="18" charset="0"/>
              <a:cs typeface="Times New Roman" panose="02020603050405020304" pitchFamily="18" charset="0"/>
            </a:endParaRPr>
          </a:p>
          <a:p>
            <a:pPr algn="ctr"/>
            <a:r>
              <a:rPr lang="zh-CN" altLang="en-US" sz="1400" b="1" dirty="0">
                <a:latin typeface="Times New Roman" panose="02020603050405020304" pitchFamily="18" charset="0"/>
                <a:cs typeface="Times New Roman" panose="02020603050405020304" pitchFamily="18" charset="0"/>
              </a:rPr>
              <a:t>国家重要行政部门</a:t>
            </a:r>
            <a:endParaRPr lang="zh-CN" altLang="en-US" sz="1400" b="1" dirty="0">
              <a:latin typeface="Times New Roman" panose="02020603050405020304" pitchFamily="18" charset="0"/>
              <a:cs typeface="Times New Roman" panose="02020603050405020304" pitchFamily="18" charset="0"/>
            </a:endParaRPr>
          </a:p>
        </p:txBody>
      </p:sp>
      <p:sp>
        <p:nvSpPr>
          <p:cNvPr id="38" name="文本框 37"/>
          <p:cNvSpPr txBox="1"/>
          <p:nvPr/>
        </p:nvSpPr>
        <p:spPr>
          <a:xfrm>
            <a:off x="2488829" y="4841368"/>
            <a:ext cx="1620957" cy="954107"/>
          </a:xfrm>
          <a:prstGeom prst="rect">
            <a:avLst/>
          </a:prstGeom>
          <a:noFill/>
        </p:spPr>
        <p:txBody>
          <a:bodyPr wrap="none" rtlCol="0">
            <a:spAutoFit/>
          </a:bodyPr>
          <a:lstStyle/>
          <a:p>
            <a:pPr algn="ctr"/>
            <a:r>
              <a:rPr lang="zh-CN" altLang="en-US" sz="1400" b="1" dirty="0">
                <a:latin typeface="Times New Roman" panose="02020603050405020304" pitchFamily="18" charset="0"/>
                <a:cs typeface="Times New Roman" panose="02020603050405020304" pitchFamily="18" charset="0"/>
              </a:rPr>
              <a:t>银河麒麟</a:t>
            </a:r>
            <a:endParaRPr lang="en-US" altLang="zh-CN" sz="1400" b="1" dirty="0">
              <a:latin typeface="Times New Roman" panose="02020603050405020304" pitchFamily="18" charset="0"/>
              <a:cs typeface="Times New Roman" panose="02020603050405020304" pitchFamily="18" charset="0"/>
            </a:endParaRPr>
          </a:p>
          <a:p>
            <a:pPr algn="ctr"/>
            <a:r>
              <a:rPr lang="zh-CN" altLang="en-US" sz="1400" b="1" dirty="0">
                <a:latin typeface="Times New Roman" panose="02020603050405020304" pitchFamily="18" charset="0"/>
                <a:cs typeface="Times New Roman" panose="02020603050405020304" pitchFamily="18" charset="0"/>
              </a:rPr>
              <a:t>国防科技大学研制</a:t>
            </a:r>
            <a:endParaRPr lang="en-US" altLang="zh-CN" sz="1400" b="1" dirty="0">
              <a:latin typeface="Times New Roman" panose="02020603050405020304" pitchFamily="18" charset="0"/>
              <a:cs typeface="Times New Roman" panose="02020603050405020304" pitchFamily="18" charset="0"/>
            </a:endParaRPr>
          </a:p>
          <a:p>
            <a:pPr algn="ctr"/>
            <a:r>
              <a:rPr lang="zh-CN" altLang="en-US" sz="1400" b="1" dirty="0">
                <a:latin typeface="Times New Roman" panose="02020603050405020304" pitchFamily="18" charset="0"/>
                <a:cs typeface="Times New Roman" panose="02020603050405020304" pitchFamily="18" charset="0"/>
              </a:rPr>
              <a:t>安全可靠跨平台</a:t>
            </a:r>
            <a:endParaRPr lang="en-US" altLang="zh-CN" sz="1400" b="1" dirty="0">
              <a:latin typeface="Times New Roman" panose="02020603050405020304" pitchFamily="18" charset="0"/>
              <a:cs typeface="Times New Roman" panose="02020603050405020304" pitchFamily="18" charset="0"/>
            </a:endParaRPr>
          </a:p>
          <a:p>
            <a:pPr algn="ctr"/>
            <a:r>
              <a:rPr lang="zh-CN" altLang="en-US" sz="1400" b="1" dirty="0">
                <a:latin typeface="Times New Roman" panose="02020603050405020304" pitchFamily="18" charset="0"/>
                <a:cs typeface="Times New Roman" panose="02020603050405020304" pitchFamily="18" charset="0"/>
              </a:rPr>
              <a:t>政府和军队使用</a:t>
            </a:r>
            <a:endParaRPr lang="en-US" altLang="zh-CN" sz="1400" b="1" dirty="0">
              <a:latin typeface="Times New Roman" panose="02020603050405020304" pitchFamily="18" charset="0"/>
              <a:cs typeface="Times New Roman" panose="02020603050405020304" pitchFamily="18" charset="0"/>
            </a:endParaRPr>
          </a:p>
        </p:txBody>
      </p:sp>
      <p:sp>
        <p:nvSpPr>
          <p:cNvPr id="39" name="文本框 38"/>
          <p:cNvSpPr txBox="1"/>
          <p:nvPr/>
        </p:nvSpPr>
        <p:spPr>
          <a:xfrm>
            <a:off x="4670313" y="4837405"/>
            <a:ext cx="2339102" cy="954107"/>
          </a:xfrm>
          <a:prstGeom prst="rect">
            <a:avLst/>
          </a:prstGeom>
          <a:noFill/>
        </p:spPr>
        <p:txBody>
          <a:bodyPr wrap="none" rtlCol="0">
            <a:spAutoFit/>
          </a:bodyPr>
          <a:lstStyle/>
          <a:p>
            <a:pPr algn="ctr"/>
            <a:r>
              <a:rPr lang="zh-CN" altLang="en-US" sz="1400" b="1" dirty="0">
                <a:latin typeface="Times New Roman" panose="02020603050405020304" pitchFamily="18" charset="0"/>
                <a:cs typeface="Times New Roman" panose="02020603050405020304" pitchFamily="18" charset="0"/>
              </a:rPr>
              <a:t>中标麒麟</a:t>
            </a:r>
            <a:r>
              <a:rPr lang="en-US" altLang="zh-CN" sz="1400" b="1" dirty="0">
                <a:latin typeface="Times New Roman" panose="02020603050405020304" pitchFamily="18" charset="0"/>
                <a:cs typeface="Times New Roman" panose="02020603050405020304" pitchFamily="18" charset="0"/>
              </a:rPr>
              <a:t>/</a:t>
            </a:r>
            <a:r>
              <a:rPr lang="zh-CN" altLang="en-US" sz="1400" b="1" dirty="0">
                <a:latin typeface="Times New Roman" panose="02020603050405020304" pitchFamily="18" charset="0"/>
                <a:cs typeface="Times New Roman" panose="02020603050405020304" pitchFamily="18" charset="0"/>
              </a:rPr>
              <a:t>阿里云</a:t>
            </a:r>
            <a:r>
              <a:rPr lang="en-US" altLang="zh-CN" sz="1400" b="1" dirty="0">
                <a:latin typeface="Times New Roman" panose="02020603050405020304" pitchFamily="18" charset="0"/>
                <a:cs typeface="Times New Roman" panose="02020603050405020304" pitchFamily="18" charset="0"/>
              </a:rPr>
              <a:t>/</a:t>
            </a:r>
            <a:r>
              <a:rPr lang="en-US" altLang="zh-CN" sz="1400" b="1" dirty="0" err="1">
                <a:latin typeface="Times New Roman" panose="02020603050405020304" pitchFamily="18" charset="0"/>
                <a:cs typeface="Times New Roman" panose="02020603050405020304" pitchFamily="18" charset="0"/>
              </a:rPr>
              <a:t>Deepin</a:t>
            </a:r>
            <a:r>
              <a:rPr lang="zh-CN" altLang="en-US" sz="1400" b="1" dirty="0">
                <a:latin typeface="Times New Roman" panose="02020603050405020304" pitchFamily="18" charset="0"/>
                <a:cs typeface="Times New Roman" panose="02020603050405020304" pitchFamily="18" charset="0"/>
              </a:rPr>
              <a:t>等</a:t>
            </a:r>
            <a:endParaRPr lang="en-US" altLang="zh-CN" sz="1400" b="1" dirty="0">
              <a:latin typeface="Times New Roman" panose="02020603050405020304" pitchFamily="18" charset="0"/>
              <a:cs typeface="Times New Roman" panose="02020603050405020304" pitchFamily="18" charset="0"/>
            </a:endParaRPr>
          </a:p>
          <a:p>
            <a:pPr algn="ctr"/>
            <a:r>
              <a:rPr lang="zh-CN" altLang="en-US" sz="1400" b="1" dirty="0">
                <a:latin typeface="Times New Roman" panose="02020603050405020304" pitchFamily="18" charset="0"/>
                <a:cs typeface="Times New Roman" panose="02020603050405020304" pitchFamily="18" charset="0"/>
              </a:rPr>
              <a:t>强大的跨平台应用部署能力</a:t>
            </a:r>
            <a:endParaRPr lang="en-US" altLang="zh-CN" sz="1400" b="1" dirty="0">
              <a:latin typeface="Times New Roman" panose="02020603050405020304" pitchFamily="18" charset="0"/>
              <a:cs typeface="Times New Roman" panose="02020603050405020304" pitchFamily="18" charset="0"/>
            </a:endParaRPr>
          </a:p>
          <a:p>
            <a:pPr algn="ctr"/>
            <a:r>
              <a:rPr lang="zh-CN" altLang="en-US" sz="1400" b="1" dirty="0">
                <a:latin typeface="Times New Roman" panose="02020603050405020304" pitchFamily="18" charset="0"/>
                <a:cs typeface="Times New Roman" panose="02020603050405020304" pitchFamily="18" charset="0"/>
              </a:rPr>
              <a:t>高效易用的桌面操作环境</a:t>
            </a:r>
            <a:endParaRPr lang="en-US" altLang="zh-CN" sz="1400" b="1" dirty="0">
              <a:latin typeface="Times New Roman" panose="02020603050405020304" pitchFamily="18" charset="0"/>
              <a:cs typeface="Times New Roman" panose="02020603050405020304" pitchFamily="18" charset="0"/>
            </a:endParaRPr>
          </a:p>
          <a:p>
            <a:pPr algn="ctr"/>
            <a:r>
              <a:rPr lang="zh-CN" altLang="en-US" sz="1400" b="1" dirty="0">
                <a:latin typeface="Times New Roman" panose="02020603050405020304" pitchFamily="18" charset="0"/>
                <a:cs typeface="Times New Roman" panose="02020603050405020304" pitchFamily="18" charset="0"/>
              </a:rPr>
              <a:t>强大的软硬件适配能力</a:t>
            </a:r>
            <a:endParaRPr lang="en-US" altLang="zh-CN" sz="1400" b="1" dirty="0">
              <a:latin typeface="Times New Roman" panose="02020603050405020304" pitchFamily="18" charset="0"/>
              <a:cs typeface="Times New Roman" panose="02020603050405020304" pitchFamily="18" charset="0"/>
            </a:endParaRPr>
          </a:p>
        </p:txBody>
      </p:sp>
      <p:sp>
        <p:nvSpPr>
          <p:cNvPr id="40" name="文本框 39"/>
          <p:cNvSpPr txBox="1"/>
          <p:nvPr/>
        </p:nvSpPr>
        <p:spPr>
          <a:xfrm>
            <a:off x="7216059" y="4839276"/>
            <a:ext cx="1691489" cy="1169551"/>
          </a:xfrm>
          <a:prstGeom prst="rect">
            <a:avLst/>
          </a:prstGeom>
          <a:noFill/>
        </p:spPr>
        <p:txBody>
          <a:bodyPr wrap="none" rtlCol="0">
            <a:spAutoFit/>
          </a:bodyPr>
          <a:lstStyle/>
          <a:p>
            <a:pPr algn="ctr"/>
            <a:r>
              <a:rPr lang="zh-CN" altLang="en-US" sz="1400" b="1" dirty="0">
                <a:latin typeface="Times New Roman" panose="02020603050405020304" pitchFamily="18" charset="0"/>
                <a:cs typeface="Times New Roman" panose="02020603050405020304" pitchFamily="18" charset="0"/>
              </a:rPr>
              <a:t>华为</a:t>
            </a:r>
            <a:r>
              <a:rPr lang="en-US" altLang="zh-CN" sz="1400" b="1" dirty="0">
                <a:latin typeface="Times New Roman" panose="02020603050405020304" pitchFamily="18" charset="0"/>
                <a:cs typeface="Times New Roman" panose="02020603050405020304" pitchFamily="18" charset="0"/>
              </a:rPr>
              <a:t>Euler</a:t>
            </a:r>
            <a:r>
              <a:rPr lang="zh-CN" altLang="en-US" sz="1400" b="1" dirty="0">
                <a:latin typeface="Times New Roman" panose="02020603050405020304" pitchFamily="18" charset="0"/>
                <a:cs typeface="Times New Roman" panose="02020603050405020304" pitchFamily="18" charset="0"/>
              </a:rPr>
              <a:t>操作系统</a:t>
            </a:r>
            <a:endParaRPr lang="en-US" altLang="zh-CN" sz="1400" b="1" dirty="0">
              <a:latin typeface="Times New Roman" panose="02020603050405020304" pitchFamily="18" charset="0"/>
              <a:cs typeface="Times New Roman" panose="02020603050405020304" pitchFamily="18" charset="0"/>
            </a:endParaRPr>
          </a:p>
          <a:p>
            <a:pPr algn="ctr"/>
            <a:r>
              <a:rPr lang="zh-CN" altLang="en-US" sz="1400" b="1" dirty="0">
                <a:latin typeface="Times New Roman" panose="02020603050405020304" pitchFamily="18" charset="0"/>
                <a:cs typeface="Times New Roman" panose="02020603050405020304" pitchFamily="18" charset="0"/>
              </a:rPr>
              <a:t>开源社区版</a:t>
            </a:r>
            <a:endParaRPr lang="en-US" altLang="zh-CN" sz="1400" b="1" dirty="0">
              <a:latin typeface="Times New Roman" panose="02020603050405020304" pitchFamily="18" charset="0"/>
              <a:cs typeface="Times New Roman" panose="02020603050405020304" pitchFamily="18" charset="0"/>
            </a:endParaRPr>
          </a:p>
          <a:p>
            <a:pPr algn="ctr"/>
            <a:r>
              <a:rPr lang="en-US" altLang="zh-CN" sz="1400" b="1" dirty="0" err="1">
                <a:latin typeface="Times New Roman" panose="02020603050405020304" pitchFamily="18" charset="0"/>
                <a:cs typeface="Times New Roman" panose="02020603050405020304" pitchFamily="18" charset="0"/>
              </a:rPr>
              <a:t>openEuler</a:t>
            </a:r>
            <a:r>
              <a:rPr lang="zh-CN" altLang="en-US" sz="1400" b="1" dirty="0">
                <a:latin typeface="Times New Roman" panose="02020603050405020304" pitchFamily="18" charset="0"/>
                <a:cs typeface="Times New Roman" panose="02020603050405020304" pitchFamily="18" charset="0"/>
              </a:rPr>
              <a:t>发布</a:t>
            </a:r>
            <a:endParaRPr lang="en-US" altLang="zh-CN" sz="1400" b="1" dirty="0">
              <a:latin typeface="Times New Roman" panose="02020603050405020304" pitchFamily="18" charset="0"/>
              <a:cs typeface="Times New Roman" panose="02020603050405020304" pitchFamily="18" charset="0"/>
            </a:endParaRPr>
          </a:p>
          <a:p>
            <a:pPr algn="ctr"/>
            <a:r>
              <a:rPr lang="en-US" altLang="zh-CN" sz="1400" b="1" dirty="0">
                <a:latin typeface="Times New Roman" panose="02020603050405020304" pitchFamily="18" charset="0"/>
                <a:cs typeface="Times New Roman" panose="02020603050405020304" pitchFamily="18" charset="0"/>
              </a:rPr>
              <a:t>1. </a:t>
            </a:r>
            <a:r>
              <a:rPr lang="zh-CN" altLang="en-US" sz="1400" b="1" dirty="0">
                <a:latin typeface="Times New Roman" panose="02020603050405020304" pitchFamily="18" charset="0"/>
                <a:cs typeface="Times New Roman" panose="02020603050405020304" pitchFamily="18" charset="0"/>
              </a:rPr>
              <a:t>长期支持版</a:t>
            </a:r>
            <a:endParaRPr lang="en-US" altLang="zh-CN" sz="1400" b="1" dirty="0">
              <a:latin typeface="Times New Roman" panose="02020603050405020304" pitchFamily="18" charset="0"/>
              <a:cs typeface="Times New Roman" panose="02020603050405020304" pitchFamily="18" charset="0"/>
            </a:endParaRPr>
          </a:p>
          <a:p>
            <a:pPr algn="ctr"/>
            <a:r>
              <a:rPr lang="en-US" altLang="zh-CN" sz="1400" b="1" dirty="0">
                <a:latin typeface="Times New Roman" panose="02020603050405020304" pitchFamily="18" charset="0"/>
                <a:cs typeface="Times New Roman" panose="02020603050405020304" pitchFamily="18" charset="0"/>
              </a:rPr>
              <a:t>2. </a:t>
            </a:r>
            <a:r>
              <a:rPr lang="zh-CN" altLang="en-US" sz="1400" b="1" dirty="0">
                <a:latin typeface="Times New Roman" panose="02020603050405020304" pitchFamily="18" charset="0"/>
                <a:cs typeface="Times New Roman" panose="02020603050405020304" pitchFamily="18" charset="0"/>
              </a:rPr>
              <a:t>社区创新版</a:t>
            </a:r>
            <a:endParaRPr lang="en-US" altLang="zh-CN" sz="1400" b="1" dirty="0">
              <a:latin typeface="Times New Roman" panose="02020603050405020304" pitchFamily="18" charset="0"/>
              <a:cs typeface="Times New Roman" panose="02020603050405020304" pitchFamily="18" charset="0"/>
            </a:endParaRPr>
          </a:p>
        </p:txBody>
      </p:sp>
      <p:sp>
        <p:nvSpPr>
          <p:cNvPr id="45" name="文本框 44"/>
          <p:cNvSpPr txBox="1"/>
          <p:nvPr/>
        </p:nvSpPr>
        <p:spPr>
          <a:xfrm>
            <a:off x="308351" y="1137774"/>
            <a:ext cx="6291468" cy="430952"/>
          </a:xfrm>
          <a:prstGeom prst="rect">
            <a:avLst/>
          </a:prstGeom>
          <a:noFill/>
        </p:spPr>
        <p:txBody>
          <a:bodyPr wrap="square">
            <a:spAutoFit/>
          </a:bodyPr>
          <a:lstStyle/>
          <a:p>
            <a:pPr>
              <a:lnSpc>
                <a:spcPts val="3000"/>
              </a:lnSpc>
            </a:pPr>
            <a:r>
              <a:rPr lang="zh-CN" altLang="en-US" sz="1800" dirty="0"/>
              <a:t>操作系统发展进程</a:t>
            </a:r>
            <a:endParaRPr lang="en-US" altLang="zh-CN" sz="1800" dirty="0"/>
          </a:p>
        </p:txBody>
      </p:sp>
      <p:sp>
        <p:nvSpPr>
          <p:cNvPr id="49" name="文本框 48"/>
          <p:cNvSpPr txBox="1"/>
          <p:nvPr/>
        </p:nvSpPr>
        <p:spPr>
          <a:xfrm>
            <a:off x="308350" y="3561431"/>
            <a:ext cx="6535781" cy="430952"/>
          </a:xfrm>
          <a:prstGeom prst="rect">
            <a:avLst/>
          </a:prstGeom>
          <a:noFill/>
        </p:spPr>
        <p:txBody>
          <a:bodyPr wrap="square">
            <a:spAutoFit/>
          </a:bodyPr>
          <a:lstStyle/>
          <a:p>
            <a:pPr>
              <a:lnSpc>
                <a:spcPts val="3000"/>
              </a:lnSpc>
            </a:pPr>
            <a:r>
              <a:rPr lang="zh-CN" altLang="en-US" sz="1800" dirty="0"/>
              <a:t>国产操作系统发展进程：</a:t>
            </a:r>
            <a:r>
              <a:rPr lang="zh-CN" altLang="en-US" sz="1800" b="1" dirty="0">
                <a:solidFill>
                  <a:srgbClr val="FF0000"/>
                </a:solidFill>
              </a:rPr>
              <a:t>以</a:t>
            </a:r>
            <a:r>
              <a:rPr lang="en-US" altLang="zh-CN" sz="1800" b="1" dirty="0">
                <a:solidFill>
                  <a:srgbClr val="FF0000"/>
                </a:solidFill>
              </a:rPr>
              <a:t>Linux</a:t>
            </a:r>
            <a:r>
              <a:rPr lang="zh-CN" altLang="en-US" sz="1800" b="1" dirty="0">
                <a:solidFill>
                  <a:srgbClr val="FF0000"/>
                </a:solidFill>
              </a:rPr>
              <a:t>为基础开展二次开发</a:t>
            </a:r>
            <a:endParaRPr lang="en-US" altLang="zh-CN" sz="1800" b="1" dirty="0">
              <a:solidFill>
                <a:srgbClr val="FF0000"/>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a:noFill/>
          <a:ln w="9525">
            <a:noFill/>
            <a:miter lim="800000"/>
          </a:ln>
        </p:spPr>
        <p:txBody>
          <a:bodyPr vert="horz" lIns="91440" tIns="45720" rIns="91440" bIns="45720" rtlCol="0" anchor="ctr">
            <a:normAutofit/>
          </a:bodyPr>
          <a:lstStyle/>
          <a:p>
            <a:pPr marL="533400" indent="-533400" algn="l" fontAlgn="base">
              <a:spcAft>
                <a:spcPct val="0"/>
              </a:spcAft>
            </a:pPr>
            <a:r>
              <a:rPr lang="zh-CN" altLang="en-US" sz="3200" b="1" dirty="0">
                <a:solidFill>
                  <a:srgbClr val="1F05E3"/>
                </a:solidFill>
                <a:latin typeface="黑体" panose="02010609060101010101" pitchFamily="2" charset="-122"/>
                <a:ea typeface="黑体" panose="02010609060101010101" pitchFamily="2" charset="-122"/>
                <a:cs typeface="+mn-cs"/>
              </a:rPr>
              <a:t>国产操作系统代表产品</a:t>
            </a:r>
            <a:endParaRPr lang="zh-CN" altLang="en-US" sz="3200" b="1" dirty="0">
              <a:solidFill>
                <a:srgbClr val="1F05E3"/>
              </a:solidFill>
              <a:latin typeface="黑体" panose="02010609060101010101" pitchFamily="2" charset="-122"/>
              <a:ea typeface="黑体" panose="02010609060101010101" pitchFamily="2" charset="-122"/>
              <a:cs typeface="+mn-cs"/>
            </a:endParaRPr>
          </a:p>
        </p:txBody>
      </p:sp>
      <p:sp>
        <p:nvSpPr>
          <p:cNvPr id="3" name="内容占位符 2"/>
          <p:cNvSpPr>
            <a:spLocks noGrp="1"/>
          </p:cNvSpPr>
          <p:nvPr>
            <p:ph idx="1"/>
          </p:nvPr>
        </p:nvSpPr>
        <p:spPr>
          <a:xfrm>
            <a:off x="401405" y="1070708"/>
            <a:ext cx="8229600" cy="4525963"/>
          </a:xfrm>
        </p:spPr>
        <p:txBody>
          <a:bodyPr>
            <a:noAutofit/>
          </a:bodyPr>
          <a:lstStyle/>
          <a:p>
            <a:pPr>
              <a:lnSpc>
                <a:spcPts val="3000"/>
              </a:lnSpc>
            </a:pPr>
            <a:r>
              <a:rPr lang="zh-CN" altLang="en-US" sz="1400" dirty="0"/>
              <a:t>银河麒麟 </a:t>
            </a:r>
            <a:r>
              <a:rPr lang="en-US" altLang="zh-CN" sz="1400" dirty="0"/>
              <a:t>(3.0</a:t>
            </a:r>
            <a:r>
              <a:rPr lang="zh-CN" altLang="en-US" sz="1400" dirty="0"/>
              <a:t>前</a:t>
            </a:r>
            <a:r>
              <a:rPr lang="en-US" altLang="zh-CN" sz="1400" dirty="0"/>
              <a:t>)——</a:t>
            </a:r>
            <a:r>
              <a:rPr lang="zh-CN" altLang="en-US" sz="1400" dirty="0"/>
              <a:t>国防科技大学</a:t>
            </a:r>
            <a:endParaRPr lang="en-US" altLang="zh-CN" sz="1400" dirty="0"/>
          </a:p>
          <a:p>
            <a:pPr lvl="1">
              <a:lnSpc>
                <a:spcPts val="2000"/>
              </a:lnSpc>
            </a:pPr>
            <a:r>
              <a:rPr lang="zh-CN" altLang="en-US" sz="1400" dirty="0"/>
              <a:t>国家</a:t>
            </a:r>
            <a:r>
              <a:rPr lang="en-US" altLang="zh-CN" sz="1400" dirty="0"/>
              <a:t>863</a:t>
            </a:r>
            <a:r>
              <a:rPr lang="zh-CN" altLang="en-US" sz="1400" dirty="0"/>
              <a:t>计划项目；实时版、安全版、服务器版、简化版；</a:t>
            </a:r>
            <a:endParaRPr lang="en-US" altLang="zh-CN" sz="1400" dirty="0"/>
          </a:p>
          <a:p>
            <a:pPr lvl="1">
              <a:lnSpc>
                <a:spcPts val="2000"/>
              </a:lnSpc>
            </a:pPr>
            <a:r>
              <a:rPr lang="zh-CN" altLang="en-US" sz="1400" dirty="0"/>
              <a:t>四不像：底层</a:t>
            </a:r>
            <a:r>
              <a:rPr lang="en-US" altLang="zh-CN" sz="1400" dirty="0"/>
              <a:t>Mach</a:t>
            </a:r>
            <a:r>
              <a:rPr lang="zh-CN" altLang="en-US" sz="1400" dirty="0"/>
              <a:t>微内核</a:t>
            </a:r>
            <a:r>
              <a:rPr lang="en-US" altLang="zh-CN" sz="1400" dirty="0"/>
              <a:t>+</a:t>
            </a:r>
            <a:r>
              <a:rPr lang="zh-CN" altLang="en-US" sz="1400" dirty="0"/>
              <a:t>服务层</a:t>
            </a:r>
            <a:r>
              <a:rPr lang="en-US" altLang="zh-CN" sz="1400" dirty="0"/>
              <a:t>FreeBSD+</a:t>
            </a:r>
            <a:r>
              <a:rPr lang="zh-CN" altLang="en-US" sz="1400" dirty="0"/>
              <a:t>应用层</a:t>
            </a:r>
            <a:r>
              <a:rPr lang="en-US" altLang="zh-CN" sz="1400" dirty="0"/>
              <a:t>Linux+</a:t>
            </a:r>
            <a:r>
              <a:rPr lang="zh-CN" altLang="en-US" sz="1400" dirty="0"/>
              <a:t>界面</a:t>
            </a:r>
            <a:r>
              <a:rPr lang="en-US" altLang="zh-CN" sz="1400" dirty="0"/>
              <a:t>Windows</a:t>
            </a:r>
            <a:endParaRPr lang="en-US" altLang="zh-CN" sz="1400" dirty="0"/>
          </a:p>
          <a:p>
            <a:pPr lvl="1">
              <a:lnSpc>
                <a:spcPts val="2000"/>
              </a:lnSpc>
            </a:pPr>
            <a:r>
              <a:rPr lang="zh-CN" altLang="en-US" sz="1400" dirty="0"/>
              <a:t>最耗时工作：整合不同的系统内核代码</a:t>
            </a:r>
            <a:endParaRPr lang="en-US" altLang="zh-CN" sz="1400" dirty="0"/>
          </a:p>
          <a:p>
            <a:pPr lvl="1">
              <a:lnSpc>
                <a:spcPts val="2000"/>
              </a:lnSpc>
            </a:pPr>
            <a:r>
              <a:rPr lang="zh-CN" altLang="en-US" sz="1400" dirty="0"/>
              <a:t>维护：对新软硬件的适配工作困难</a:t>
            </a:r>
            <a:r>
              <a:rPr lang="en-US" altLang="zh-CN" sz="1400" dirty="0"/>
              <a:t>——</a:t>
            </a:r>
            <a:r>
              <a:rPr lang="zh-CN" altLang="en-US" sz="1400" dirty="0"/>
              <a:t>没有未来</a:t>
            </a:r>
            <a:endParaRPr lang="en-US" altLang="zh-CN" sz="1400" dirty="0"/>
          </a:p>
          <a:p>
            <a:pPr lvl="1">
              <a:lnSpc>
                <a:spcPts val="2000"/>
              </a:lnSpc>
            </a:pPr>
            <a:endParaRPr lang="en-US" altLang="zh-CN" sz="1400" dirty="0"/>
          </a:p>
          <a:p>
            <a:pPr>
              <a:lnSpc>
                <a:spcPts val="3000"/>
              </a:lnSpc>
            </a:pPr>
            <a:r>
              <a:rPr lang="zh-CN" altLang="en-US" sz="1400" dirty="0"/>
              <a:t>中标普华</a:t>
            </a:r>
            <a:r>
              <a:rPr lang="en-US" altLang="zh-CN" sz="1400" dirty="0"/>
              <a:t>Linux (</a:t>
            </a:r>
            <a:r>
              <a:rPr lang="zh-CN" altLang="en-US" sz="1400" dirty="0"/>
              <a:t>中标</a:t>
            </a:r>
            <a:r>
              <a:rPr lang="en-US" altLang="zh-CN" sz="1400" dirty="0"/>
              <a:t>Linux)——</a:t>
            </a:r>
            <a:r>
              <a:rPr lang="zh-CN" altLang="en-US" sz="1400" dirty="0"/>
              <a:t>上海中标软件有限公司</a:t>
            </a:r>
            <a:endParaRPr lang="en-US" altLang="zh-CN" sz="1400" dirty="0"/>
          </a:p>
          <a:p>
            <a:pPr lvl="1">
              <a:lnSpc>
                <a:spcPts val="2000"/>
              </a:lnSpc>
            </a:pPr>
            <a:r>
              <a:rPr lang="zh-CN" altLang="en-US" sz="1400" dirty="0"/>
              <a:t>未来面向桌面应用的操作系统</a:t>
            </a:r>
            <a:endParaRPr lang="en-US" altLang="zh-CN" sz="1400" dirty="0"/>
          </a:p>
          <a:p>
            <a:pPr lvl="1">
              <a:lnSpc>
                <a:spcPts val="2000"/>
              </a:lnSpc>
            </a:pPr>
            <a:r>
              <a:rPr lang="zh-CN" altLang="en-US" sz="1400" dirty="0"/>
              <a:t>完善的在线升级机制、全新设计的用户界面</a:t>
            </a:r>
            <a:endParaRPr lang="en-US" altLang="zh-CN" sz="1400" dirty="0"/>
          </a:p>
          <a:p>
            <a:pPr>
              <a:lnSpc>
                <a:spcPts val="3000"/>
              </a:lnSpc>
            </a:pPr>
            <a:endParaRPr lang="en-US" altLang="zh-CN" sz="1400" dirty="0"/>
          </a:p>
          <a:p>
            <a:pPr>
              <a:lnSpc>
                <a:spcPts val="3000"/>
              </a:lnSpc>
            </a:pPr>
            <a:r>
              <a:rPr lang="zh-CN" altLang="en-US" sz="1400" dirty="0"/>
              <a:t>中标麒麟：</a:t>
            </a:r>
            <a:r>
              <a:rPr lang="en-US" altLang="zh-CN" sz="1400" dirty="0"/>
              <a:t>2010</a:t>
            </a:r>
            <a:r>
              <a:rPr lang="zh-CN" altLang="en-US" sz="1400" dirty="0"/>
              <a:t>年合并</a:t>
            </a:r>
            <a:r>
              <a:rPr lang="en-US" altLang="zh-CN" sz="1400" dirty="0"/>
              <a:t> </a:t>
            </a:r>
            <a:endParaRPr lang="en-US" altLang="zh-CN" sz="1400" dirty="0"/>
          </a:p>
          <a:p>
            <a:pPr lvl="1">
              <a:lnSpc>
                <a:spcPts val="2000"/>
              </a:lnSpc>
            </a:pPr>
            <a:r>
              <a:rPr lang="zh-CN" altLang="en-US" sz="1400" dirty="0"/>
              <a:t>麒麟转向</a:t>
            </a:r>
            <a:r>
              <a:rPr lang="en-US" altLang="zh-CN" sz="1400" dirty="0"/>
              <a:t>Linux</a:t>
            </a:r>
            <a:r>
              <a:rPr lang="zh-CN" altLang="en-US" sz="1400" dirty="0"/>
              <a:t>内核</a:t>
            </a:r>
            <a:r>
              <a:rPr lang="en-US" altLang="zh-CN" sz="1400" dirty="0"/>
              <a:t>——</a:t>
            </a:r>
            <a:r>
              <a:rPr lang="zh-CN" altLang="en-US" sz="1400" dirty="0"/>
              <a:t>能称为自主可控吗？</a:t>
            </a:r>
            <a:endParaRPr lang="en-US" altLang="zh-CN" sz="1400" dirty="0"/>
          </a:p>
          <a:p>
            <a:pPr lvl="1">
              <a:lnSpc>
                <a:spcPts val="2000"/>
              </a:lnSpc>
            </a:pPr>
            <a:r>
              <a:rPr lang="zh-CN" altLang="en-US" sz="1400" dirty="0"/>
              <a:t>适配自主研发的硬件芯片</a:t>
            </a:r>
            <a:r>
              <a:rPr lang="en-US" altLang="zh-CN" sz="1400" dirty="0"/>
              <a:t>——</a:t>
            </a:r>
            <a:r>
              <a:rPr lang="zh-CN" altLang="en-US" sz="1400" dirty="0"/>
              <a:t>基于</a:t>
            </a:r>
            <a:r>
              <a:rPr lang="en-US" altLang="zh-CN" sz="1400" dirty="0"/>
              <a:t>ARM</a:t>
            </a:r>
            <a:r>
              <a:rPr lang="zh-CN" altLang="en-US" sz="1400" dirty="0"/>
              <a:t>的飞腾</a:t>
            </a:r>
            <a:endParaRPr lang="en-US" altLang="zh-CN" sz="1400" dirty="0"/>
          </a:p>
          <a:p>
            <a:pPr lvl="1">
              <a:lnSpc>
                <a:spcPts val="2000"/>
              </a:lnSpc>
            </a:pPr>
            <a:r>
              <a:rPr lang="zh-CN" altLang="en-US" sz="1400" dirty="0"/>
              <a:t>飞船火箭</a:t>
            </a:r>
            <a:r>
              <a:rPr lang="en-US" altLang="zh-CN" sz="1400" dirty="0"/>
              <a:t>+</a:t>
            </a:r>
            <a:r>
              <a:rPr lang="zh-CN" altLang="en-US" sz="1400" dirty="0"/>
              <a:t>中标麒麟</a:t>
            </a:r>
            <a:endParaRPr lang="en-US" altLang="zh-CN" sz="1400" dirty="0"/>
          </a:p>
          <a:p>
            <a:pPr lvl="1">
              <a:lnSpc>
                <a:spcPts val="3000"/>
              </a:lnSpc>
            </a:pPr>
            <a:endParaRPr lang="en-US" altLang="zh-CN" sz="1400" dirty="0"/>
          </a:p>
          <a:p>
            <a:pPr>
              <a:lnSpc>
                <a:spcPts val="3000"/>
              </a:lnSpc>
            </a:pPr>
            <a:endParaRPr lang="en-US" altLang="zh-CN" sz="1400" dirty="0"/>
          </a:p>
        </p:txBody>
      </p:sp>
      <p:sp>
        <p:nvSpPr>
          <p:cNvPr id="4" name="矩形 3"/>
          <p:cNvSpPr/>
          <p:nvPr/>
        </p:nvSpPr>
        <p:spPr>
          <a:xfrm>
            <a:off x="778128" y="6155913"/>
            <a:ext cx="3738077" cy="523220"/>
          </a:xfrm>
          <a:prstGeom prst="rect">
            <a:avLst/>
          </a:prstGeom>
          <a:solidFill>
            <a:schemeClr val="accent1">
              <a:lumMod val="75000"/>
            </a:schemeClr>
          </a:solidFill>
        </p:spPr>
        <p:txBody>
          <a:bodyPr wrap="square">
            <a:spAutoFit/>
          </a:bodyPr>
          <a:lstStyle/>
          <a:p>
            <a:r>
              <a:rPr lang="zh-CN" altLang="en-US" sz="1400" dirty="0">
                <a:solidFill>
                  <a:schemeClr val="bg1"/>
                </a:solidFill>
                <a:latin typeface="-apple-system"/>
              </a:rPr>
              <a:t>作为开源系统，全世界的社区在共同维护系统代码，越是阳光的地方， 越是没有病毒。</a:t>
            </a:r>
            <a:endParaRPr lang="zh-CN" altLang="en-US" sz="1400" dirty="0">
              <a:solidFill>
                <a:schemeClr val="bg1"/>
              </a:solidFill>
            </a:endParaRPr>
          </a:p>
        </p:txBody>
      </p:sp>
      <p:sp>
        <p:nvSpPr>
          <p:cNvPr id="7" name="矩形 6"/>
          <p:cNvSpPr/>
          <p:nvPr/>
        </p:nvSpPr>
        <p:spPr>
          <a:xfrm>
            <a:off x="4858706" y="6159504"/>
            <a:ext cx="3738078" cy="523220"/>
          </a:xfrm>
          <a:prstGeom prst="rect">
            <a:avLst/>
          </a:prstGeom>
          <a:solidFill>
            <a:schemeClr val="accent1">
              <a:lumMod val="75000"/>
            </a:schemeClr>
          </a:solidFill>
        </p:spPr>
        <p:txBody>
          <a:bodyPr wrap="square">
            <a:spAutoFit/>
          </a:bodyPr>
          <a:lstStyle/>
          <a:p>
            <a:r>
              <a:rPr lang="zh-CN" altLang="en-US" sz="1400" dirty="0">
                <a:solidFill>
                  <a:schemeClr val="bg1"/>
                </a:solidFill>
              </a:rPr>
              <a:t>在</a:t>
            </a:r>
            <a:r>
              <a:rPr lang="en-US" altLang="zh-CN" sz="1400" dirty="0">
                <a:solidFill>
                  <a:schemeClr val="bg1"/>
                </a:solidFill>
              </a:rPr>
              <a:t>2000</a:t>
            </a:r>
            <a:r>
              <a:rPr lang="zh-CN" altLang="en-US" sz="1400" dirty="0">
                <a:solidFill>
                  <a:schemeClr val="bg1"/>
                </a:solidFill>
              </a:rPr>
              <a:t>万行代码中贡献约</a:t>
            </a:r>
            <a:r>
              <a:rPr lang="en-US" altLang="zh-CN" sz="1400" dirty="0">
                <a:solidFill>
                  <a:schemeClr val="bg1"/>
                </a:solidFill>
              </a:rPr>
              <a:t>100</a:t>
            </a:r>
            <a:r>
              <a:rPr lang="zh-CN" altLang="en-US" sz="1400" dirty="0">
                <a:solidFill>
                  <a:schemeClr val="bg1"/>
                </a:solidFill>
              </a:rPr>
              <a:t>万行代码：独立开发的安全组件</a:t>
            </a:r>
            <a:r>
              <a:rPr lang="en-US" altLang="zh-CN" sz="1400" dirty="0">
                <a:solidFill>
                  <a:schemeClr val="bg1"/>
                </a:solidFill>
              </a:rPr>
              <a:t>+</a:t>
            </a:r>
            <a:r>
              <a:rPr lang="zh-CN" altLang="en-US" sz="1400" dirty="0">
                <a:solidFill>
                  <a:schemeClr val="bg1"/>
                </a:solidFill>
              </a:rPr>
              <a:t>各种自主可控的深度优化。</a:t>
            </a:r>
            <a:endParaRPr lang="zh-CN" altLang="en-US" sz="1400" dirty="0">
              <a:solidFill>
                <a:schemeClr val="bg1"/>
              </a:solidFill>
            </a:endParaRPr>
          </a:p>
        </p:txBody>
      </p:sp>
      <p:pic>
        <p:nvPicPr>
          <p:cNvPr id="14" name="图片 13"/>
          <p:cNvPicPr>
            <a:picLocks noChangeAspect="1"/>
          </p:cNvPicPr>
          <p:nvPr/>
        </p:nvPicPr>
        <p:blipFill>
          <a:blip r:embed="rId1"/>
          <a:stretch>
            <a:fillRect/>
          </a:stretch>
        </p:blipFill>
        <p:spPr>
          <a:xfrm>
            <a:off x="6727745" y="1181073"/>
            <a:ext cx="1994224" cy="904787"/>
          </a:xfrm>
          <a:prstGeom prst="rect">
            <a:avLst/>
          </a:prstGeom>
        </p:spPr>
      </p:pic>
      <p:pic>
        <p:nvPicPr>
          <p:cNvPr id="15" name="图片 14"/>
          <p:cNvPicPr>
            <a:picLocks noChangeAspect="1"/>
          </p:cNvPicPr>
          <p:nvPr/>
        </p:nvPicPr>
        <p:blipFill>
          <a:blip r:embed="rId2"/>
          <a:stretch>
            <a:fillRect/>
          </a:stretch>
        </p:blipFill>
        <p:spPr>
          <a:xfrm>
            <a:off x="6763179" y="4530338"/>
            <a:ext cx="1088581" cy="1394102"/>
          </a:xfrm>
          <a:prstGeom prst="rect">
            <a:avLst/>
          </a:prstGeom>
          <a:ln>
            <a:solidFill>
              <a:schemeClr val="tx1"/>
            </a:solidFill>
          </a:ln>
        </p:spPr>
      </p:pic>
      <p:pic>
        <p:nvPicPr>
          <p:cNvPr id="16" name="图片 15"/>
          <p:cNvPicPr>
            <a:picLocks noChangeAspect="1"/>
          </p:cNvPicPr>
          <p:nvPr/>
        </p:nvPicPr>
        <p:blipFill>
          <a:blip r:embed="rId3"/>
          <a:stretch>
            <a:fillRect/>
          </a:stretch>
        </p:blipFill>
        <p:spPr>
          <a:xfrm>
            <a:off x="6748371" y="2943204"/>
            <a:ext cx="1390466" cy="125936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a:noFill/>
          <a:ln w="9525">
            <a:noFill/>
            <a:miter lim="800000"/>
          </a:ln>
        </p:spPr>
        <p:txBody>
          <a:bodyPr vert="horz" lIns="91440" tIns="45720" rIns="91440" bIns="45720" rtlCol="0" anchor="ctr">
            <a:normAutofit/>
          </a:bodyPr>
          <a:lstStyle/>
          <a:p>
            <a:pPr marL="533400" indent="-533400" algn="l" fontAlgn="base">
              <a:spcAft>
                <a:spcPct val="0"/>
              </a:spcAft>
            </a:pPr>
            <a:r>
              <a:rPr lang="en-US" altLang="zh-CN" sz="3200" b="1" dirty="0" err="1">
                <a:solidFill>
                  <a:srgbClr val="1F05E3"/>
                </a:solidFill>
                <a:latin typeface="黑体" panose="02010609060101010101" pitchFamily="2" charset="-122"/>
                <a:ea typeface="黑体" panose="02010609060101010101" pitchFamily="2" charset="-122"/>
                <a:cs typeface="+mn-cs"/>
              </a:rPr>
              <a:t>openEuler</a:t>
            </a:r>
            <a:r>
              <a:rPr lang="zh-CN" altLang="en-US" sz="3200" b="1" dirty="0">
                <a:solidFill>
                  <a:srgbClr val="1F05E3"/>
                </a:solidFill>
                <a:latin typeface="黑体" panose="02010609060101010101" pitchFamily="2" charset="-122"/>
                <a:ea typeface="黑体" panose="02010609060101010101" pitchFamily="2" charset="-122"/>
                <a:cs typeface="+mn-cs"/>
              </a:rPr>
              <a:t>研发背景</a:t>
            </a:r>
            <a:endParaRPr lang="zh-CN" altLang="en-US" sz="3200" b="1" dirty="0">
              <a:solidFill>
                <a:srgbClr val="1F05E3"/>
              </a:solidFill>
              <a:latin typeface="黑体" panose="02010609060101010101" pitchFamily="2" charset="-122"/>
              <a:ea typeface="黑体" panose="02010609060101010101" pitchFamily="2" charset="-122"/>
              <a:cs typeface="+mn-cs"/>
            </a:endParaRPr>
          </a:p>
        </p:txBody>
      </p:sp>
      <p:sp>
        <p:nvSpPr>
          <p:cNvPr id="3" name="内容占位符 2"/>
          <p:cNvSpPr>
            <a:spLocks noGrp="1"/>
          </p:cNvSpPr>
          <p:nvPr>
            <p:ph idx="1"/>
          </p:nvPr>
        </p:nvSpPr>
        <p:spPr>
          <a:xfrm>
            <a:off x="167182" y="1055060"/>
            <a:ext cx="8725298" cy="4525963"/>
          </a:xfrm>
        </p:spPr>
        <p:txBody>
          <a:bodyPr>
            <a:normAutofit/>
          </a:bodyPr>
          <a:lstStyle/>
          <a:p>
            <a:pPr>
              <a:lnSpc>
                <a:spcPts val="3000"/>
              </a:lnSpc>
            </a:pPr>
            <a:r>
              <a:rPr lang="zh-CN" altLang="en-US" sz="1800" dirty="0"/>
              <a:t>国产操作系统研发浪潮</a:t>
            </a:r>
            <a:endParaRPr lang="en-US" altLang="zh-CN" sz="1800" dirty="0"/>
          </a:p>
          <a:p>
            <a:pPr>
              <a:lnSpc>
                <a:spcPts val="3000"/>
              </a:lnSpc>
            </a:pPr>
            <a:endParaRPr lang="en-US" altLang="zh-CN" sz="1800" dirty="0"/>
          </a:p>
          <a:p>
            <a:pPr>
              <a:lnSpc>
                <a:spcPts val="3000"/>
              </a:lnSpc>
            </a:pPr>
            <a:endParaRPr lang="en-US" altLang="zh-CN" sz="1800" dirty="0"/>
          </a:p>
          <a:p>
            <a:pPr>
              <a:lnSpc>
                <a:spcPts val="3000"/>
              </a:lnSpc>
            </a:pPr>
            <a:endParaRPr lang="en-US" altLang="zh-CN" sz="1800" dirty="0"/>
          </a:p>
          <a:p>
            <a:pPr>
              <a:lnSpc>
                <a:spcPts val="3000"/>
              </a:lnSpc>
            </a:pPr>
            <a:endParaRPr lang="en-US" altLang="zh-CN" sz="1800" dirty="0"/>
          </a:p>
          <a:p>
            <a:pPr>
              <a:lnSpc>
                <a:spcPts val="3000"/>
              </a:lnSpc>
            </a:pPr>
            <a:endParaRPr lang="en-US" altLang="zh-CN" sz="1800" dirty="0"/>
          </a:p>
          <a:p>
            <a:pPr>
              <a:lnSpc>
                <a:spcPts val="3000"/>
              </a:lnSpc>
            </a:pPr>
            <a:r>
              <a:rPr lang="zh-CN" altLang="en-US" sz="1800" dirty="0"/>
              <a:t>华为构建开放、多元、创新、架构包容的软件生态体系的需求，适配自研芯片</a:t>
            </a:r>
            <a:endParaRPr lang="en-US" altLang="zh-CN" sz="1800" dirty="0"/>
          </a:p>
          <a:p>
            <a:pPr>
              <a:lnSpc>
                <a:spcPts val="3000"/>
              </a:lnSpc>
            </a:pPr>
            <a:endParaRPr lang="en-US" altLang="zh-CN" sz="1800" dirty="0"/>
          </a:p>
        </p:txBody>
      </p:sp>
      <p:sp>
        <p:nvSpPr>
          <p:cNvPr id="8" name="灯片编号占位符 7"/>
          <p:cNvSpPr>
            <a:spLocks noGrp="1"/>
          </p:cNvSpPr>
          <p:nvPr>
            <p:ph type="sldNum" sz="quarter" idx="12"/>
          </p:nvPr>
        </p:nvSpPr>
        <p:spPr/>
        <p:txBody>
          <a:bodyPr/>
          <a:lstStyle/>
          <a:p>
            <a:fld id="{ABC278D0-0EBA-41BE-83A7-6A4F5919E4E7}" type="slidenum">
              <a:rPr lang="zh-CN" altLang="en-US" smtClean="0"/>
            </a:fld>
            <a:endParaRPr lang="zh-CN" altLang="en-US"/>
          </a:p>
        </p:txBody>
      </p:sp>
      <p:sp>
        <p:nvSpPr>
          <p:cNvPr id="30" name="矩形 29"/>
          <p:cNvSpPr/>
          <p:nvPr/>
        </p:nvSpPr>
        <p:spPr>
          <a:xfrm>
            <a:off x="753323" y="2734261"/>
            <a:ext cx="7846541" cy="646331"/>
          </a:xfrm>
          <a:prstGeom prst="rect">
            <a:avLst/>
          </a:prstGeom>
          <a:solidFill>
            <a:schemeClr val="accent2">
              <a:lumMod val="75000"/>
            </a:schemeClr>
          </a:solidFill>
        </p:spPr>
        <p:txBody>
          <a:bodyPr wrap="square">
            <a:spAutoFit/>
          </a:bodyPr>
          <a:lstStyle/>
          <a:p>
            <a:r>
              <a:rPr lang="zh-CN" altLang="en-US" dirty="0">
                <a:solidFill>
                  <a:schemeClr val="bg1"/>
                </a:solidFill>
                <a:latin typeface="Arial" panose="020B0604020202020204" pitchFamily="34" charset="0"/>
              </a:rPr>
              <a:t>建立一个安全、可靠、可信的电子商务环境，保障电子商务活动中系统、交易的安全性，信息的保密性。</a:t>
            </a:r>
            <a:endParaRPr lang="en-US" altLang="zh-CN" dirty="0">
              <a:solidFill>
                <a:schemeClr val="bg1"/>
              </a:solidFill>
              <a:latin typeface="Arial" panose="020B0604020202020204" pitchFamily="34" charset="0"/>
            </a:endParaRPr>
          </a:p>
        </p:txBody>
      </p:sp>
      <p:sp>
        <p:nvSpPr>
          <p:cNvPr id="31" name="矩形 30"/>
          <p:cNvSpPr/>
          <p:nvPr/>
        </p:nvSpPr>
        <p:spPr>
          <a:xfrm>
            <a:off x="778475" y="1799552"/>
            <a:ext cx="7846541" cy="646331"/>
          </a:xfrm>
          <a:prstGeom prst="rect">
            <a:avLst/>
          </a:prstGeom>
          <a:solidFill>
            <a:schemeClr val="accent2">
              <a:lumMod val="75000"/>
            </a:schemeClr>
          </a:solidFill>
        </p:spPr>
        <p:txBody>
          <a:bodyPr wrap="square">
            <a:spAutoFit/>
          </a:bodyPr>
          <a:lstStyle/>
          <a:p>
            <a:r>
              <a:rPr lang="zh-CN" altLang="en-US" dirty="0">
                <a:solidFill>
                  <a:schemeClr val="bg1"/>
                </a:solidFill>
                <a:latin typeface="Arial" panose="020B0604020202020204" pitchFamily="34" charset="0"/>
              </a:rPr>
              <a:t>微软公司曾与美国政府合作，帮助美国国家安全局，获得互联网上的加密文件数据。操作系统关系到国家的信息安全。</a:t>
            </a:r>
            <a:endParaRPr lang="zh-CN" altLang="en-US" dirty="0">
              <a:solidFill>
                <a:schemeClr val="bg1"/>
              </a:solidFill>
              <a:latin typeface="Arial" panose="020B0604020202020204" pitchFamily="34" charset="0"/>
            </a:endParaRPr>
          </a:p>
        </p:txBody>
      </p:sp>
      <p:sp>
        <p:nvSpPr>
          <p:cNvPr id="32" name="文本框 31"/>
          <p:cNvSpPr txBox="1"/>
          <p:nvPr/>
        </p:nvSpPr>
        <p:spPr>
          <a:xfrm>
            <a:off x="3076397" y="1154246"/>
            <a:ext cx="6066020" cy="307777"/>
          </a:xfrm>
          <a:prstGeom prst="rect">
            <a:avLst/>
          </a:prstGeom>
          <a:noFill/>
        </p:spPr>
        <p:txBody>
          <a:bodyPr wrap="none" rtlCol="0">
            <a:spAutoFit/>
          </a:bodyPr>
          <a:lstStyle/>
          <a:p>
            <a:r>
              <a:rPr lang="zh-CN" altLang="en-US" sz="1400" b="1" dirty="0">
                <a:solidFill>
                  <a:srgbClr val="FF0000"/>
                </a:solidFill>
              </a:rPr>
              <a:t>微软分别于</a:t>
            </a:r>
            <a:r>
              <a:rPr lang="en-US" altLang="zh-CN" sz="1400" b="1" dirty="0">
                <a:solidFill>
                  <a:srgbClr val="FF0000"/>
                </a:solidFill>
              </a:rPr>
              <a:t>2014</a:t>
            </a:r>
            <a:r>
              <a:rPr lang="zh-CN" altLang="en-US" sz="1400" b="1" dirty="0">
                <a:solidFill>
                  <a:srgbClr val="FF0000"/>
                </a:solidFill>
              </a:rPr>
              <a:t>年和</a:t>
            </a:r>
            <a:r>
              <a:rPr lang="en-US" altLang="zh-CN" sz="1400" b="1" dirty="0">
                <a:solidFill>
                  <a:srgbClr val="FF0000"/>
                </a:solidFill>
              </a:rPr>
              <a:t>2020</a:t>
            </a:r>
            <a:r>
              <a:rPr lang="zh-CN" altLang="en-US" sz="1400" b="1" dirty="0">
                <a:solidFill>
                  <a:srgbClr val="FF0000"/>
                </a:solidFill>
              </a:rPr>
              <a:t>年停止对</a:t>
            </a:r>
            <a:r>
              <a:rPr lang="en-US" altLang="zh-CN" sz="1400" b="1" dirty="0">
                <a:solidFill>
                  <a:srgbClr val="FF0000"/>
                </a:solidFill>
              </a:rPr>
              <a:t>Windows XP SP3</a:t>
            </a:r>
            <a:r>
              <a:rPr lang="zh-CN" altLang="en-US" sz="1400" b="1" dirty="0">
                <a:solidFill>
                  <a:srgbClr val="FF0000"/>
                </a:solidFill>
              </a:rPr>
              <a:t>和</a:t>
            </a:r>
            <a:r>
              <a:rPr lang="en-US" altLang="zh-CN" sz="1400" b="1" dirty="0">
                <a:solidFill>
                  <a:srgbClr val="FF0000"/>
                </a:solidFill>
              </a:rPr>
              <a:t>Windows 7</a:t>
            </a:r>
            <a:r>
              <a:rPr lang="zh-CN" altLang="en-US" sz="1400" b="1" dirty="0">
                <a:solidFill>
                  <a:srgbClr val="FF0000"/>
                </a:solidFill>
              </a:rPr>
              <a:t>的服务</a:t>
            </a:r>
            <a:endParaRPr lang="zh-CN" altLang="en-US" sz="1400" b="1" dirty="0">
              <a:solidFill>
                <a:srgbClr val="FF0000"/>
              </a:solidFill>
            </a:endParaRPr>
          </a:p>
        </p:txBody>
      </p:sp>
      <p:pic>
        <p:nvPicPr>
          <p:cNvPr id="33" name="图片 32"/>
          <p:cNvPicPr>
            <a:picLocks noChangeAspect="1"/>
          </p:cNvPicPr>
          <p:nvPr/>
        </p:nvPicPr>
        <p:blipFill>
          <a:blip r:embed="rId1"/>
          <a:stretch>
            <a:fillRect/>
          </a:stretch>
        </p:blipFill>
        <p:spPr>
          <a:xfrm>
            <a:off x="7336456" y="4342955"/>
            <a:ext cx="1046542" cy="757366"/>
          </a:xfrm>
          <a:prstGeom prst="rect">
            <a:avLst/>
          </a:prstGeom>
        </p:spPr>
      </p:pic>
      <p:pic>
        <p:nvPicPr>
          <p:cNvPr id="34" name="图片 33"/>
          <p:cNvPicPr>
            <a:picLocks noChangeAspect="1"/>
          </p:cNvPicPr>
          <p:nvPr/>
        </p:nvPicPr>
        <p:blipFill>
          <a:blip r:embed="rId2"/>
          <a:stretch>
            <a:fillRect/>
          </a:stretch>
        </p:blipFill>
        <p:spPr>
          <a:xfrm>
            <a:off x="6582372" y="6106630"/>
            <a:ext cx="867698" cy="564004"/>
          </a:xfrm>
          <a:prstGeom prst="rect">
            <a:avLst/>
          </a:prstGeom>
        </p:spPr>
      </p:pic>
      <p:pic>
        <p:nvPicPr>
          <p:cNvPr id="35" name="图片 34"/>
          <p:cNvPicPr>
            <a:picLocks noChangeAspect="1"/>
          </p:cNvPicPr>
          <p:nvPr/>
        </p:nvPicPr>
        <p:blipFill>
          <a:blip r:embed="rId3"/>
          <a:stretch>
            <a:fillRect/>
          </a:stretch>
        </p:blipFill>
        <p:spPr>
          <a:xfrm>
            <a:off x="7553156" y="6033063"/>
            <a:ext cx="876219" cy="633525"/>
          </a:xfrm>
          <a:prstGeom prst="rect">
            <a:avLst/>
          </a:prstGeom>
        </p:spPr>
      </p:pic>
      <p:pic>
        <p:nvPicPr>
          <p:cNvPr id="36" name="图片 35"/>
          <p:cNvPicPr>
            <a:picLocks noChangeAspect="1"/>
          </p:cNvPicPr>
          <p:nvPr/>
        </p:nvPicPr>
        <p:blipFill>
          <a:blip r:embed="rId4"/>
          <a:stretch>
            <a:fillRect/>
          </a:stretch>
        </p:blipFill>
        <p:spPr>
          <a:xfrm>
            <a:off x="6184974" y="5282971"/>
            <a:ext cx="597354" cy="737403"/>
          </a:xfrm>
          <a:prstGeom prst="rect">
            <a:avLst/>
          </a:prstGeom>
        </p:spPr>
      </p:pic>
      <p:pic>
        <p:nvPicPr>
          <p:cNvPr id="37" name="图片 36"/>
          <p:cNvPicPr>
            <a:picLocks noChangeAspect="1"/>
          </p:cNvPicPr>
          <p:nvPr/>
        </p:nvPicPr>
        <p:blipFill>
          <a:blip r:embed="rId5"/>
          <a:stretch>
            <a:fillRect/>
          </a:stretch>
        </p:blipFill>
        <p:spPr>
          <a:xfrm>
            <a:off x="7700543" y="5220910"/>
            <a:ext cx="742852" cy="569339"/>
          </a:xfrm>
          <a:prstGeom prst="rect">
            <a:avLst/>
          </a:prstGeom>
        </p:spPr>
      </p:pic>
      <p:pic>
        <p:nvPicPr>
          <p:cNvPr id="38" name="图片 37"/>
          <p:cNvPicPr>
            <a:picLocks noChangeAspect="1"/>
          </p:cNvPicPr>
          <p:nvPr/>
        </p:nvPicPr>
        <p:blipFill>
          <a:blip r:embed="rId6"/>
          <a:stretch>
            <a:fillRect/>
          </a:stretch>
        </p:blipFill>
        <p:spPr>
          <a:xfrm>
            <a:off x="6951353" y="5218965"/>
            <a:ext cx="654863" cy="742355"/>
          </a:xfrm>
          <a:prstGeom prst="rect">
            <a:avLst/>
          </a:prstGeom>
        </p:spPr>
      </p:pic>
      <p:pic>
        <p:nvPicPr>
          <p:cNvPr id="39" name="图片 38"/>
          <p:cNvPicPr>
            <a:picLocks noChangeAspect="1"/>
          </p:cNvPicPr>
          <p:nvPr/>
        </p:nvPicPr>
        <p:blipFill>
          <a:blip r:embed="rId7"/>
          <a:stretch>
            <a:fillRect/>
          </a:stretch>
        </p:blipFill>
        <p:spPr>
          <a:xfrm>
            <a:off x="6232242" y="4475970"/>
            <a:ext cx="1046542" cy="729608"/>
          </a:xfrm>
          <a:prstGeom prst="rect">
            <a:avLst/>
          </a:prstGeom>
        </p:spPr>
      </p:pic>
      <p:pic>
        <p:nvPicPr>
          <p:cNvPr id="40" name="图片 39"/>
          <p:cNvPicPr>
            <a:picLocks noChangeAspect="1"/>
          </p:cNvPicPr>
          <p:nvPr/>
        </p:nvPicPr>
        <p:blipFill>
          <a:blip r:embed="rId8"/>
          <a:stretch>
            <a:fillRect/>
          </a:stretch>
        </p:blipFill>
        <p:spPr>
          <a:xfrm>
            <a:off x="654905" y="4845188"/>
            <a:ext cx="761316" cy="740095"/>
          </a:xfrm>
          <a:prstGeom prst="rect">
            <a:avLst/>
          </a:prstGeom>
        </p:spPr>
      </p:pic>
      <p:pic>
        <p:nvPicPr>
          <p:cNvPr id="41" name="图片 40"/>
          <p:cNvPicPr>
            <a:picLocks noChangeAspect="1"/>
          </p:cNvPicPr>
          <p:nvPr/>
        </p:nvPicPr>
        <p:blipFill>
          <a:blip r:embed="rId9"/>
          <a:stretch>
            <a:fillRect/>
          </a:stretch>
        </p:blipFill>
        <p:spPr>
          <a:xfrm>
            <a:off x="782675" y="5604058"/>
            <a:ext cx="761316" cy="664964"/>
          </a:xfrm>
          <a:prstGeom prst="rect">
            <a:avLst/>
          </a:prstGeom>
        </p:spPr>
      </p:pic>
      <p:pic>
        <p:nvPicPr>
          <p:cNvPr id="42" name="图片 41"/>
          <p:cNvPicPr>
            <a:picLocks noChangeAspect="1"/>
          </p:cNvPicPr>
          <p:nvPr/>
        </p:nvPicPr>
        <p:blipFill>
          <a:blip r:embed="rId10"/>
          <a:stretch>
            <a:fillRect/>
          </a:stretch>
        </p:blipFill>
        <p:spPr>
          <a:xfrm>
            <a:off x="4611618" y="4859482"/>
            <a:ext cx="1294612" cy="1385843"/>
          </a:xfrm>
          <a:prstGeom prst="rect">
            <a:avLst/>
          </a:prstGeom>
        </p:spPr>
      </p:pic>
      <p:pic>
        <p:nvPicPr>
          <p:cNvPr id="43" name="图片 42"/>
          <p:cNvPicPr>
            <a:picLocks noChangeAspect="1"/>
          </p:cNvPicPr>
          <p:nvPr/>
        </p:nvPicPr>
        <p:blipFill>
          <a:blip r:embed="rId11"/>
          <a:stretch>
            <a:fillRect/>
          </a:stretch>
        </p:blipFill>
        <p:spPr>
          <a:xfrm>
            <a:off x="1470419" y="4673992"/>
            <a:ext cx="756938" cy="827763"/>
          </a:xfrm>
          <a:prstGeom prst="rect">
            <a:avLst/>
          </a:prstGeom>
        </p:spPr>
      </p:pic>
      <p:pic>
        <p:nvPicPr>
          <p:cNvPr id="44" name="图片 43"/>
          <p:cNvPicPr>
            <a:picLocks noChangeAspect="1"/>
          </p:cNvPicPr>
          <p:nvPr/>
        </p:nvPicPr>
        <p:blipFill>
          <a:blip r:embed="rId12"/>
          <a:stretch>
            <a:fillRect/>
          </a:stretch>
        </p:blipFill>
        <p:spPr>
          <a:xfrm>
            <a:off x="1562784" y="5543153"/>
            <a:ext cx="664924" cy="827763"/>
          </a:xfrm>
          <a:prstGeom prst="rect">
            <a:avLst/>
          </a:prstGeom>
        </p:spPr>
      </p:pic>
      <p:pic>
        <p:nvPicPr>
          <p:cNvPr id="45" name="图片 44"/>
          <p:cNvPicPr>
            <a:picLocks noChangeAspect="1"/>
          </p:cNvPicPr>
          <p:nvPr/>
        </p:nvPicPr>
        <p:blipFill>
          <a:blip r:embed="rId13"/>
          <a:stretch>
            <a:fillRect/>
          </a:stretch>
        </p:blipFill>
        <p:spPr>
          <a:xfrm>
            <a:off x="2698474" y="5048503"/>
            <a:ext cx="1538917" cy="1083277"/>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76"/>
          <p:cNvSpPr/>
          <p:nvPr/>
        </p:nvSpPr>
        <p:spPr>
          <a:xfrm>
            <a:off x="5967027" y="6092228"/>
            <a:ext cx="2997230" cy="356397"/>
          </a:xfrm>
          <a:prstGeom prst="rect">
            <a:avLst/>
          </a:prstGeom>
          <a:solidFill>
            <a:schemeClr val="tx1">
              <a:lumMod val="10000"/>
              <a:lumOff val="90000"/>
            </a:schemeClr>
          </a:solidFill>
          <a:ln w="12700" cap="flat">
            <a:noFill/>
            <a:prstDash val="solid"/>
            <a:miter lim="800000"/>
          </a:ln>
          <a:effectLst/>
          <a:sp3d/>
        </p:spPr>
        <p:txBody>
          <a:bodyPr rot="0" spcFirstLastPara="1" vertOverflow="overflow" horzOverflow="overflow" vert="horz" wrap="square" lIns="45677" tIns="45677" rIns="45677" bIns="45677" numCol="1" spcCol="38100" rtlCol="0" anchor="t">
            <a:noAutofit/>
          </a:bodyPr>
          <a:lstStyle/>
          <a:p>
            <a:pPr defTabSz="913765">
              <a:defRPr/>
            </a:pPr>
            <a:endParaRPr lang="zh-CN" altLang="en-US" sz="1200">
              <a:solidFill>
                <a:prstClr val="black"/>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 name="Title 1"/>
          <p:cNvSpPr txBox="1"/>
          <p:nvPr/>
        </p:nvSpPr>
        <p:spPr>
          <a:xfrm>
            <a:off x="500890" y="31425"/>
            <a:ext cx="8444289" cy="1077218"/>
          </a:xfrm>
          <a:prstGeom prst="rect">
            <a:avLst/>
          </a:prstGeom>
          <a:noFill/>
          <a:ln w="9525">
            <a:noFill/>
            <a:miter lim="800000"/>
          </a:ln>
        </p:spPr>
        <p:txBody>
          <a:bodyPr vert="horz" lIns="91440" tIns="45720" rIns="91440" bIns="45720" rtlCol="0" anchor="ctr">
            <a:normAutofit/>
          </a:bodyPr>
          <a:lstStyle>
            <a:defPPr>
              <a:defRPr lang="zh-CN"/>
            </a:defPPr>
            <a:lvl1pPr marL="533400" indent="-533400" defTabSz="914400" eaLnBrk="1" latinLnBrk="0" hangingPunct="1">
              <a:buNone/>
              <a:defRPr sz="3200" b="1">
                <a:solidFill>
                  <a:srgbClr val="1F05E3"/>
                </a:solidFill>
                <a:latin typeface="黑体" panose="02010609060101010101" pitchFamily="2" charset="-122"/>
                <a:ea typeface="黑体" panose="02010609060101010101" pitchFamily="2" charset="-122"/>
              </a:defRPr>
            </a:lvl1pPr>
          </a:lstStyle>
          <a:p>
            <a:pPr algn="ctr"/>
            <a:r>
              <a:rPr lang="zh-CN" altLang="en-US" sz="2800" dirty="0"/>
              <a:t>自主创新是系统工程，从根入手，</a:t>
            </a:r>
            <a:endParaRPr lang="en-US" altLang="zh-CN" sz="2800" dirty="0"/>
          </a:p>
          <a:p>
            <a:pPr algn="ctr"/>
            <a:r>
              <a:rPr lang="zh-CN" altLang="en-US" sz="2800" dirty="0"/>
              <a:t>构建全栈生态能力才能真正实现自主</a:t>
            </a:r>
            <a:endParaRPr lang="en-US" sz="2800" dirty="0"/>
          </a:p>
        </p:txBody>
      </p:sp>
      <p:sp>
        <p:nvSpPr>
          <p:cNvPr id="3" name="椭圆 1"/>
          <p:cNvSpPr/>
          <p:nvPr/>
        </p:nvSpPr>
        <p:spPr>
          <a:xfrm>
            <a:off x="4723035" y="3604981"/>
            <a:ext cx="1124483" cy="904139"/>
          </a:xfrm>
          <a:prstGeom prst="ellipse">
            <a:avLst/>
          </a:prstGeom>
          <a:solidFill>
            <a:schemeClr val="tx2"/>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noAutofit/>
          </a:bodyPr>
          <a:lstStyle/>
          <a:p>
            <a:pPr algn="ctr"/>
            <a:endParaRPr lang="zh-CN" altLang="en-US" sz="1800">
              <a:solidFill>
                <a:srgbClr val="666666"/>
              </a:solidFill>
              <a:latin typeface="微软雅黑" panose="020B0503020204020204" charset="-122"/>
              <a:ea typeface="微软雅黑" panose="020B0503020204020204" charset="-122"/>
            </a:endParaRPr>
          </a:p>
        </p:txBody>
      </p:sp>
      <p:sp>
        <p:nvSpPr>
          <p:cNvPr id="4" name="矩形 2"/>
          <p:cNvSpPr/>
          <p:nvPr/>
        </p:nvSpPr>
        <p:spPr>
          <a:xfrm>
            <a:off x="303000" y="1083562"/>
            <a:ext cx="8610970" cy="338554"/>
          </a:xfrm>
          <a:prstGeom prst="rect">
            <a:avLst/>
          </a:prstGeom>
        </p:spPr>
        <p:txBody>
          <a:bodyPr wrap="square">
            <a:spAutoFit/>
          </a:bodyPr>
          <a:lstStyle/>
          <a:p>
            <a:r>
              <a:rPr lang="zh-CN" altLang="en-US" sz="1600" kern="0" dirty="0">
                <a:solidFill>
                  <a:srgbClr val="C00000"/>
                </a:solidFill>
                <a:latin typeface="微软雅黑" panose="020B0503020204020204" charset="-122"/>
                <a:ea typeface="微软雅黑" panose="020B0503020204020204" charset="-122"/>
                <a:sym typeface="Huawei Sans" panose="020C0503030203020204"/>
              </a:rPr>
              <a:t>硬件：性能差距已经缩小并部分超越；应用软件：生态发展良好；基础软件：生态发展是关键！</a:t>
            </a:r>
            <a:endParaRPr lang="zh-CN" altLang="en-US" sz="1600" kern="0" dirty="0">
              <a:solidFill>
                <a:srgbClr val="C00000"/>
              </a:solidFill>
              <a:latin typeface="微软雅黑" panose="020B0503020204020204" charset="-122"/>
              <a:ea typeface="微软雅黑" panose="020B0503020204020204" charset="-122"/>
              <a:sym typeface="Huawei Sans" panose="020C0503030203020204"/>
            </a:endParaRPr>
          </a:p>
        </p:txBody>
      </p:sp>
      <p:pic>
        <p:nvPicPr>
          <p:cNvPr id="5" name="图片 4"/>
          <p:cNvPicPr>
            <a:picLocks noChangeAspect="1"/>
          </p:cNvPicPr>
          <p:nvPr/>
        </p:nvPicPr>
        <p:blipFill rotWithShape="1">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flipH="1">
            <a:off x="7490590" y="4501325"/>
            <a:ext cx="269753" cy="464217"/>
          </a:xfrm>
          <a:prstGeom prst="rect">
            <a:avLst/>
          </a:prstGeom>
        </p:spPr>
      </p:pic>
      <p:pic>
        <p:nvPicPr>
          <p:cNvPr id="6" name="图片 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8194132" y="4111255"/>
            <a:ext cx="687905" cy="1183816"/>
          </a:xfrm>
          <a:prstGeom prst="rect">
            <a:avLst/>
          </a:prstGeom>
        </p:spPr>
      </p:pic>
      <p:pic>
        <p:nvPicPr>
          <p:cNvPr id="7" name="图片 6"/>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5847518" y="3225348"/>
            <a:ext cx="2994177" cy="3016170"/>
          </a:xfrm>
          <a:prstGeom prst="rect">
            <a:avLst/>
          </a:prstGeom>
        </p:spPr>
      </p:pic>
      <p:pic>
        <p:nvPicPr>
          <p:cNvPr id="8" name="图片 7"/>
          <p:cNvPicPr>
            <a:picLocks noChangeAspect="1"/>
          </p:cNvPicPr>
          <p:nvPr/>
        </p:nvPicPr>
        <p:blipFill rotWithShape="1">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a:xfrm>
            <a:off x="7876792" y="4465363"/>
            <a:ext cx="244934" cy="489986"/>
          </a:xfrm>
          <a:prstGeom prst="rect">
            <a:avLst/>
          </a:prstGeom>
        </p:spPr>
      </p:pic>
      <p:pic>
        <p:nvPicPr>
          <p:cNvPr id="13" name="图片 94"/>
          <p:cNvPicPr>
            <a:picLocks noChangeAspect="1"/>
          </p:cNvPicPr>
          <p:nvPr/>
        </p:nvPicPr>
        <p:blipFill rotWithShape="1">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rcRect l="-1099" t="-1576" r="-1375"/>
          <a:stretch>
            <a:fillRect/>
          </a:stretch>
        </p:blipFill>
        <p:spPr>
          <a:xfrm>
            <a:off x="-324545" y="2011524"/>
            <a:ext cx="4737655" cy="4319644"/>
          </a:xfrm>
          <a:prstGeom prst="rect">
            <a:avLst/>
          </a:prstGeom>
          <a:ln>
            <a:noFill/>
          </a:ln>
        </p:spPr>
      </p:pic>
      <p:grpSp>
        <p:nvGrpSpPr>
          <p:cNvPr id="14" name="组合 79"/>
          <p:cNvGrpSpPr/>
          <p:nvPr/>
        </p:nvGrpSpPr>
        <p:grpSpPr>
          <a:xfrm>
            <a:off x="456769" y="4777586"/>
            <a:ext cx="4377591" cy="1692351"/>
            <a:chOff x="1611953" y="4442245"/>
            <a:chExt cx="4561842" cy="1966820"/>
          </a:xfrm>
        </p:grpSpPr>
        <p:sp>
          <p:nvSpPr>
            <p:cNvPr id="15" name="矩形 89"/>
            <p:cNvSpPr/>
            <p:nvPr/>
          </p:nvSpPr>
          <p:spPr>
            <a:xfrm>
              <a:off x="1611954" y="4442245"/>
              <a:ext cx="4561841" cy="491705"/>
            </a:xfrm>
            <a:prstGeom prst="rect">
              <a:avLst/>
            </a:prstGeom>
            <a:solidFill>
              <a:srgbClr val="000000">
                <a:lumMod val="50000"/>
                <a:lumOff val="50000"/>
                <a:alpha val="40000"/>
              </a:srgbClr>
            </a:solidFill>
            <a:ln w="12700" cap="flat">
              <a:noFill/>
              <a:prstDash val="solid"/>
              <a:miter lim="800000"/>
            </a:ln>
            <a:effectLst/>
            <a:sp3d/>
          </p:spPr>
          <p:txBody>
            <a:bodyPr rot="0" spcFirstLastPara="1" vertOverflow="overflow" horzOverflow="overflow" vert="horz" wrap="square" lIns="45677" tIns="45677" rIns="45677" bIns="45677" numCol="1" spcCol="38100" rtlCol="0" anchor="t">
              <a:noAutofit/>
            </a:bodyPr>
            <a:lstStyle/>
            <a:p>
              <a:pPr defTabSz="913765">
                <a:defRPr/>
              </a:pPr>
              <a:endParaRPr lang="zh-CN" altLang="en-US" sz="1400">
                <a:solidFill>
                  <a:prstClr val="black"/>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6" name="矩形 90"/>
            <p:cNvSpPr/>
            <p:nvPr/>
          </p:nvSpPr>
          <p:spPr>
            <a:xfrm>
              <a:off x="1611954" y="4933950"/>
              <a:ext cx="4561841" cy="491705"/>
            </a:xfrm>
            <a:prstGeom prst="rect">
              <a:avLst/>
            </a:prstGeom>
            <a:solidFill>
              <a:srgbClr val="000000">
                <a:lumMod val="65000"/>
                <a:lumOff val="35000"/>
                <a:alpha val="40000"/>
              </a:srgbClr>
            </a:solidFill>
            <a:ln w="12700" cap="flat">
              <a:noFill/>
              <a:prstDash val="solid"/>
              <a:miter lim="800000"/>
            </a:ln>
            <a:effectLst/>
            <a:sp3d/>
          </p:spPr>
          <p:txBody>
            <a:bodyPr rot="0" spcFirstLastPara="1" vertOverflow="overflow" horzOverflow="overflow" vert="horz" wrap="square" lIns="45677" tIns="45677" rIns="45677" bIns="45677" numCol="1" spcCol="38100" rtlCol="0" anchor="t">
              <a:noAutofit/>
            </a:bodyPr>
            <a:lstStyle/>
            <a:p>
              <a:pPr defTabSz="913765">
                <a:defRPr/>
              </a:pPr>
              <a:endParaRPr lang="zh-CN" altLang="en-US" sz="1400">
                <a:solidFill>
                  <a:prstClr val="black"/>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7" name="矩形 91"/>
            <p:cNvSpPr/>
            <p:nvPr/>
          </p:nvSpPr>
          <p:spPr>
            <a:xfrm>
              <a:off x="1611953" y="5425656"/>
              <a:ext cx="4561841" cy="491705"/>
            </a:xfrm>
            <a:prstGeom prst="rect">
              <a:avLst/>
            </a:prstGeom>
            <a:solidFill>
              <a:srgbClr val="000000">
                <a:lumMod val="75000"/>
                <a:lumOff val="25000"/>
                <a:alpha val="40000"/>
              </a:srgbClr>
            </a:solidFill>
            <a:ln w="12700" cap="flat">
              <a:noFill/>
              <a:prstDash val="solid"/>
              <a:miter lim="800000"/>
            </a:ln>
            <a:effectLst/>
            <a:sp3d/>
          </p:spPr>
          <p:txBody>
            <a:bodyPr rot="0" spcFirstLastPara="1" vertOverflow="overflow" horzOverflow="overflow" vert="horz" wrap="square" lIns="45677" tIns="45677" rIns="45677" bIns="45677" numCol="1" spcCol="38100" rtlCol="0" anchor="t">
              <a:noAutofit/>
            </a:bodyPr>
            <a:lstStyle/>
            <a:p>
              <a:pPr defTabSz="913765">
                <a:defRPr/>
              </a:pPr>
              <a:endParaRPr lang="zh-CN" altLang="en-US" sz="1400">
                <a:solidFill>
                  <a:prstClr val="black"/>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8" name="矩形 92"/>
            <p:cNvSpPr/>
            <p:nvPr/>
          </p:nvSpPr>
          <p:spPr>
            <a:xfrm>
              <a:off x="1611953" y="5917360"/>
              <a:ext cx="4561841" cy="491705"/>
            </a:xfrm>
            <a:prstGeom prst="rect">
              <a:avLst/>
            </a:prstGeom>
            <a:solidFill>
              <a:schemeClr val="bg2">
                <a:lumMod val="75000"/>
                <a:alpha val="40000"/>
              </a:schemeClr>
            </a:solidFill>
            <a:ln w="12700" cap="flat">
              <a:noFill/>
              <a:prstDash val="solid"/>
              <a:miter lim="800000"/>
            </a:ln>
            <a:effectLst/>
            <a:sp3d/>
          </p:spPr>
          <p:txBody>
            <a:bodyPr rot="0" spcFirstLastPara="1" vertOverflow="overflow" horzOverflow="overflow" vert="horz" wrap="square" lIns="45677" tIns="45677" rIns="45677" bIns="45677" numCol="1" spcCol="38100" rtlCol="0" anchor="t">
              <a:noAutofit/>
            </a:bodyPr>
            <a:lstStyle/>
            <a:p>
              <a:pPr defTabSz="913765">
                <a:defRPr/>
              </a:pPr>
              <a:endParaRPr lang="zh-CN" altLang="en-US" sz="1400">
                <a:solidFill>
                  <a:prstClr val="black"/>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cxnSp>
          <p:nvCxnSpPr>
            <p:cNvPr id="19" name="直接连接符 93"/>
            <p:cNvCxnSpPr/>
            <p:nvPr/>
          </p:nvCxnSpPr>
          <p:spPr>
            <a:xfrm>
              <a:off x="1611953" y="4442245"/>
              <a:ext cx="4561841" cy="0"/>
            </a:xfrm>
            <a:prstGeom prst="line">
              <a:avLst/>
            </a:prstGeom>
            <a:noFill/>
            <a:ln w="28575" cap="flat">
              <a:solidFill>
                <a:srgbClr val="462600"/>
              </a:solidFill>
              <a:prstDash val="solid"/>
              <a:miter lim="800000"/>
            </a:ln>
            <a:effectLst/>
            <a:sp3d/>
          </p:spPr>
        </p:cxnSp>
      </p:grpSp>
      <p:sp>
        <p:nvSpPr>
          <p:cNvPr id="20" name="文本框 80"/>
          <p:cNvSpPr txBox="1"/>
          <p:nvPr/>
        </p:nvSpPr>
        <p:spPr>
          <a:xfrm>
            <a:off x="3345409" y="4846476"/>
            <a:ext cx="1438681" cy="285307"/>
          </a:xfrm>
          <a:prstGeom prst="rect">
            <a:avLst/>
          </a:prstGeom>
          <a:noFill/>
          <a:ln w="12700" cap="flat">
            <a:noFill/>
            <a:miter lim="400000"/>
          </a:ln>
          <a:effectLst/>
          <a:sp3d/>
        </p:spPr>
        <p:txBody>
          <a:bodyPr rot="0" spcFirstLastPara="1" vertOverflow="overflow" horzOverflow="overflow" vert="horz" wrap="none" lIns="45677" tIns="45677" rIns="45677" bIns="45677" numCol="1" spcCol="38100" rtlCol="0" anchor="ctr" anchorCtr="0">
            <a:noAutofit/>
          </a:bodyPr>
          <a:lstStyle/>
          <a:p>
            <a:pPr defTabSz="913765">
              <a:defRPr/>
            </a:pPr>
            <a:r>
              <a:rPr lang="zh-CN" altLang="en-US" sz="1200" dirty="0">
                <a:solidFill>
                  <a:prstClr val="black"/>
                </a:solidFill>
                <a:latin typeface="微软雅黑" panose="020B0503020204020204" charset="-122"/>
                <a:ea typeface="微软雅黑" panose="020B0503020204020204" charset="-122"/>
                <a:cs typeface="微软雅黑" panose="020B0503020204020204" charset="-122"/>
                <a:sym typeface="微软雅黑" panose="020B0503020204020204" charset="-122"/>
              </a:rPr>
              <a:t>芯片（</a:t>
            </a:r>
            <a:r>
              <a:rPr lang="en-US" altLang="zh-CN" sz="1200" dirty="0">
                <a:solidFill>
                  <a:prstClr val="black"/>
                </a:solidFill>
                <a:latin typeface="微软雅黑" panose="020B0503020204020204" charset="-122"/>
                <a:ea typeface="微软雅黑" panose="020B0503020204020204" charset="-122"/>
                <a:cs typeface="微软雅黑" panose="020B0503020204020204" charset="-122"/>
                <a:sym typeface="微软雅黑" panose="020B0503020204020204" charset="-122"/>
              </a:rPr>
              <a:t>I</a:t>
            </a:r>
            <a:r>
              <a:rPr lang="en-US" altLang="zh-CN" sz="1200" dirty="0" err="1">
                <a:solidFill>
                  <a:prstClr val="black"/>
                </a:solidFill>
                <a:latin typeface="微软雅黑" panose="020B0503020204020204" charset="-122"/>
                <a:ea typeface="微软雅黑" panose="020B0503020204020204" charset="-122"/>
                <a:cs typeface="微软雅黑" panose="020B0503020204020204" charset="-122"/>
                <a:sym typeface="微软雅黑" panose="020B0503020204020204" charset="-122"/>
              </a:rPr>
              <a:t>ntel</a:t>
            </a:r>
            <a:r>
              <a:rPr lang="zh-CN" altLang="en-US" sz="1200" dirty="0">
                <a:solidFill>
                  <a:prstClr val="black"/>
                </a:solidFill>
                <a:latin typeface="微软雅黑" panose="020B0503020204020204" charset="-122"/>
                <a:ea typeface="微软雅黑" panose="020B0503020204020204" charset="-122"/>
                <a:cs typeface="微软雅黑" panose="020B0503020204020204" charset="-122"/>
                <a:sym typeface="微软雅黑" panose="020B0503020204020204" charset="-122"/>
              </a:rPr>
              <a:t>、</a:t>
            </a:r>
            <a:r>
              <a:rPr lang="en-US" altLang="zh-CN" sz="1200" dirty="0">
                <a:solidFill>
                  <a:prstClr val="black"/>
                </a:solidFill>
                <a:latin typeface="微软雅黑" panose="020B0503020204020204" charset="-122"/>
                <a:ea typeface="微软雅黑" panose="020B0503020204020204" charset="-122"/>
                <a:cs typeface="微软雅黑" panose="020B0503020204020204" charset="-122"/>
                <a:sym typeface="微软雅黑" panose="020B0503020204020204" charset="-122"/>
              </a:rPr>
              <a:t>AMD</a:t>
            </a:r>
            <a:r>
              <a:rPr lang="zh-CN" altLang="en-US" sz="1200" dirty="0">
                <a:solidFill>
                  <a:prstClr val="black"/>
                </a:solidFill>
                <a:latin typeface="微软雅黑" panose="020B0503020204020204" charset="-122"/>
                <a:ea typeface="微软雅黑" panose="020B0503020204020204" charset="-122"/>
                <a:cs typeface="微软雅黑" panose="020B0503020204020204" charset="-122"/>
                <a:sym typeface="微软雅黑" panose="020B0503020204020204" charset="-122"/>
              </a:rPr>
              <a:t>）</a:t>
            </a:r>
            <a:endParaRPr lang="en-US" altLang="zh-CN" sz="1200" dirty="0">
              <a:solidFill>
                <a:prstClr val="black"/>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1" name="文本框 81"/>
          <p:cNvSpPr txBox="1"/>
          <p:nvPr/>
        </p:nvSpPr>
        <p:spPr>
          <a:xfrm>
            <a:off x="3345409" y="5269564"/>
            <a:ext cx="1438681" cy="285307"/>
          </a:xfrm>
          <a:prstGeom prst="rect">
            <a:avLst/>
          </a:prstGeom>
          <a:noFill/>
          <a:ln w="12700" cap="flat">
            <a:noFill/>
            <a:miter lim="400000"/>
          </a:ln>
          <a:effectLst/>
          <a:sp3d/>
        </p:spPr>
        <p:txBody>
          <a:bodyPr rot="0" spcFirstLastPara="1" vertOverflow="overflow" horzOverflow="overflow" vert="horz" wrap="none" lIns="45677" tIns="45677" rIns="45677" bIns="45677" numCol="1" spcCol="38100" rtlCol="0" anchor="ctr" anchorCtr="0">
            <a:noAutofit/>
          </a:bodyPr>
          <a:lstStyle/>
          <a:p>
            <a:pPr defTabSz="913765">
              <a:defRPr/>
            </a:pPr>
            <a:r>
              <a:rPr lang="zh-CN" altLang="en-US" sz="1200" dirty="0">
                <a:solidFill>
                  <a:prstClr val="black"/>
                </a:solidFill>
                <a:latin typeface="微软雅黑" panose="020B0503020204020204" charset="-122"/>
                <a:ea typeface="微软雅黑" panose="020B0503020204020204" charset="-122"/>
                <a:cs typeface="微软雅黑" panose="020B0503020204020204" charset="-122"/>
                <a:sym typeface="微软雅黑" panose="020B0503020204020204" charset="-122"/>
              </a:rPr>
              <a:t>半导体制造（台积电）</a:t>
            </a:r>
            <a:endParaRPr lang="en-US" altLang="zh-CN" sz="1200" dirty="0">
              <a:solidFill>
                <a:prstClr val="black"/>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2" name="文本框 82"/>
          <p:cNvSpPr txBox="1"/>
          <p:nvPr/>
        </p:nvSpPr>
        <p:spPr>
          <a:xfrm>
            <a:off x="3345409" y="5685382"/>
            <a:ext cx="1438681" cy="285307"/>
          </a:xfrm>
          <a:prstGeom prst="rect">
            <a:avLst/>
          </a:prstGeom>
          <a:noFill/>
          <a:ln w="12700" cap="flat">
            <a:noFill/>
            <a:miter lim="400000"/>
          </a:ln>
          <a:effectLst/>
          <a:sp3d/>
        </p:spPr>
        <p:txBody>
          <a:bodyPr rot="0" spcFirstLastPara="1" vertOverflow="overflow" horzOverflow="overflow" vert="horz" wrap="none" lIns="45677" tIns="45677" rIns="45677" bIns="45677" numCol="1" spcCol="38100" rtlCol="0" anchor="ctr" anchorCtr="0">
            <a:noAutofit/>
          </a:bodyPr>
          <a:lstStyle/>
          <a:p>
            <a:pPr defTabSz="913765">
              <a:defRPr/>
            </a:pPr>
            <a:r>
              <a:rPr lang="zh-CN" altLang="en-US" sz="1200" dirty="0">
                <a:solidFill>
                  <a:prstClr val="black"/>
                </a:solidFill>
                <a:latin typeface="微软雅黑" panose="020B0503020204020204" charset="-122"/>
                <a:ea typeface="微软雅黑" panose="020B0503020204020204" charset="-122"/>
                <a:cs typeface="微软雅黑" panose="020B0503020204020204" charset="-122"/>
                <a:sym typeface="微软雅黑" panose="020B0503020204020204" charset="-122"/>
              </a:rPr>
              <a:t>原材料</a:t>
            </a:r>
            <a:r>
              <a:rPr lang="en-US" altLang="zh-CN" sz="1200" dirty="0">
                <a:solidFill>
                  <a:prstClr val="black"/>
                </a:solidFill>
                <a:latin typeface="微软雅黑" panose="020B0503020204020204" charset="-122"/>
                <a:ea typeface="微软雅黑" panose="020B0503020204020204" charset="-122"/>
                <a:cs typeface="微软雅黑" panose="020B0503020204020204" charset="-122"/>
                <a:sym typeface="微软雅黑" panose="020B0503020204020204" charset="-122"/>
              </a:rPr>
              <a:t>&amp;</a:t>
            </a:r>
            <a:r>
              <a:rPr lang="zh-CN" altLang="en-US" sz="1200" dirty="0">
                <a:solidFill>
                  <a:prstClr val="black"/>
                </a:solidFill>
                <a:latin typeface="微软雅黑" panose="020B0503020204020204" charset="-122"/>
                <a:ea typeface="微软雅黑" panose="020B0503020204020204" charset="-122"/>
                <a:cs typeface="微软雅黑" panose="020B0503020204020204" charset="-122"/>
                <a:sym typeface="微软雅黑" panose="020B0503020204020204" charset="-122"/>
              </a:rPr>
              <a:t>生产设备</a:t>
            </a:r>
            <a:endParaRPr lang="en-US" altLang="zh-CN" sz="1200" dirty="0">
              <a:solidFill>
                <a:prstClr val="black"/>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defTabSz="913765">
              <a:defRPr/>
            </a:pPr>
            <a:r>
              <a:rPr lang="zh-CN" altLang="en-US" sz="1200" dirty="0">
                <a:solidFill>
                  <a:prstClr val="black"/>
                </a:solidFill>
                <a:latin typeface="微软雅黑" panose="020B0503020204020204" charset="-122"/>
                <a:ea typeface="微软雅黑" panose="020B0503020204020204" charset="-122"/>
                <a:cs typeface="微软雅黑" panose="020B0503020204020204" charset="-122"/>
                <a:sym typeface="微软雅黑" panose="020B0503020204020204" charset="-122"/>
              </a:rPr>
              <a:t>（应用材料公司）</a:t>
            </a:r>
            <a:endParaRPr lang="en-US" altLang="zh-CN" sz="1200" dirty="0">
              <a:solidFill>
                <a:prstClr val="black"/>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3" name="文本框 83"/>
          <p:cNvSpPr txBox="1"/>
          <p:nvPr/>
        </p:nvSpPr>
        <p:spPr>
          <a:xfrm>
            <a:off x="3345409" y="6115739"/>
            <a:ext cx="1438681" cy="285307"/>
          </a:xfrm>
          <a:prstGeom prst="rect">
            <a:avLst/>
          </a:prstGeom>
          <a:noFill/>
          <a:ln w="12700" cap="flat">
            <a:noFill/>
            <a:miter lim="400000"/>
          </a:ln>
          <a:effectLst/>
          <a:sp3d/>
        </p:spPr>
        <p:txBody>
          <a:bodyPr rot="0" spcFirstLastPara="1" vertOverflow="overflow" horzOverflow="overflow" vert="horz" wrap="none" lIns="45677" tIns="45677" rIns="45677" bIns="45677" numCol="1" spcCol="38100" rtlCol="0" anchor="ctr" anchorCtr="0">
            <a:noAutofit/>
          </a:bodyPr>
          <a:lstStyle/>
          <a:p>
            <a:pPr defTabSz="913765">
              <a:defRPr/>
            </a:pPr>
            <a:r>
              <a:rPr lang="zh-CN" altLang="en-US" sz="1200" dirty="0">
                <a:solidFill>
                  <a:prstClr val="black"/>
                </a:solidFill>
                <a:latin typeface="微软雅黑" panose="020B0503020204020204" charset="-122"/>
                <a:ea typeface="微软雅黑" panose="020B0503020204020204" charset="-122"/>
                <a:cs typeface="微软雅黑" panose="020B0503020204020204" charset="-122"/>
                <a:sym typeface="微软雅黑" panose="020B0503020204020204" charset="-122"/>
              </a:rPr>
              <a:t>基础理论</a:t>
            </a:r>
            <a:r>
              <a:rPr lang="en-US" altLang="zh-CN" sz="1200" dirty="0">
                <a:solidFill>
                  <a:prstClr val="black"/>
                </a:solidFill>
                <a:latin typeface="微软雅黑" panose="020B0503020204020204" charset="-122"/>
                <a:ea typeface="微软雅黑" panose="020B0503020204020204" charset="-122"/>
                <a:cs typeface="微软雅黑" panose="020B0503020204020204" charset="-122"/>
                <a:sym typeface="微软雅黑" panose="020B0503020204020204" charset="-122"/>
              </a:rPr>
              <a:t>&amp;</a:t>
            </a:r>
            <a:r>
              <a:rPr lang="zh-CN" altLang="en-US" sz="1200" dirty="0">
                <a:solidFill>
                  <a:prstClr val="black"/>
                </a:solidFill>
                <a:latin typeface="微软雅黑" panose="020B0503020204020204" charset="-122"/>
                <a:ea typeface="微软雅黑" panose="020B0503020204020204" charset="-122"/>
                <a:cs typeface="微软雅黑" panose="020B0503020204020204" charset="-122"/>
                <a:sym typeface="微软雅黑" panose="020B0503020204020204" charset="-122"/>
              </a:rPr>
              <a:t>学术</a:t>
            </a:r>
            <a:endParaRPr lang="en-US" altLang="zh-CN" sz="1200" dirty="0">
              <a:solidFill>
                <a:prstClr val="black"/>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cxnSp>
        <p:nvCxnSpPr>
          <p:cNvPr id="24" name="直接连接符 84"/>
          <p:cNvCxnSpPr/>
          <p:nvPr/>
        </p:nvCxnSpPr>
        <p:spPr>
          <a:xfrm>
            <a:off x="2160198" y="4513354"/>
            <a:ext cx="370754" cy="0"/>
          </a:xfrm>
          <a:prstGeom prst="line">
            <a:avLst/>
          </a:prstGeom>
          <a:noFill/>
          <a:ln w="12700" cap="flat">
            <a:solidFill>
              <a:srgbClr val="4F81BD"/>
            </a:solidFill>
            <a:prstDash val="solid"/>
            <a:miter lim="800000"/>
          </a:ln>
          <a:effectLst/>
          <a:sp3d/>
        </p:spPr>
      </p:cxnSp>
      <p:sp>
        <p:nvSpPr>
          <p:cNvPr id="25" name="矩形 73"/>
          <p:cNvSpPr/>
          <p:nvPr/>
        </p:nvSpPr>
        <p:spPr>
          <a:xfrm>
            <a:off x="5965446" y="4779913"/>
            <a:ext cx="2998812" cy="631367"/>
          </a:xfrm>
          <a:prstGeom prst="rect">
            <a:avLst/>
          </a:prstGeom>
          <a:solidFill>
            <a:srgbClr val="000000">
              <a:lumMod val="50000"/>
              <a:lumOff val="50000"/>
              <a:alpha val="40000"/>
            </a:srgbClr>
          </a:solidFill>
          <a:ln w="12700" cap="flat">
            <a:noFill/>
            <a:prstDash val="solid"/>
            <a:miter lim="800000"/>
          </a:ln>
          <a:effectLst/>
          <a:sp3d/>
        </p:spPr>
        <p:txBody>
          <a:bodyPr rot="0" spcFirstLastPara="1" vertOverflow="overflow" horzOverflow="overflow" vert="horz" wrap="square" lIns="45677" tIns="45677" rIns="45677" bIns="45677" numCol="1" spcCol="38100" rtlCol="0" anchor="t">
            <a:noAutofit/>
          </a:bodyPr>
          <a:lstStyle/>
          <a:p>
            <a:pPr defTabSz="913765">
              <a:defRPr/>
            </a:pPr>
            <a:endParaRPr lang="zh-CN" altLang="en-US" sz="1200">
              <a:solidFill>
                <a:prstClr val="black"/>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6" name="矩形 74"/>
          <p:cNvSpPr/>
          <p:nvPr/>
        </p:nvSpPr>
        <p:spPr>
          <a:xfrm>
            <a:off x="5967028" y="5401087"/>
            <a:ext cx="2997230" cy="336718"/>
          </a:xfrm>
          <a:prstGeom prst="rect">
            <a:avLst/>
          </a:prstGeom>
          <a:solidFill>
            <a:srgbClr val="000000">
              <a:lumMod val="65000"/>
              <a:lumOff val="35000"/>
              <a:alpha val="40000"/>
            </a:srgbClr>
          </a:solidFill>
          <a:ln w="12700" cap="flat">
            <a:noFill/>
            <a:prstDash val="solid"/>
            <a:miter lim="800000"/>
          </a:ln>
          <a:effectLst/>
          <a:sp3d/>
        </p:spPr>
        <p:txBody>
          <a:bodyPr rot="0" spcFirstLastPara="1" vertOverflow="overflow" horzOverflow="overflow" vert="horz" wrap="square" lIns="45677" tIns="45677" rIns="45677" bIns="45677" numCol="1" spcCol="38100" rtlCol="0" anchor="t">
            <a:noAutofit/>
          </a:bodyPr>
          <a:lstStyle/>
          <a:p>
            <a:pPr defTabSz="913765">
              <a:defRPr/>
            </a:pPr>
            <a:endParaRPr lang="zh-CN" altLang="en-US" sz="1200">
              <a:solidFill>
                <a:prstClr val="black"/>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7" name="矩形 75"/>
          <p:cNvSpPr/>
          <p:nvPr/>
        </p:nvSpPr>
        <p:spPr>
          <a:xfrm>
            <a:off x="5967027" y="5731702"/>
            <a:ext cx="2997230" cy="352497"/>
          </a:xfrm>
          <a:prstGeom prst="rect">
            <a:avLst/>
          </a:prstGeom>
          <a:solidFill>
            <a:srgbClr val="000000">
              <a:lumMod val="75000"/>
              <a:lumOff val="25000"/>
              <a:alpha val="40000"/>
            </a:srgbClr>
          </a:solidFill>
          <a:ln w="12700" cap="flat">
            <a:noFill/>
            <a:prstDash val="solid"/>
            <a:miter lim="800000"/>
          </a:ln>
          <a:effectLst/>
          <a:sp3d/>
        </p:spPr>
        <p:txBody>
          <a:bodyPr rot="0" spcFirstLastPara="1" vertOverflow="overflow" horzOverflow="overflow" vert="horz" wrap="square" lIns="45677" tIns="45677" rIns="45677" bIns="45677" numCol="1" spcCol="38100" rtlCol="0" anchor="t">
            <a:noAutofit/>
          </a:bodyPr>
          <a:lstStyle/>
          <a:p>
            <a:pPr defTabSz="913765">
              <a:defRPr/>
            </a:pPr>
            <a:endParaRPr lang="zh-CN" altLang="en-US" sz="1200">
              <a:solidFill>
                <a:prstClr val="black"/>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cxnSp>
        <p:nvCxnSpPr>
          <p:cNvPr id="29" name="直接连接符 77"/>
          <p:cNvCxnSpPr/>
          <p:nvPr/>
        </p:nvCxnSpPr>
        <p:spPr>
          <a:xfrm>
            <a:off x="5965446" y="4764511"/>
            <a:ext cx="3018395" cy="13075"/>
          </a:xfrm>
          <a:prstGeom prst="line">
            <a:avLst/>
          </a:prstGeom>
          <a:noFill/>
          <a:ln w="28575" cap="flat">
            <a:solidFill>
              <a:srgbClr val="462600"/>
            </a:solidFill>
            <a:prstDash val="solid"/>
            <a:miter lim="800000"/>
          </a:ln>
          <a:effectLst/>
          <a:sp3d/>
        </p:spPr>
      </p:cxnSp>
      <p:sp>
        <p:nvSpPr>
          <p:cNvPr id="30" name="文本框 59"/>
          <p:cNvSpPr txBox="1"/>
          <p:nvPr/>
        </p:nvSpPr>
        <p:spPr>
          <a:xfrm>
            <a:off x="7278838" y="4966646"/>
            <a:ext cx="1807335" cy="268583"/>
          </a:xfrm>
          <a:prstGeom prst="rect">
            <a:avLst/>
          </a:prstGeom>
          <a:noFill/>
          <a:ln w="12700" cap="flat">
            <a:noFill/>
            <a:miter lim="400000"/>
          </a:ln>
          <a:effectLst/>
          <a:sp3d/>
        </p:spPr>
        <p:txBody>
          <a:bodyPr rot="0" spcFirstLastPara="1" vertOverflow="overflow" horzOverflow="overflow" vert="horz" wrap="none" lIns="45677" tIns="45677" rIns="45677" bIns="45677" numCol="1" spcCol="38100" rtlCol="0" anchor="ctr" anchorCtr="0">
            <a:noAutofit/>
          </a:bodyPr>
          <a:lstStyle/>
          <a:p>
            <a:pPr algn="r" defTabSz="913765">
              <a:defRPr/>
            </a:pPr>
            <a:r>
              <a:rPr lang="zh-CN" altLang="en-US" sz="1200" dirty="0">
                <a:solidFill>
                  <a:srgbClr val="1D1D1A"/>
                </a:solidFill>
                <a:latin typeface="微软雅黑" panose="020B0503020204020204" charset="-122"/>
                <a:ea typeface="微软雅黑" panose="020B0503020204020204" charset="-122"/>
                <a:cs typeface="微软雅黑" panose="020B0503020204020204" charset="-122"/>
                <a:sym typeface="微软雅黑" panose="020B0503020204020204" charset="-122"/>
              </a:rPr>
              <a:t>芯片（天罡、巴龙、</a:t>
            </a:r>
            <a:endParaRPr lang="en-US" altLang="zh-CN" sz="1200" dirty="0">
              <a:solidFill>
                <a:srgbClr val="1D1D1A"/>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algn="r" defTabSz="913765">
              <a:defRPr/>
            </a:pPr>
            <a:r>
              <a:rPr lang="zh-CN" altLang="en-US" sz="1200" dirty="0">
                <a:solidFill>
                  <a:srgbClr val="1D1D1A"/>
                </a:solidFill>
                <a:latin typeface="微软雅黑" panose="020B0503020204020204" charset="-122"/>
                <a:ea typeface="微软雅黑" panose="020B0503020204020204" charset="-122"/>
                <a:cs typeface="微软雅黑" panose="020B0503020204020204" charset="-122"/>
                <a:sym typeface="微软雅黑" panose="020B0503020204020204" charset="-122"/>
              </a:rPr>
              <a:t>鲲鹏、飞腾、龙芯）</a:t>
            </a:r>
            <a:endParaRPr lang="en-US" altLang="zh-CN" sz="1200" dirty="0">
              <a:solidFill>
                <a:srgbClr val="1D1D1A"/>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1" name="文本框 60"/>
          <p:cNvSpPr txBox="1"/>
          <p:nvPr/>
        </p:nvSpPr>
        <p:spPr>
          <a:xfrm>
            <a:off x="7672729" y="5436470"/>
            <a:ext cx="1374749" cy="258673"/>
          </a:xfrm>
          <a:prstGeom prst="rect">
            <a:avLst/>
          </a:prstGeom>
          <a:noFill/>
          <a:ln w="12700" cap="flat">
            <a:noFill/>
            <a:miter lim="400000"/>
          </a:ln>
          <a:effectLst/>
          <a:sp3d/>
        </p:spPr>
        <p:txBody>
          <a:bodyPr rot="0" spcFirstLastPara="1" vertOverflow="overflow" horzOverflow="overflow" vert="horz" wrap="none" lIns="45677" tIns="45677" rIns="45677" bIns="45677" numCol="1" spcCol="38100" rtlCol="0" anchor="ctr" anchorCtr="0">
            <a:noAutofit/>
          </a:bodyPr>
          <a:lstStyle/>
          <a:p>
            <a:pPr algn="r" defTabSz="913765">
              <a:defRPr/>
            </a:pPr>
            <a:r>
              <a:rPr lang="zh-CN" altLang="en-US" sz="1200" dirty="0">
                <a:solidFill>
                  <a:srgbClr val="1D1D1A"/>
                </a:solidFill>
                <a:latin typeface="微软雅黑" panose="020B0503020204020204" charset="-122"/>
                <a:ea typeface="微软雅黑" panose="020B0503020204020204" charset="-122"/>
                <a:cs typeface="微软雅黑" panose="020B0503020204020204" charset="-122"/>
                <a:sym typeface="微软雅黑" panose="020B0503020204020204" charset="-122"/>
              </a:rPr>
              <a:t>半导体制造（中芯国际）</a:t>
            </a:r>
            <a:endParaRPr lang="en-US" altLang="zh-CN" sz="1200" dirty="0">
              <a:solidFill>
                <a:srgbClr val="1D1D1A"/>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2" name="文本框 61"/>
          <p:cNvSpPr txBox="1"/>
          <p:nvPr/>
        </p:nvSpPr>
        <p:spPr>
          <a:xfrm>
            <a:off x="7443356" y="5764171"/>
            <a:ext cx="1438681" cy="285307"/>
          </a:xfrm>
          <a:prstGeom prst="rect">
            <a:avLst/>
          </a:prstGeom>
          <a:noFill/>
          <a:ln w="12700" cap="flat">
            <a:noFill/>
            <a:miter lim="400000"/>
          </a:ln>
          <a:effectLst/>
          <a:sp3d/>
        </p:spPr>
        <p:txBody>
          <a:bodyPr rot="0" spcFirstLastPara="1" vertOverflow="overflow" horzOverflow="overflow" vert="horz" wrap="none" lIns="45677" tIns="45677" rIns="45677" bIns="45677" numCol="1" spcCol="38100" rtlCol="0" anchor="ctr" anchorCtr="0">
            <a:noAutofit/>
          </a:bodyPr>
          <a:lstStyle/>
          <a:p>
            <a:pPr algn="r" defTabSz="913765">
              <a:defRPr/>
            </a:pPr>
            <a:r>
              <a:rPr lang="zh-CN" altLang="en-US" sz="1200" dirty="0">
                <a:solidFill>
                  <a:srgbClr val="1D1D1A"/>
                </a:solidFill>
                <a:latin typeface="微软雅黑" panose="020B0503020204020204" charset="-122"/>
                <a:ea typeface="微软雅黑" panose="020B0503020204020204" charset="-122"/>
                <a:cs typeface="微软雅黑" panose="020B0503020204020204" charset="-122"/>
                <a:sym typeface="微软雅黑" panose="020B0503020204020204" charset="-122"/>
              </a:rPr>
              <a:t>原材料</a:t>
            </a:r>
            <a:r>
              <a:rPr lang="en-US" altLang="zh-CN" sz="1200" dirty="0">
                <a:solidFill>
                  <a:srgbClr val="1D1D1A"/>
                </a:solidFill>
                <a:latin typeface="微软雅黑" panose="020B0503020204020204" charset="-122"/>
                <a:ea typeface="微软雅黑" panose="020B0503020204020204" charset="-122"/>
                <a:cs typeface="微软雅黑" panose="020B0503020204020204" charset="-122"/>
                <a:sym typeface="微软雅黑" panose="020B0503020204020204" charset="-122"/>
              </a:rPr>
              <a:t>&amp;</a:t>
            </a:r>
            <a:r>
              <a:rPr lang="zh-CN" altLang="en-US" sz="1200" dirty="0">
                <a:solidFill>
                  <a:srgbClr val="1D1D1A"/>
                </a:solidFill>
                <a:latin typeface="微软雅黑" panose="020B0503020204020204" charset="-122"/>
                <a:ea typeface="微软雅黑" panose="020B0503020204020204" charset="-122"/>
                <a:cs typeface="微软雅黑" panose="020B0503020204020204" charset="-122"/>
                <a:sym typeface="微软雅黑" panose="020B0503020204020204" charset="-122"/>
              </a:rPr>
              <a:t>生产设备</a:t>
            </a:r>
            <a:endParaRPr lang="en-US" altLang="zh-CN" sz="1200" dirty="0">
              <a:solidFill>
                <a:srgbClr val="1D1D1A"/>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3" name="文本框 62"/>
          <p:cNvSpPr txBox="1"/>
          <p:nvPr/>
        </p:nvSpPr>
        <p:spPr>
          <a:xfrm>
            <a:off x="7647206" y="6112777"/>
            <a:ext cx="1177214" cy="285307"/>
          </a:xfrm>
          <a:prstGeom prst="rect">
            <a:avLst/>
          </a:prstGeom>
          <a:noFill/>
          <a:ln w="12700" cap="flat">
            <a:noFill/>
            <a:miter lim="400000"/>
          </a:ln>
          <a:effectLst/>
          <a:sp3d/>
        </p:spPr>
        <p:txBody>
          <a:bodyPr rot="0" spcFirstLastPara="1" vertOverflow="overflow" horzOverflow="overflow" vert="horz" wrap="none" lIns="45677" tIns="45677" rIns="45677" bIns="45677" numCol="1" spcCol="38100" rtlCol="0" anchor="ctr" anchorCtr="0">
            <a:noAutofit/>
          </a:bodyPr>
          <a:lstStyle/>
          <a:p>
            <a:pPr algn="r" defTabSz="913765">
              <a:defRPr/>
            </a:pPr>
            <a:r>
              <a:rPr lang="zh-CN" altLang="en-US" sz="1200" dirty="0">
                <a:solidFill>
                  <a:srgbClr val="1D1D1A"/>
                </a:solidFill>
                <a:latin typeface="微软雅黑" panose="020B0503020204020204" charset="-122"/>
                <a:ea typeface="微软雅黑" panose="020B0503020204020204" charset="-122"/>
                <a:cs typeface="微软雅黑" panose="020B0503020204020204" charset="-122"/>
                <a:sym typeface="微软雅黑" panose="020B0503020204020204" charset="-122"/>
              </a:rPr>
              <a:t>基础理论</a:t>
            </a:r>
            <a:r>
              <a:rPr lang="en-US" altLang="zh-CN" sz="1200" dirty="0">
                <a:solidFill>
                  <a:srgbClr val="1D1D1A"/>
                </a:solidFill>
                <a:latin typeface="微软雅黑" panose="020B0503020204020204" charset="-122"/>
                <a:ea typeface="微软雅黑" panose="020B0503020204020204" charset="-122"/>
                <a:cs typeface="微软雅黑" panose="020B0503020204020204" charset="-122"/>
                <a:sym typeface="微软雅黑" panose="020B0503020204020204" charset="-122"/>
              </a:rPr>
              <a:t>&amp;</a:t>
            </a:r>
            <a:r>
              <a:rPr lang="zh-CN" altLang="en-US" sz="1200" dirty="0">
                <a:solidFill>
                  <a:srgbClr val="1D1D1A"/>
                </a:solidFill>
                <a:latin typeface="微软雅黑" panose="020B0503020204020204" charset="-122"/>
                <a:ea typeface="微软雅黑" panose="020B0503020204020204" charset="-122"/>
                <a:cs typeface="微软雅黑" panose="020B0503020204020204" charset="-122"/>
                <a:sym typeface="微软雅黑" panose="020B0503020204020204" charset="-122"/>
              </a:rPr>
              <a:t>学术</a:t>
            </a:r>
            <a:endParaRPr lang="zh-CN" altLang="en-US" sz="1200" dirty="0">
              <a:solidFill>
                <a:srgbClr val="1D1D1A"/>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cxnSp>
        <p:nvCxnSpPr>
          <p:cNvPr id="34" name="直接连接符 63"/>
          <p:cNvCxnSpPr/>
          <p:nvPr/>
        </p:nvCxnSpPr>
        <p:spPr>
          <a:xfrm>
            <a:off x="8447922" y="4523780"/>
            <a:ext cx="370754" cy="0"/>
          </a:xfrm>
          <a:prstGeom prst="line">
            <a:avLst/>
          </a:prstGeom>
          <a:noFill/>
          <a:ln w="12700" cap="flat">
            <a:solidFill>
              <a:srgbClr val="4F81BD"/>
            </a:solidFill>
            <a:prstDash val="solid"/>
            <a:miter lim="800000"/>
          </a:ln>
          <a:effectLst/>
          <a:sp3d/>
        </p:spPr>
      </p:cxnSp>
      <p:sp>
        <p:nvSpPr>
          <p:cNvPr id="35" name="文本框 68"/>
          <p:cNvSpPr txBox="1"/>
          <p:nvPr/>
        </p:nvSpPr>
        <p:spPr>
          <a:xfrm>
            <a:off x="4986047" y="5082798"/>
            <a:ext cx="943196" cy="898723"/>
          </a:xfrm>
          <a:prstGeom prst="rect">
            <a:avLst/>
          </a:prstGeom>
          <a:noFill/>
          <a:ln w="12700" cap="flat">
            <a:noFill/>
            <a:miter lim="400000"/>
          </a:ln>
          <a:effectLst/>
          <a:sp3d/>
        </p:spPr>
        <p:txBody>
          <a:bodyPr rot="0" spcFirstLastPara="1" vertOverflow="overflow" horzOverflow="overflow" vert="horz" wrap="square" lIns="0" tIns="0" rIns="0" bIns="0" numCol="1" spcCol="38100" rtlCol="0" anchor="ctr" anchorCtr="0">
            <a:noAutofit/>
          </a:bodyPr>
          <a:lstStyle/>
          <a:p>
            <a:pPr defTabSz="913765">
              <a:defRPr/>
            </a:pPr>
            <a:r>
              <a:rPr lang="zh-CN" altLang="en-US" sz="1600" dirty="0">
                <a:solidFill>
                  <a:srgbClr val="C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初步扎根</a:t>
            </a:r>
            <a:endParaRPr lang="zh-CN" altLang="en-US" sz="1400" dirty="0">
              <a:solidFill>
                <a:srgbClr val="C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defTabSz="913765">
              <a:defRPr/>
            </a:pPr>
            <a:endParaRPr lang="en-US" altLang="zh-CN" sz="1600" dirty="0">
              <a:solidFill>
                <a:srgbClr val="C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defTabSz="913765">
              <a:defRPr/>
            </a:pPr>
            <a:r>
              <a:rPr lang="zh-CN" altLang="en-US" sz="1600" dirty="0">
                <a:solidFill>
                  <a:srgbClr val="C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差距缩小</a:t>
            </a:r>
            <a:endParaRPr lang="zh-CN" altLang="en-US" sz="1600" dirty="0">
              <a:solidFill>
                <a:srgbClr val="C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6" name="圆角矩形 99"/>
          <p:cNvSpPr/>
          <p:nvPr/>
        </p:nvSpPr>
        <p:spPr>
          <a:xfrm>
            <a:off x="4878638" y="2989048"/>
            <a:ext cx="1113013" cy="281010"/>
          </a:xfrm>
          <a:prstGeom prst="roundRect">
            <a:avLst>
              <a:gd name="adj" fmla="val 10052"/>
            </a:avLst>
          </a:prstGeom>
          <a:noFill/>
          <a:ln w="6350">
            <a:solidFill>
              <a:schemeClr val="bg2">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35962" tIns="35962" rIns="35962" bIns="35962" rtlCol="0" anchor="ctr"/>
          <a:lstStyle/>
          <a:p>
            <a:pPr defTabSz="913765">
              <a:lnSpc>
                <a:spcPct val="130000"/>
              </a:lnSpc>
            </a:pPr>
            <a:r>
              <a:rPr lang="zh-CN" altLang="en-US" sz="1200" dirty="0">
                <a:solidFill>
                  <a:prstClr val="black"/>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大数据平台</a:t>
            </a:r>
            <a:endParaRPr lang="zh-CN" altLang="en-US" sz="1200" dirty="0">
              <a:solidFill>
                <a:prstClr val="black"/>
              </a:solidFill>
              <a:latin typeface="微软雅黑" panose="020B0503020204020204" charset="-122"/>
              <a:ea typeface="微软雅黑" panose="020B0503020204020204" charset="-122"/>
              <a:cs typeface="Arial" panose="020B0604020202020204" pitchFamily="34" charset="0"/>
              <a:sym typeface="Arial" panose="020B0604020202020204" pitchFamily="34" charset="0"/>
            </a:endParaRPr>
          </a:p>
        </p:txBody>
      </p:sp>
      <p:sp>
        <p:nvSpPr>
          <p:cNvPr id="37" name="圆角矩形 100"/>
          <p:cNvSpPr/>
          <p:nvPr/>
        </p:nvSpPr>
        <p:spPr>
          <a:xfrm>
            <a:off x="4878637" y="3695580"/>
            <a:ext cx="786705" cy="230455"/>
          </a:xfrm>
          <a:prstGeom prst="roundRect">
            <a:avLst>
              <a:gd name="adj" fmla="val 10052"/>
            </a:avLst>
          </a:prstGeom>
          <a:noFill/>
          <a:ln w="6350">
            <a:solidFill>
              <a:schemeClr val="bg2">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35962" tIns="35962" rIns="35962" bIns="35962" rtlCol="0" anchor="ctr"/>
          <a:lstStyle/>
          <a:p>
            <a:pPr algn="ctr" defTabSz="913765">
              <a:lnSpc>
                <a:spcPct val="130000"/>
              </a:lnSpc>
            </a:pPr>
            <a:r>
              <a:rPr lang="zh-CN" altLang="en-US" sz="1200" dirty="0">
                <a:solidFill>
                  <a:srgbClr val="FCC800"/>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中间件</a:t>
            </a:r>
            <a:endParaRPr lang="zh-CN" altLang="en-US" sz="1200" dirty="0">
              <a:solidFill>
                <a:srgbClr val="FCC800"/>
              </a:solidFill>
              <a:latin typeface="微软雅黑" panose="020B0503020204020204" charset="-122"/>
              <a:ea typeface="微软雅黑" panose="020B0503020204020204" charset="-122"/>
              <a:cs typeface="Arial" panose="020B0604020202020204" pitchFamily="34" charset="0"/>
              <a:sym typeface="Arial" panose="020B0604020202020204" pitchFamily="34" charset="0"/>
            </a:endParaRPr>
          </a:p>
        </p:txBody>
      </p:sp>
      <p:sp>
        <p:nvSpPr>
          <p:cNvPr id="38" name="圆角矩形 101"/>
          <p:cNvSpPr/>
          <p:nvPr/>
        </p:nvSpPr>
        <p:spPr>
          <a:xfrm>
            <a:off x="5071849" y="3276880"/>
            <a:ext cx="529303" cy="306777"/>
          </a:xfrm>
          <a:prstGeom prst="roundRect">
            <a:avLst>
              <a:gd name="adj" fmla="val 10052"/>
            </a:avLst>
          </a:prstGeom>
          <a:noFill/>
          <a:ln w="6350">
            <a:solidFill>
              <a:schemeClr val="bg2">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35962" tIns="35962" rIns="35962" bIns="35962" rtlCol="0" anchor="ctr"/>
          <a:lstStyle/>
          <a:p>
            <a:pPr defTabSz="913765">
              <a:lnSpc>
                <a:spcPct val="130000"/>
              </a:lnSpc>
            </a:pPr>
            <a:r>
              <a:rPr lang="zh-CN" altLang="en-US" sz="1200" dirty="0">
                <a:solidFill>
                  <a:prstClr val="black"/>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存储</a:t>
            </a:r>
            <a:endParaRPr lang="zh-CN" altLang="en-US" sz="1200" dirty="0">
              <a:solidFill>
                <a:prstClr val="black"/>
              </a:solidFill>
              <a:latin typeface="微软雅黑" panose="020B0503020204020204" charset="-122"/>
              <a:ea typeface="微软雅黑" panose="020B0503020204020204" charset="-122"/>
              <a:cs typeface="Arial" panose="020B0604020202020204" pitchFamily="34" charset="0"/>
              <a:sym typeface="Arial" panose="020B0604020202020204" pitchFamily="34" charset="0"/>
            </a:endParaRPr>
          </a:p>
        </p:txBody>
      </p:sp>
      <p:sp>
        <p:nvSpPr>
          <p:cNvPr id="39" name="圆角矩形 102"/>
          <p:cNvSpPr/>
          <p:nvPr/>
        </p:nvSpPr>
        <p:spPr>
          <a:xfrm>
            <a:off x="4878638" y="3933057"/>
            <a:ext cx="794491" cy="251692"/>
          </a:xfrm>
          <a:prstGeom prst="roundRect">
            <a:avLst>
              <a:gd name="adj" fmla="val 10052"/>
            </a:avLst>
          </a:prstGeom>
          <a:noFill/>
          <a:ln w="6350">
            <a:solidFill>
              <a:schemeClr val="bg2">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35962" tIns="35962" rIns="35962" bIns="35962" rtlCol="0" anchor="ctr"/>
          <a:lstStyle/>
          <a:p>
            <a:pPr defTabSz="913765">
              <a:lnSpc>
                <a:spcPct val="130000"/>
              </a:lnSpc>
            </a:pPr>
            <a:r>
              <a:rPr lang="zh-CN" altLang="en-US" sz="1200" b="1" dirty="0">
                <a:solidFill>
                  <a:srgbClr val="C00000"/>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   </a:t>
            </a:r>
            <a:r>
              <a:rPr lang="zh-CN" altLang="en-US" sz="1200" dirty="0">
                <a:solidFill>
                  <a:srgbClr val="FCC800"/>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数据库</a:t>
            </a:r>
            <a:endParaRPr lang="zh-CN" altLang="en-US" sz="1200" dirty="0">
              <a:solidFill>
                <a:srgbClr val="FCC800"/>
              </a:solidFill>
              <a:latin typeface="微软雅黑" panose="020B0503020204020204" charset="-122"/>
              <a:ea typeface="微软雅黑" panose="020B0503020204020204" charset="-122"/>
              <a:cs typeface="Arial" panose="020B0604020202020204" pitchFamily="34" charset="0"/>
              <a:sym typeface="Arial" panose="020B0604020202020204" pitchFamily="34" charset="0"/>
            </a:endParaRPr>
          </a:p>
        </p:txBody>
      </p:sp>
      <p:sp>
        <p:nvSpPr>
          <p:cNvPr id="40" name="圆角矩形 103"/>
          <p:cNvSpPr/>
          <p:nvPr/>
        </p:nvSpPr>
        <p:spPr>
          <a:xfrm>
            <a:off x="4878637" y="4192810"/>
            <a:ext cx="794491" cy="251456"/>
          </a:xfrm>
          <a:prstGeom prst="roundRect">
            <a:avLst>
              <a:gd name="adj" fmla="val 10052"/>
            </a:avLst>
          </a:prstGeom>
          <a:noFill/>
          <a:ln w="6350">
            <a:solidFill>
              <a:schemeClr val="bg2">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35962" tIns="35962" rIns="35962" bIns="35962" rtlCol="0" anchor="ctr"/>
          <a:lstStyle/>
          <a:p>
            <a:pPr defTabSz="913765">
              <a:lnSpc>
                <a:spcPct val="130000"/>
              </a:lnSpc>
            </a:pPr>
            <a:r>
              <a:rPr lang="zh-CN" altLang="en-US" sz="1200" b="1" dirty="0">
                <a:solidFill>
                  <a:srgbClr val="C00000"/>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  </a:t>
            </a:r>
            <a:r>
              <a:rPr lang="zh-CN" altLang="en-US" sz="1200" dirty="0">
                <a:solidFill>
                  <a:srgbClr val="FCC800"/>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操作系统</a:t>
            </a:r>
            <a:endParaRPr lang="zh-CN" altLang="en-US" sz="1200" dirty="0">
              <a:solidFill>
                <a:srgbClr val="FCC800"/>
              </a:solidFill>
              <a:latin typeface="微软雅黑" panose="020B0503020204020204" charset="-122"/>
              <a:ea typeface="微软雅黑" panose="020B0503020204020204" charset="-122"/>
              <a:cs typeface="Arial" panose="020B0604020202020204" pitchFamily="34" charset="0"/>
              <a:sym typeface="Arial" panose="020B0604020202020204" pitchFamily="34" charset="0"/>
            </a:endParaRPr>
          </a:p>
        </p:txBody>
      </p:sp>
      <p:sp>
        <p:nvSpPr>
          <p:cNvPr id="41" name="圆角矩形 104"/>
          <p:cNvSpPr/>
          <p:nvPr/>
        </p:nvSpPr>
        <p:spPr>
          <a:xfrm>
            <a:off x="4831318" y="4501407"/>
            <a:ext cx="1113013" cy="281008"/>
          </a:xfrm>
          <a:prstGeom prst="roundRect">
            <a:avLst>
              <a:gd name="adj" fmla="val 10052"/>
            </a:avLst>
          </a:prstGeom>
          <a:no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5962" tIns="35962" rIns="35962" bIns="35962" rtlCol="0" anchor="ctr"/>
          <a:lstStyle/>
          <a:p>
            <a:pPr defTabSz="913765">
              <a:lnSpc>
                <a:spcPct val="130000"/>
              </a:lnSpc>
            </a:pPr>
            <a:r>
              <a:rPr lang="zh-CN" altLang="en-US" sz="1200" dirty="0">
                <a:solidFill>
                  <a:prstClr val="black"/>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服务器与部件</a:t>
            </a:r>
            <a:endParaRPr lang="zh-CN" altLang="en-US" sz="1200" dirty="0">
              <a:solidFill>
                <a:prstClr val="black"/>
              </a:solidFill>
              <a:latin typeface="微软雅黑" panose="020B0503020204020204" charset="-122"/>
              <a:ea typeface="微软雅黑" panose="020B0503020204020204" charset="-122"/>
              <a:cs typeface="Arial" panose="020B0604020202020204" pitchFamily="34" charset="0"/>
              <a:sym typeface="Arial" panose="020B0604020202020204" pitchFamily="34" charset="0"/>
            </a:endParaRPr>
          </a:p>
        </p:txBody>
      </p:sp>
      <p:sp>
        <p:nvSpPr>
          <p:cNvPr id="42" name="圆角矩形 105"/>
          <p:cNvSpPr/>
          <p:nvPr/>
        </p:nvSpPr>
        <p:spPr>
          <a:xfrm>
            <a:off x="5017928" y="2671624"/>
            <a:ext cx="673471" cy="269069"/>
          </a:xfrm>
          <a:prstGeom prst="roundRect">
            <a:avLst>
              <a:gd name="adj" fmla="val 10052"/>
            </a:avLst>
          </a:prstGeom>
          <a:noFill/>
          <a:ln w="6350">
            <a:solidFill>
              <a:schemeClr val="bg2">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35962" tIns="35962" rIns="35962" bIns="35962" rtlCol="0" anchor="ctr"/>
          <a:lstStyle/>
          <a:p>
            <a:pPr defTabSz="913765">
              <a:lnSpc>
                <a:spcPct val="130000"/>
              </a:lnSpc>
            </a:pPr>
            <a:r>
              <a:rPr lang="zh-CN" altLang="en-US" sz="1200" dirty="0">
                <a:solidFill>
                  <a:prstClr val="black"/>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云服务</a:t>
            </a:r>
            <a:endParaRPr lang="zh-CN" altLang="en-US" sz="1200" dirty="0">
              <a:solidFill>
                <a:prstClr val="black"/>
              </a:solidFill>
              <a:latin typeface="微软雅黑" panose="020B0503020204020204" charset="-122"/>
              <a:ea typeface="微软雅黑" panose="020B0503020204020204" charset="-122"/>
              <a:cs typeface="Arial" panose="020B0604020202020204" pitchFamily="34" charset="0"/>
              <a:sym typeface="Arial" panose="020B0604020202020204" pitchFamily="34" charset="0"/>
            </a:endParaRPr>
          </a:p>
        </p:txBody>
      </p:sp>
      <p:sp>
        <p:nvSpPr>
          <p:cNvPr id="43" name="圆角矩形 106"/>
          <p:cNvSpPr/>
          <p:nvPr/>
        </p:nvSpPr>
        <p:spPr>
          <a:xfrm>
            <a:off x="4909097" y="1965813"/>
            <a:ext cx="1113013" cy="346374"/>
          </a:xfrm>
          <a:prstGeom prst="roundRect">
            <a:avLst>
              <a:gd name="adj" fmla="val 10052"/>
            </a:avLst>
          </a:prstGeom>
          <a:noFill/>
          <a:ln w="6350">
            <a:solidFill>
              <a:schemeClr val="bg2">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35962" tIns="35962" rIns="35962" bIns="35962" rtlCol="0" anchor="ctr"/>
          <a:lstStyle/>
          <a:p>
            <a:pPr defTabSz="913765">
              <a:lnSpc>
                <a:spcPct val="130000"/>
              </a:lnSpc>
            </a:pPr>
            <a:r>
              <a:rPr lang="zh-CN" altLang="en-US" sz="1200" dirty="0">
                <a:solidFill>
                  <a:prstClr val="black"/>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行业应用</a:t>
            </a:r>
            <a:endParaRPr lang="zh-CN" altLang="en-US" sz="1200" dirty="0">
              <a:solidFill>
                <a:prstClr val="black"/>
              </a:solidFill>
              <a:latin typeface="微软雅黑" panose="020B0503020204020204" charset="-122"/>
              <a:ea typeface="微软雅黑" panose="020B0503020204020204" charset="-122"/>
              <a:cs typeface="Arial" panose="020B0604020202020204" pitchFamily="34" charset="0"/>
              <a:sym typeface="Arial" panose="020B0604020202020204" pitchFamily="34" charset="0"/>
            </a:endParaRPr>
          </a:p>
        </p:txBody>
      </p:sp>
      <p:sp>
        <p:nvSpPr>
          <p:cNvPr id="44" name="圆角矩形 107"/>
          <p:cNvSpPr/>
          <p:nvPr/>
        </p:nvSpPr>
        <p:spPr>
          <a:xfrm>
            <a:off x="4889164" y="2340766"/>
            <a:ext cx="1139554" cy="239019"/>
          </a:xfrm>
          <a:prstGeom prst="roundRect">
            <a:avLst>
              <a:gd name="adj" fmla="val 10052"/>
            </a:avLst>
          </a:prstGeom>
          <a:noFill/>
          <a:ln w="6350">
            <a:solidFill>
              <a:schemeClr val="bg2">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35962" tIns="35962" rIns="35962" bIns="35962" rtlCol="0" anchor="ctr"/>
          <a:lstStyle/>
          <a:p>
            <a:pPr defTabSz="913765">
              <a:lnSpc>
                <a:spcPct val="130000"/>
              </a:lnSpc>
            </a:pPr>
            <a:r>
              <a:rPr lang="zh-CN" altLang="en-US" sz="1200" dirty="0">
                <a:solidFill>
                  <a:prstClr val="black"/>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管理</a:t>
            </a:r>
            <a:r>
              <a:rPr lang="en-US" altLang="zh-CN" sz="1200" dirty="0">
                <a:solidFill>
                  <a:prstClr val="black"/>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&amp;</a:t>
            </a:r>
            <a:r>
              <a:rPr lang="zh-CN" altLang="en-US" sz="1200" dirty="0">
                <a:solidFill>
                  <a:prstClr val="black"/>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服务</a:t>
            </a:r>
            <a:endParaRPr lang="zh-CN" altLang="en-US" sz="1200" dirty="0">
              <a:solidFill>
                <a:prstClr val="black"/>
              </a:solidFill>
              <a:latin typeface="微软雅黑" panose="020B0503020204020204" charset="-122"/>
              <a:ea typeface="微软雅黑" panose="020B0503020204020204" charset="-122"/>
              <a:cs typeface="Arial" panose="020B0604020202020204" pitchFamily="34" charset="0"/>
              <a:sym typeface="Arial" panose="020B0604020202020204" pitchFamily="34" charset="0"/>
            </a:endParaRPr>
          </a:p>
        </p:txBody>
      </p:sp>
      <p:sp>
        <p:nvSpPr>
          <p:cNvPr id="45" name="虚尾箭头 4"/>
          <p:cNvSpPr/>
          <p:nvPr/>
        </p:nvSpPr>
        <p:spPr>
          <a:xfrm rot="5400000">
            <a:off x="4595797" y="3166487"/>
            <a:ext cx="2734932" cy="215916"/>
          </a:xfrm>
          <a:prstGeom prst="stripedRightArrow">
            <a:avLst>
              <a:gd name="adj1" fmla="val 56855"/>
              <a:gd name="adj2" fmla="val 43918"/>
            </a:avLst>
          </a:prstGeom>
          <a:gradFill>
            <a:gsLst>
              <a:gs pos="0">
                <a:schemeClr val="accent6">
                  <a:lumMod val="40000"/>
                  <a:lumOff val="60000"/>
                </a:schemeClr>
              </a:gs>
              <a:gs pos="100000">
                <a:schemeClr val="bg1"/>
              </a:gs>
            </a:gsLst>
            <a:lin ang="10800000" scaled="0"/>
          </a:gra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微软雅黑" panose="020B0503020204020204" charset="-122"/>
              <a:ea typeface="微软雅黑" panose="020B0503020204020204" charset="-122"/>
            </a:endParaRPr>
          </a:p>
        </p:txBody>
      </p:sp>
      <p:sp>
        <p:nvSpPr>
          <p:cNvPr id="46" name="虚尾箭头 57"/>
          <p:cNvSpPr/>
          <p:nvPr/>
        </p:nvSpPr>
        <p:spPr>
          <a:xfrm rot="16200000" flipV="1">
            <a:off x="3156848" y="3149820"/>
            <a:ext cx="2734932" cy="215916"/>
          </a:xfrm>
          <a:prstGeom prst="stripedRightArrow">
            <a:avLst>
              <a:gd name="adj1" fmla="val 64725"/>
              <a:gd name="adj2" fmla="val 43918"/>
            </a:avLst>
          </a:prstGeom>
          <a:gradFill>
            <a:gsLst>
              <a:gs pos="0">
                <a:schemeClr val="accent6">
                  <a:lumMod val="40000"/>
                  <a:lumOff val="60000"/>
                </a:schemeClr>
              </a:gs>
              <a:gs pos="100000">
                <a:schemeClr val="bg1"/>
              </a:gs>
            </a:gsLst>
            <a:lin ang="10800000" scaled="0"/>
          </a:gra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微软雅黑" panose="020B0503020204020204" charset="-122"/>
              <a:ea typeface="微软雅黑" panose="020B0503020204020204" charset="-122"/>
            </a:endParaRPr>
          </a:p>
        </p:txBody>
      </p:sp>
      <p:sp>
        <p:nvSpPr>
          <p:cNvPr id="47" name="矩形 67"/>
          <p:cNvSpPr/>
          <p:nvPr/>
        </p:nvSpPr>
        <p:spPr>
          <a:xfrm>
            <a:off x="3485064" y="1467913"/>
            <a:ext cx="3600424" cy="369188"/>
          </a:xfrm>
          <a:prstGeom prst="rect">
            <a:avLst/>
          </a:prstGeom>
          <a:solidFill>
            <a:schemeClr val="tx2"/>
          </a:solidFill>
        </p:spPr>
        <p:txBody>
          <a:bodyPr wrap="square">
            <a:spAutoFit/>
          </a:bodyPr>
          <a:lstStyle/>
          <a:p>
            <a:pPr defTabSz="913765"/>
            <a:r>
              <a:rPr lang="zh-CN" altLang="en-US" sz="1800" b="1" dirty="0">
                <a:solidFill>
                  <a:srgbClr val="FCC800"/>
                </a:solidFill>
                <a:latin typeface="微软雅黑" panose="020B0503020204020204" charset="-122"/>
                <a:ea typeface="微软雅黑" panose="020B0503020204020204" charset="-122"/>
                <a:cs typeface="微软雅黑" panose="020B0503020204020204" charset="-122"/>
                <a:sym typeface="微软雅黑" panose="020B0503020204020204" charset="-122"/>
              </a:rPr>
              <a:t>美国科</a:t>
            </a:r>
            <a:r>
              <a:rPr lang="en-US" altLang="zh-CN" sz="1800" b="1" dirty="0" err="1">
                <a:solidFill>
                  <a:srgbClr val="FCC800"/>
                </a:solidFill>
                <a:latin typeface="微软雅黑" panose="020B0503020204020204" charset="-122"/>
                <a:ea typeface="微软雅黑" panose="020B0503020204020204" charset="-122"/>
                <a:cs typeface="微软雅黑" panose="020B0503020204020204" charset="-122"/>
                <a:sym typeface="微软雅黑" panose="020B0503020204020204" charset="-122"/>
              </a:rPr>
              <a:t>技树</a:t>
            </a:r>
            <a:r>
              <a:rPr lang="en-US" altLang="zh-CN" sz="1800" b="1" dirty="0">
                <a:solidFill>
                  <a:srgbClr val="FCC800"/>
                </a:solidFill>
                <a:latin typeface="微软雅黑" panose="020B0503020204020204" charset="-122"/>
                <a:ea typeface="微软雅黑" panose="020B0503020204020204" charset="-122"/>
                <a:cs typeface="微软雅黑" panose="020B0503020204020204" charset="-122"/>
                <a:sym typeface="微软雅黑" panose="020B0503020204020204" charset="-122"/>
              </a:rPr>
              <a:t>     Vs      </a:t>
            </a:r>
            <a:r>
              <a:rPr lang="en-US" altLang="zh-CN" sz="1800" b="1" dirty="0" err="1">
                <a:solidFill>
                  <a:srgbClr val="FCC800"/>
                </a:solidFill>
                <a:latin typeface="微软雅黑" panose="020B0503020204020204" charset="-122"/>
                <a:ea typeface="微软雅黑" panose="020B0503020204020204" charset="-122"/>
                <a:cs typeface="微软雅黑" panose="020B0503020204020204" charset="-122"/>
                <a:sym typeface="微软雅黑" panose="020B0503020204020204" charset="-122"/>
              </a:rPr>
              <a:t>中国科技树</a:t>
            </a:r>
            <a:endParaRPr lang="en-US" altLang="zh-CN" sz="1800" b="1" dirty="0">
              <a:solidFill>
                <a:srgbClr val="FCC8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8" name="矩形 78"/>
          <p:cNvSpPr/>
          <p:nvPr/>
        </p:nvSpPr>
        <p:spPr>
          <a:xfrm>
            <a:off x="0" y="1890312"/>
            <a:ext cx="376588" cy="1322922"/>
          </a:xfrm>
          <a:prstGeom prst="rect">
            <a:avLst/>
          </a:prstGeom>
        </p:spPr>
        <p:txBody>
          <a:bodyPr wrap="square">
            <a:spAutoFit/>
          </a:bodyPr>
          <a:lstStyle/>
          <a:p>
            <a:r>
              <a:rPr lang="zh-CN" altLang="en-US" sz="2000" b="1" kern="0" dirty="0">
                <a:solidFill>
                  <a:srgbClr val="C00000"/>
                </a:solidFill>
                <a:latin typeface="微软雅黑" panose="020B0503020204020204" charset="-122"/>
                <a:ea typeface="微软雅黑" panose="020B0503020204020204" charset="-122"/>
                <a:sym typeface="Huawei Sans" panose="020C0503030203020204"/>
              </a:rPr>
              <a:t>应用软件</a:t>
            </a:r>
            <a:endParaRPr lang="zh-CN" altLang="en-US" sz="2000" b="1" kern="0" dirty="0">
              <a:solidFill>
                <a:srgbClr val="C00000"/>
              </a:solidFill>
              <a:latin typeface="微软雅黑" panose="020B0503020204020204" charset="-122"/>
              <a:ea typeface="微软雅黑" panose="020B0503020204020204" charset="-122"/>
              <a:sym typeface="Huawei Sans" panose="020C0503030203020204"/>
            </a:endParaRPr>
          </a:p>
        </p:txBody>
      </p:sp>
      <p:sp>
        <p:nvSpPr>
          <p:cNvPr id="49" name="矩形 86"/>
          <p:cNvSpPr/>
          <p:nvPr/>
        </p:nvSpPr>
        <p:spPr>
          <a:xfrm>
            <a:off x="-20883" y="5116129"/>
            <a:ext cx="178060" cy="1015266"/>
          </a:xfrm>
          <a:prstGeom prst="rect">
            <a:avLst/>
          </a:prstGeom>
        </p:spPr>
        <p:txBody>
          <a:bodyPr wrap="square">
            <a:spAutoFit/>
          </a:bodyPr>
          <a:lstStyle/>
          <a:p>
            <a:r>
              <a:rPr lang="zh-CN" altLang="en-US" sz="2000" b="1" kern="0" dirty="0">
                <a:solidFill>
                  <a:srgbClr val="C00000"/>
                </a:solidFill>
                <a:latin typeface="微软雅黑" panose="020B0503020204020204" charset="-122"/>
                <a:ea typeface="微软雅黑" panose="020B0503020204020204" charset="-122"/>
                <a:sym typeface="Huawei Sans" panose="020C0503030203020204"/>
              </a:rPr>
              <a:t>根技术</a:t>
            </a:r>
            <a:endParaRPr lang="zh-CN" altLang="en-US" sz="2000" b="1" kern="0" dirty="0">
              <a:solidFill>
                <a:srgbClr val="C00000"/>
              </a:solidFill>
              <a:latin typeface="微软雅黑" panose="020B0503020204020204" charset="-122"/>
              <a:ea typeface="微软雅黑" panose="020B0503020204020204" charset="-122"/>
              <a:sym typeface="Huawei Sans" panose="020C0503030203020204"/>
            </a:endParaRPr>
          </a:p>
        </p:txBody>
      </p:sp>
      <p:sp>
        <p:nvSpPr>
          <p:cNvPr id="50" name="矩形 49"/>
          <p:cNvSpPr/>
          <p:nvPr/>
        </p:nvSpPr>
        <p:spPr>
          <a:xfrm>
            <a:off x="-31117" y="3531349"/>
            <a:ext cx="376588" cy="1322922"/>
          </a:xfrm>
          <a:prstGeom prst="rect">
            <a:avLst/>
          </a:prstGeom>
        </p:spPr>
        <p:txBody>
          <a:bodyPr wrap="square">
            <a:spAutoFit/>
          </a:bodyPr>
          <a:lstStyle/>
          <a:p>
            <a:r>
              <a:rPr lang="zh-CN" altLang="en-US" sz="2000" b="1" kern="0" dirty="0">
                <a:solidFill>
                  <a:srgbClr val="C00000"/>
                </a:solidFill>
                <a:latin typeface="微软雅黑" panose="020B0503020204020204" charset="-122"/>
                <a:ea typeface="微软雅黑" panose="020B0503020204020204" charset="-122"/>
                <a:sym typeface="Huawei Sans" panose="020C0503030203020204"/>
              </a:rPr>
              <a:t>基础软件</a:t>
            </a:r>
            <a:endParaRPr lang="zh-CN" altLang="en-US" sz="2000" b="1" kern="0" dirty="0">
              <a:solidFill>
                <a:srgbClr val="C00000"/>
              </a:solidFill>
              <a:latin typeface="微软雅黑" panose="020B0503020204020204" charset="-122"/>
              <a:ea typeface="微软雅黑" panose="020B0503020204020204" charset="-122"/>
              <a:sym typeface="Huawei Sans" panose="020C0503030203020204"/>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51865" y="97712"/>
            <a:ext cx="8908981" cy="1001920"/>
          </a:xfrm>
          <a:prstGeom prst="rect">
            <a:avLst/>
          </a:prstGeom>
          <a:noFill/>
          <a:ln w="9525">
            <a:noFill/>
            <a:miter lim="800000"/>
          </a:ln>
        </p:spPr>
        <p:txBody>
          <a:bodyPr vert="horz" lIns="91440" tIns="45720" rIns="91440" bIns="45720" rtlCol="0" anchor="ctr">
            <a:normAutofit/>
          </a:bodyPr>
          <a:lstStyle>
            <a:defPPr>
              <a:defRPr lang="zh-CN"/>
            </a:defPPr>
            <a:lvl1pPr marL="533400" indent="-533400" algn="ctr" defTabSz="914400" eaLnBrk="1" latinLnBrk="0" hangingPunct="1">
              <a:buNone/>
              <a:defRPr sz="2800" b="1">
                <a:solidFill>
                  <a:srgbClr val="1F05E3"/>
                </a:solidFill>
                <a:latin typeface="黑体" panose="02010609060101010101" pitchFamily="2" charset="-122"/>
                <a:ea typeface="黑体" panose="02010609060101010101" pitchFamily="2" charset="-122"/>
              </a:defRPr>
            </a:lvl1pPr>
          </a:lstStyle>
          <a:p>
            <a:r>
              <a:rPr lang="zh-CN" altLang="en-US" dirty="0"/>
              <a:t>进展：鲲鹏生态进入快车道，昇腾生态初步布局，</a:t>
            </a:r>
            <a:endParaRPr lang="en-US" altLang="zh-CN" dirty="0"/>
          </a:p>
          <a:p>
            <a:r>
              <a:rPr lang="zh-CN" altLang="en-US" dirty="0"/>
              <a:t>成为中国核心技术路线</a:t>
            </a:r>
            <a:endParaRPr lang="en-US" dirty="0"/>
          </a:p>
        </p:txBody>
      </p:sp>
      <p:sp>
        <p:nvSpPr>
          <p:cNvPr id="3" name="object 11"/>
          <p:cNvSpPr/>
          <p:nvPr/>
        </p:nvSpPr>
        <p:spPr>
          <a:xfrm>
            <a:off x="-321951" y="4659199"/>
            <a:ext cx="10071801" cy="645619"/>
          </a:xfrm>
          <a:custGeom>
            <a:avLst/>
            <a:gdLst/>
            <a:ahLst/>
            <a:cxnLst/>
            <a:rect l="l" t="t" r="r" b="b"/>
            <a:pathLst>
              <a:path w="18062575" h="1482089">
                <a:moveTo>
                  <a:pt x="0" y="1481697"/>
                </a:moveTo>
                <a:lnTo>
                  <a:pt x="73452" y="1455822"/>
                </a:lnTo>
                <a:lnTo>
                  <a:pt x="200363" y="1411931"/>
                </a:lnTo>
                <a:lnTo>
                  <a:pt x="327864" y="1368649"/>
                </a:lnTo>
                <a:lnTo>
                  <a:pt x="455951" y="1325977"/>
                </a:lnTo>
                <a:lnTo>
                  <a:pt x="584618" y="1283920"/>
                </a:lnTo>
                <a:lnTo>
                  <a:pt x="713862" y="1242480"/>
                </a:lnTo>
                <a:lnTo>
                  <a:pt x="843676" y="1201661"/>
                </a:lnTo>
                <a:lnTo>
                  <a:pt x="974058" y="1161465"/>
                </a:lnTo>
                <a:lnTo>
                  <a:pt x="1105000" y="1121896"/>
                </a:lnTo>
                <a:lnTo>
                  <a:pt x="1236500" y="1082956"/>
                </a:lnTo>
                <a:lnTo>
                  <a:pt x="1368552" y="1044650"/>
                </a:lnTo>
                <a:lnTo>
                  <a:pt x="1501150" y="1006979"/>
                </a:lnTo>
                <a:lnTo>
                  <a:pt x="1634292" y="969946"/>
                </a:lnTo>
                <a:lnTo>
                  <a:pt x="1767970" y="933556"/>
                </a:lnTo>
                <a:lnTo>
                  <a:pt x="1902182" y="897811"/>
                </a:lnTo>
                <a:lnTo>
                  <a:pt x="2036922" y="862713"/>
                </a:lnTo>
                <a:lnTo>
                  <a:pt x="2172185" y="828267"/>
                </a:lnTo>
                <a:lnTo>
                  <a:pt x="2307966" y="794475"/>
                </a:lnTo>
                <a:lnTo>
                  <a:pt x="2444261" y="761340"/>
                </a:lnTo>
                <a:lnTo>
                  <a:pt x="2581064" y="728865"/>
                </a:lnTo>
                <a:lnTo>
                  <a:pt x="2718372" y="697053"/>
                </a:lnTo>
                <a:lnTo>
                  <a:pt x="2856178" y="665908"/>
                </a:lnTo>
                <a:lnTo>
                  <a:pt x="2994480" y="635432"/>
                </a:lnTo>
                <a:lnTo>
                  <a:pt x="3133270" y="605629"/>
                </a:lnTo>
                <a:lnTo>
                  <a:pt x="3272546" y="576501"/>
                </a:lnTo>
                <a:lnTo>
                  <a:pt x="3412301" y="548051"/>
                </a:lnTo>
                <a:lnTo>
                  <a:pt x="3552532" y="520284"/>
                </a:lnTo>
                <a:lnTo>
                  <a:pt x="3693233" y="493201"/>
                </a:lnTo>
                <a:lnTo>
                  <a:pt x="3834400" y="466805"/>
                </a:lnTo>
                <a:lnTo>
                  <a:pt x="3976027" y="441101"/>
                </a:lnTo>
                <a:lnTo>
                  <a:pt x="4118110" y="416090"/>
                </a:lnTo>
                <a:lnTo>
                  <a:pt x="4260645" y="391776"/>
                </a:lnTo>
                <a:lnTo>
                  <a:pt x="4403626" y="368163"/>
                </a:lnTo>
                <a:lnTo>
                  <a:pt x="4547048" y="345252"/>
                </a:lnTo>
                <a:lnTo>
                  <a:pt x="4690907" y="323047"/>
                </a:lnTo>
                <a:lnTo>
                  <a:pt x="4835198" y="301552"/>
                </a:lnTo>
                <a:lnTo>
                  <a:pt x="4979916" y="280768"/>
                </a:lnTo>
                <a:lnTo>
                  <a:pt x="5125057" y="260700"/>
                </a:lnTo>
                <a:lnTo>
                  <a:pt x="5270615" y="241350"/>
                </a:lnTo>
                <a:lnTo>
                  <a:pt x="5416586" y="222722"/>
                </a:lnTo>
                <a:lnTo>
                  <a:pt x="5562965" y="204818"/>
                </a:lnTo>
                <a:lnTo>
                  <a:pt x="5709747" y="187642"/>
                </a:lnTo>
                <a:lnTo>
                  <a:pt x="5856927" y="171196"/>
                </a:lnTo>
                <a:lnTo>
                  <a:pt x="6004501" y="155483"/>
                </a:lnTo>
                <a:lnTo>
                  <a:pt x="6152463" y="140507"/>
                </a:lnTo>
                <a:lnTo>
                  <a:pt x="6300810" y="126271"/>
                </a:lnTo>
                <a:lnTo>
                  <a:pt x="6449535" y="112778"/>
                </a:lnTo>
                <a:lnTo>
                  <a:pt x="6598635" y="100031"/>
                </a:lnTo>
                <a:lnTo>
                  <a:pt x="6748105" y="88032"/>
                </a:lnTo>
                <a:lnTo>
                  <a:pt x="6897939" y="76786"/>
                </a:lnTo>
                <a:lnTo>
                  <a:pt x="7048133" y="66294"/>
                </a:lnTo>
                <a:lnTo>
                  <a:pt x="7198682" y="56561"/>
                </a:lnTo>
                <a:lnTo>
                  <a:pt x="7349582" y="47588"/>
                </a:lnTo>
                <a:lnTo>
                  <a:pt x="7500827" y="39380"/>
                </a:lnTo>
                <a:lnTo>
                  <a:pt x="7652413" y="31939"/>
                </a:lnTo>
                <a:lnTo>
                  <a:pt x="7804334" y="25268"/>
                </a:lnTo>
                <a:lnTo>
                  <a:pt x="7956587" y="19371"/>
                </a:lnTo>
                <a:lnTo>
                  <a:pt x="8109166" y="14250"/>
                </a:lnTo>
                <a:lnTo>
                  <a:pt x="8262066" y="9908"/>
                </a:lnTo>
                <a:lnTo>
                  <a:pt x="8415284" y="6349"/>
                </a:lnTo>
                <a:lnTo>
                  <a:pt x="8568813" y="3576"/>
                </a:lnTo>
                <a:lnTo>
                  <a:pt x="8722649" y="1591"/>
                </a:lnTo>
                <a:lnTo>
                  <a:pt x="8876788" y="398"/>
                </a:lnTo>
                <a:lnTo>
                  <a:pt x="9031224" y="0"/>
                </a:lnTo>
                <a:lnTo>
                  <a:pt x="9185659" y="398"/>
                </a:lnTo>
                <a:lnTo>
                  <a:pt x="9339798" y="1591"/>
                </a:lnTo>
                <a:lnTo>
                  <a:pt x="9493634" y="3576"/>
                </a:lnTo>
                <a:lnTo>
                  <a:pt x="9647163" y="6349"/>
                </a:lnTo>
                <a:lnTo>
                  <a:pt x="9800381" y="9908"/>
                </a:lnTo>
                <a:lnTo>
                  <a:pt x="9953281" y="14250"/>
                </a:lnTo>
                <a:lnTo>
                  <a:pt x="10105860" y="19371"/>
                </a:lnTo>
                <a:lnTo>
                  <a:pt x="10258113" y="25268"/>
                </a:lnTo>
                <a:lnTo>
                  <a:pt x="10410034" y="31939"/>
                </a:lnTo>
                <a:lnTo>
                  <a:pt x="10561620" y="39380"/>
                </a:lnTo>
                <a:lnTo>
                  <a:pt x="10712865" y="47588"/>
                </a:lnTo>
                <a:lnTo>
                  <a:pt x="10863765" y="56561"/>
                </a:lnTo>
                <a:lnTo>
                  <a:pt x="11014314" y="66294"/>
                </a:lnTo>
                <a:lnTo>
                  <a:pt x="11164508" y="76786"/>
                </a:lnTo>
                <a:lnTo>
                  <a:pt x="11314342" y="88032"/>
                </a:lnTo>
                <a:lnTo>
                  <a:pt x="11463812" y="100031"/>
                </a:lnTo>
                <a:lnTo>
                  <a:pt x="11612912" y="112778"/>
                </a:lnTo>
                <a:lnTo>
                  <a:pt x="11761637" y="126271"/>
                </a:lnTo>
                <a:lnTo>
                  <a:pt x="11909984" y="140507"/>
                </a:lnTo>
                <a:lnTo>
                  <a:pt x="12057946" y="155483"/>
                </a:lnTo>
                <a:lnTo>
                  <a:pt x="12205520" y="171196"/>
                </a:lnTo>
                <a:lnTo>
                  <a:pt x="12352700" y="187642"/>
                </a:lnTo>
                <a:lnTo>
                  <a:pt x="12499482" y="204818"/>
                </a:lnTo>
                <a:lnTo>
                  <a:pt x="12645861" y="222722"/>
                </a:lnTo>
                <a:lnTo>
                  <a:pt x="12791832" y="241350"/>
                </a:lnTo>
                <a:lnTo>
                  <a:pt x="12937390" y="260700"/>
                </a:lnTo>
                <a:lnTo>
                  <a:pt x="13082531" y="280768"/>
                </a:lnTo>
                <a:lnTo>
                  <a:pt x="13227249" y="301552"/>
                </a:lnTo>
                <a:lnTo>
                  <a:pt x="13371540" y="323047"/>
                </a:lnTo>
                <a:lnTo>
                  <a:pt x="13515399" y="345252"/>
                </a:lnTo>
                <a:lnTo>
                  <a:pt x="13658821" y="368163"/>
                </a:lnTo>
                <a:lnTo>
                  <a:pt x="13801802" y="391776"/>
                </a:lnTo>
                <a:lnTo>
                  <a:pt x="13944337" y="416090"/>
                </a:lnTo>
                <a:lnTo>
                  <a:pt x="14086420" y="441101"/>
                </a:lnTo>
                <a:lnTo>
                  <a:pt x="14228047" y="466805"/>
                </a:lnTo>
                <a:lnTo>
                  <a:pt x="14369214" y="493201"/>
                </a:lnTo>
                <a:lnTo>
                  <a:pt x="14509915" y="520284"/>
                </a:lnTo>
                <a:lnTo>
                  <a:pt x="14650146" y="548051"/>
                </a:lnTo>
                <a:lnTo>
                  <a:pt x="14789901" y="576501"/>
                </a:lnTo>
                <a:lnTo>
                  <a:pt x="14929177" y="605629"/>
                </a:lnTo>
                <a:lnTo>
                  <a:pt x="15067967" y="635432"/>
                </a:lnTo>
                <a:lnTo>
                  <a:pt x="15206269" y="665908"/>
                </a:lnTo>
                <a:lnTo>
                  <a:pt x="15344075" y="697053"/>
                </a:lnTo>
                <a:lnTo>
                  <a:pt x="15481383" y="728865"/>
                </a:lnTo>
                <a:lnTo>
                  <a:pt x="15618186" y="761340"/>
                </a:lnTo>
                <a:lnTo>
                  <a:pt x="15754481" y="794475"/>
                </a:lnTo>
                <a:lnTo>
                  <a:pt x="15890262" y="828267"/>
                </a:lnTo>
                <a:lnTo>
                  <a:pt x="16025525" y="862713"/>
                </a:lnTo>
                <a:lnTo>
                  <a:pt x="16160265" y="897811"/>
                </a:lnTo>
                <a:lnTo>
                  <a:pt x="16294477" y="933556"/>
                </a:lnTo>
                <a:lnTo>
                  <a:pt x="16428155" y="969946"/>
                </a:lnTo>
                <a:lnTo>
                  <a:pt x="16561297" y="1006979"/>
                </a:lnTo>
                <a:lnTo>
                  <a:pt x="16693895" y="1044650"/>
                </a:lnTo>
                <a:lnTo>
                  <a:pt x="16825947" y="1082956"/>
                </a:lnTo>
                <a:lnTo>
                  <a:pt x="16957447" y="1121896"/>
                </a:lnTo>
                <a:lnTo>
                  <a:pt x="17088389" y="1161465"/>
                </a:lnTo>
                <a:lnTo>
                  <a:pt x="17218771" y="1201661"/>
                </a:lnTo>
                <a:lnTo>
                  <a:pt x="17348585" y="1242480"/>
                </a:lnTo>
                <a:lnTo>
                  <a:pt x="17477829" y="1283920"/>
                </a:lnTo>
                <a:lnTo>
                  <a:pt x="17606496" y="1325977"/>
                </a:lnTo>
                <a:lnTo>
                  <a:pt x="17734583" y="1368649"/>
                </a:lnTo>
                <a:lnTo>
                  <a:pt x="17862084" y="1411931"/>
                </a:lnTo>
                <a:lnTo>
                  <a:pt x="17988995" y="1455822"/>
                </a:lnTo>
                <a:lnTo>
                  <a:pt x="18062446" y="1481697"/>
                </a:lnTo>
              </a:path>
            </a:pathLst>
          </a:custGeom>
          <a:solidFill>
            <a:schemeClr val="tx1">
              <a:lumMod val="10000"/>
              <a:lumOff val="90000"/>
            </a:schemeClr>
          </a:solidFill>
          <a:ln w="38100">
            <a:noFill/>
          </a:ln>
        </p:spPr>
        <p:txBody>
          <a:bodyPr lIns="0" tIns="0" rIns="0" bIns="0"/>
          <a:lstStyle/>
          <a:p>
            <a:pPr defTabSz="616585">
              <a:defRPr/>
            </a:pPr>
            <a:endParaRPr sz="1215" kern="0" dirty="0">
              <a:solidFill>
                <a:srgbClr val="1D1D1A"/>
              </a:solidFill>
              <a:sym typeface="Arial" panose="020B0604020202020204" pitchFamily="34" charset="0"/>
            </a:endParaRPr>
          </a:p>
        </p:txBody>
      </p:sp>
      <p:pic>
        <p:nvPicPr>
          <p:cNvPr id="4" name="Picture 4" descr="Real Tree Branch Png - Tree Branches Clipart Png, Transparent Png - kindpng"/>
          <p:cNvPicPr>
            <a:picLocks noChangeAspect="1" noChangeArrowheads="1"/>
          </p:cNvPicPr>
          <p:nvPr/>
        </p:nvPicPr>
        <p:blipFill>
          <a:blip r:embed="rId1">
            <a:clrChange>
              <a:clrFrom>
                <a:srgbClr val="FFFFFF"/>
              </a:clrFrom>
              <a:clrTo>
                <a:srgbClr val="FFFFFF">
                  <a:alpha val="0"/>
                </a:srgbClr>
              </a:clrTo>
            </a:clrChange>
            <a:duotone>
              <a:srgbClr val="666666">
                <a:shade val="45000"/>
                <a:satMod val="135000"/>
              </a:srgbClr>
              <a:prstClr val="white"/>
            </a:duotone>
            <a:extLst>
              <a:ext uri="{BEBA8EAE-BF5A-486C-A8C5-ECC9F3942E4B}">
                <a14:imgProps xmlns:a14="http://schemas.microsoft.com/office/drawing/2010/main">
                  <a14:imgLayer r:embed="rId2">
                    <a14:imgEffect>
                      <a14:artisticCrisscrossEtching trans="7500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694563" y="1508921"/>
            <a:ext cx="6095288" cy="4014814"/>
          </a:xfrm>
          <a:prstGeom prst="rect">
            <a:avLst/>
          </a:prstGeom>
          <a:noFill/>
          <a:extLst>
            <a:ext uri="{909E8E84-426E-40DD-AFC4-6F175D3DCCD1}">
              <a14:hiddenFill xmlns:a14="http://schemas.microsoft.com/office/drawing/2010/main">
                <a:solidFill>
                  <a:srgbClr val="FFFFFF"/>
                </a:solidFill>
              </a14:hiddenFill>
            </a:ext>
          </a:extLst>
        </p:spPr>
      </p:pic>
      <p:sp>
        <p:nvSpPr>
          <p:cNvPr id="5" name="圆角矩形 130"/>
          <p:cNvSpPr/>
          <p:nvPr/>
        </p:nvSpPr>
        <p:spPr>
          <a:xfrm>
            <a:off x="4523646" y="1544437"/>
            <a:ext cx="4479772" cy="1703280"/>
          </a:xfrm>
          <a:prstGeom prst="roundRect">
            <a:avLst>
              <a:gd name="adj" fmla="val 12072"/>
            </a:avLst>
          </a:prstGeom>
          <a:solidFill>
            <a:schemeClr val="bg1">
              <a:lumMod val="85000"/>
              <a:alpha val="37000"/>
            </a:schemeClr>
          </a:solidFill>
          <a:ln w="9525" cap="flat" cmpd="sng" algn="ctr">
            <a:solidFill>
              <a:srgbClr val="666666">
                <a:lumMod val="60000"/>
                <a:lumOff val="40000"/>
              </a:srgbClr>
            </a:solidFill>
            <a:prstDash val="solid"/>
            <a:miter lim="800000"/>
          </a:ln>
          <a:effectLst/>
        </p:spPr>
        <p:txBody>
          <a:bodyPr rtlCol="0" anchor="ctr"/>
          <a:lstStyle/>
          <a:p>
            <a:pPr algn="ctr" defTabSz="913765">
              <a:defRPr/>
            </a:pPr>
            <a:endParaRPr lang="zh-CN" altLang="en-US" sz="1800" kern="0">
              <a:solidFill>
                <a:srgbClr val="666666"/>
              </a:solidFill>
              <a:latin typeface="微软雅黑" panose="020B0503020204020204" charset="-122"/>
            </a:endParaRPr>
          </a:p>
        </p:txBody>
      </p:sp>
      <p:sp>
        <p:nvSpPr>
          <p:cNvPr id="7" name="圆角矩形 148"/>
          <p:cNvSpPr/>
          <p:nvPr/>
        </p:nvSpPr>
        <p:spPr>
          <a:xfrm>
            <a:off x="1068996" y="3520429"/>
            <a:ext cx="3097804" cy="1452051"/>
          </a:xfrm>
          <a:prstGeom prst="roundRect">
            <a:avLst>
              <a:gd name="adj" fmla="val 12072"/>
            </a:avLst>
          </a:prstGeom>
          <a:solidFill>
            <a:schemeClr val="bg1">
              <a:lumMod val="85000"/>
              <a:alpha val="37000"/>
            </a:schemeClr>
          </a:solidFill>
          <a:ln w="9525" cap="flat" cmpd="sng" algn="ctr">
            <a:solidFill>
              <a:srgbClr val="666666">
                <a:lumMod val="60000"/>
                <a:lumOff val="40000"/>
              </a:srgbClr>
            </a:solidFill>
            <a:prstDash val="solid"/>
            <a:miter lim="800000"/>
          </a:ln>
          <a:effectLst/>
        </p:spPr>
        <p:txBody>
          <a:bodyPr rtlCol="0" anchor="ctr"/>
          <a:lstStyle/>
          <a:p>
            <a:pPr algn="ctr" defTabSz="913765">
              <a:defRPr/>
            </a:pPr>
            <a:endParaRPr lang="zh-CN" altLang="en-US" sz="1800" kern="0">
              <a:solidFill>
                <a:srgbClr val="666666"/>
              </a:solidFill>
              <a:latin typeface="微软雅黑" panose="020B0503020204020204" charset="-122"/>
            </a:endParaRPr>
          </a:p>
        </p:txBody>
      </p:sp>
      <p:sp>
        <p:nvSpPr>
          <p:cNvPr id="8" name="圆角矩形 149"/>
          <p:cNvSpPr/>
          <p:nvPr/>
        </p:nvSpPr>
        <p:spPr>
          <a:xfrm>
            <a:off x="-28929" y="1561572"/>
            <a:ext cx="4300469" cy="1676270"/>
          </a:xfrm>
          <a:prstGeom prst="roundRect">
            <a:avLst>
              <a:gd name="adj" fmla="val 12072"/>
            </a:avLst>
          </a:prstGeom>
          <a:solidFill>
            <a:schemeClr val="bg1">
              <a:lumMod val="85000"/>
              <a:alpha val="37000"/>
            </a:schemeClr>
          </a:solidFill>
          <a:ln w="9525" cap="flat" cmpd="sng" algn="ctr">
            <a:solidFill>
              <a:srgbClr val="666666">
                <a:lumMod val="60000"/>
                <a:lumOff val="40000"/>
              </a:srgbClr>
            </a:solidFill>
            <a:prstDash val="solid"/>
            <a:miter lim="800000"/>
          </a:ln>
          <a:effectLst/>
        </p:spPr>
        <p:txBody>
          <a:bodyPr rtlCol="0" anchor="ctr"/>
          <a:lstStyle/>
          <a:p>
            <a:pPr algn="ctr" defTabSz="913765">
              <a:defRPr/>
            </a:pPr>
            <a:endParaRPr lang="zh-CN" altLang="en-US" sz="1800" kern="0">
              <a:solidFill>
                <a:srgbClr val="666666"/>
              </a:solidFill>
              <a:latin typeface="微软雅黑" panose="020B0503020204020204" charset="-122"/>
            </a:endParaRPr>
          </a:p>
        </p:txBody>
      </p:sp>
      <p:sp>
        <p:nvSpPr>
          <p:cNvPr id="9" name="矩形 150"/>
          <p:cNvSpPr/>
          <p:nvPr/>
        </p:nvSpPr>
        <p:spPr>
          <a:xfrm>
            <a:off x="206426" y="3516328"/>
            <a:ext cx="594803" cy="584547"/>
          </a:xfrm>
          <a:prstGeom prst="rect">
            <a:avLst/>
          </a:prstGeom>
        </p:spPr>
        <p:txBody>
          <a:bodyPr wrap="none">
            <a:spAutoFit/>
          </a:bodyPr>
          <a:lstStyle/>
          <a:p>
            <a:pPr defTabSz="913765">
              <a:defRPr/>
            </a:pPr>
            <a:r>
              <a:rPr lang="zh-CN" altLang="en-US" sz="1600" b="1" kern="0" dirty="0">
                <a:solidFill>
                  <a:srgbClr val="C00000"/>
                </a:solidFill>
                <a:latin typeface="Huawei Sans" panose="020C0503030203020204"/>
              </a:rPr>
              <a:t>硬件</a:t>
            </a:r>
            <a:endParaRPr lang="en-US" altLang="zh-CN" sz="1600" b="1" kern="0" dirty="0">
              <a:solidFill>
                <a:srgbClr val="C00000"/>
              </a:solidFill>
              <a:latin typeface="Huawei Sans" panose="020C0503030203020204"/>
            </a:endParaRPr>
          </a:p>
          <a:p>
            <a:pPr defTabSz="913765">
              <a:defRPr/>
            </a:pPr>
            <a:r>
              <a:rPr lang="zh-CN" altLang="en-US" sz="1600" b="1" kern="0" dirty="0">
                <a:solidFill>
                  <a:srgbClr val="C00000"/>
                </a:solidFill>
                <a:latin typeface="Huawei Sans" panose="020C0503030203020204"/>
              </a:rPr>
              <a:t>开放</a:t>
            </a:r>
            <a:endParaRPr lang="zh-CN" altLang="en-US" sz="1600" b="1" kern="0" dirty="0">
              <a:solidFill>
                <a:srgbClr val="C00000"/>
              </a:solidFill>
              <a:latin typeface="Huawei Sans" panose="020C0503030203020204"/>
            </a:endParaRPr>
          </a:p>
        </p:txBody>
      </p:sp>
      <p:sp>
        <p:nvSpPr>
          <p:cNvPr id="10" name="矩形 151"/>
          <p:cNvSpPr/>
          <p:nvPr/>
        </p:nvSpPr>
        <p:spPr>
          <a:xfrm>
            <a:off x="1597979" y="1184444"/>
            <a:ext cx="2003523" cy="338426"/>
          </a:xfrm>
          <a:prstGeom prst="rect">
            <a:avLst/>
          </a:prstGeom>
        </p:spPr>
        <p:txBody>
          <a:bodyPr wrap="square">
            <a:spAutoFit/>
          </a:bodyPr>
          <a:lstStyle/>
          <a:p>
            <a:pPr defTabSz="913765">
              <a:defRPr/>
            </a:pPr>
            <a:r>
              <a:rPr lang="zh-CN" altLang="en-US" sz="1600" b="1" kern="0" dirty="0">
                <a:solidFill>
                  <a:srgbClr val="C00000"/>
                </a:solidFill>
                <a:latin typeface="微软雅黑" panose="020B0503020204020204" charset="-122"/>
                <a:cs typeface="Arial" panose="020B0604020202020204" pitchFamily="34" charset="0"/>
              </a:rPr>
              <a:t>使能伙伴</a:t>
            </a:r>
            <a:endParaRPr lang="zh-CN" altLang="en-US" sz="1600" b="1" kern="0" dirty="0">
              <a:solidFill>
                <a:srgbClr val="C00000"/>
              </a:solidFill>
              <a:latin typeface="Huawei Sans" panose="020C0503030203020204"/>
            </a:endParaRPr>
          </a:p>
        </p:txBody>
      </p:sp>
      <p:sp>
        <p:nvSpPr>
          <p:cNvPr id="11" name="矩形 152"/>
          <p:cNvSpPr/>
          <p:nvPr/>
        </p:nvSpPr>
        <p:spPr>
          <a:xfrm>
            <a:off x="6166179" y="1206058"/>
            <a:ext cx="2230455" cy="338426"/>
          </a:xfrm>
          <a:prstGeom prst="rect">
            <a:avLst/>
          </a:prstGeom>
        </p:spPr>
        <p:txBody>
          <a:bodyPr wrap="square">
            <a:spAutoFit/>
          </a:bodyPr>
          <a:lstStyle/>
          <a:p>
            <a:pPr defTabSz="913765">
              <a:defRPr/>
            </a:pPr>
            <a:r>
              <a:rPr lang="zh-CN" altLang="en-US" sz="1600" b="1" kern="0" dirty="0">
                <a:solidFill>
                  <a:srgbClr val="C00000"/>
                </a:solidFill>
                <a:latin typeface="微软雅黑" panose="020B0503020204020204" charset="-122"/>
                <a:cs typeface="Arial" panose="020B0604020202020204" pitchFamily="34" charset="0"/>
              </a:rPr>
              <a:t>发展人才</a:t>
            </a:r>
            <a:endParaRPr lang="zh-CN" altLang="en-US" sz="1600" b="1" kern="0" dirty="0">
              <a:solidFill>
                <a:srgbClr val="C00000"/>
              </a:solidFill>
              <a:latin typeface="Huawei Sans" panose="020C0503030203020204"/>
            </a:endParaRPr>
          </a:p>
        </p:txBody>
      </p:sp>
      <p:sp>
        <p:nvSpPr>
          <p:cNvPr id="12" name="圆角矩形 153"/>
          <p:cNvSpPr/>
          <p:nvPr/>
        </p:nvSpPr>
        <p:spPr>
          <a:xfrm>
            <a:off x="4950862" y="3524708"/>
            <a:ext cx="3272356" cy="1447772"/>
          </a:xfrm>
          <a:prstGeom prst="roundRect">
            <a:avLst>
              <a:gd name="adj" fmla="val 12072"/>
            </a:avLst>
          </a:prstGeom>
          <a:solidFill>
            <a:schemeClr val="bg1">
              <a:lumMod val="85000"/>
              <a:alpha val="37000"/>
            </a:schemeClr>
          </a:solidFill>
          <a:ln w="9525" cap="flat" cmpd="sng" algn="ctr">
            <a:solidFill>
              <a:srgbClr val="666666">
                <a:lumMod val="60000"/>
                <a:lumOff val="40000"/>
              </a:srgbClr>
            </a:solidFill>
            <a:prstDash val="solid"/>
            <a:miter lim="800000"/>
          </a:ln>
          <a:effectLst/>
        </p:spPr>
        <p:txBody>
          <a:bodyPr rtlCol="0" anchor="ctr"/>
          <a:lstStyle/>
          <a:p>
            <a:pPr algn="ctr" defTabSz="913765">
              <a:defRPr/>
            </a:pPr>
            <a:endParaRPr lang="zh-CN" altLang="en-US" sz="1800" kern="0">
              <a:solidFill>
                <a:srgbClr val="666666"/>
              </a:solidFill>
              <a:latin typeface="微软雅黑" panose="020B0503020204020204" charset="-122"/>
            </a:endParaRPr>
          </a:p>
        </p:txBody>
      </p:sp>
      <p:sp>
        <p:nvSpPr>
          <p:cNvPr id="13" name="矩形 154"/>
          <p:cNvSpPr/>
          <p:nvPr/>
        </p:nvSpPr>
        <p:spPr>
          <a:xfrm>
            <a:off x="8370940" y="3512303"/>
            <a:ext cx="594803" cy="584547"/>
          </a:xfrm>
          <a:prstGeom prst="rect">
            <a:avLst/>
          </a:prstGeom>
        </p:spPr>
        <p:txBody>
          <a:bodyPr wrap="none">
            <a:spAutoFit/>
          </a:bodyPr>
          <a:lstStyle/>
          <a:p>
            <a:pPr defTabSz="913765">
              <a:defRPr/>
            </a:pPr>
            <a:r>
              <a:rPr lang="zh-CN" altLang="en-US" sz="1600" b="1" kern="0" dirty="0">
                <a:solidFill>
                  <a:srgbClr val="C00000"/>
                </a:solidFill>
                <a:latin typeface="微软雅黑" panose="020B0503020204020204" charset="-122"/>
                <a:cs typeface="Arial" panose="020B0604020202020204" pitchFamily="34" charset="0"/>
              </a:rPr>
              <a:t>软件</a:t>
            </a:r>
            <a:endParaRPr lang="en-US" altLang="zh-CN" sz="1600" b="1" kern="0" dirty="0">
              <a:solidFill>
                <a:srgbClr val="C00000"/>
              </a:solidFill>
              <a:latin typeface="微软雅黑" panose="020B0503020204020204" charset="-122"/>
              <a:cs typeface="Arial" panose="020B0604020202020204" pitchFamily="34" charset="0"/>
            </a:endParaRPr>
          </a:p>
          <a:p>
            <a:pPr defTabSz="913765">
              <a:defRPr/>
            </a:pPr>
            <a:r>
              <a:rPr lang="zh-CN" altLang="en-US" sz="1600" b="1" kern="0" dirty="0">
                <a:solidFill>
                  <a:srgbClr val="C00000"/>
                </a:solidFill>
                <a:latin typeface="微软雅黑" panose="020B0503020204020204" charset="-122"/>
                <a:cs typeface="Arial" panose="020B0604020202020204" pitchFamily="34" charset="0"/>
              </a:rPr>
              <a:t>开源</a:t>
            </a:r>
            <a:endParaRPr lang="zh-CN" altLang="en-US" sz="1600" b="1" kern="0" dirty="0">
              <a:solidFill>
                <a:srgbClr val="C00000"/>
              </a:solidFill>
              <a:latin typeface="Huawei Sans" panose="020C0503030203020204"/>
            </a:endParaRPr>
          </a:p>
        </p:txBody>
      </p:sp>
      <p:sp>
        <p:nvSpPr>
          <p:cNvPr id="14" name="文本框 740"/>
          <p:cNvSpPr txBox="1"/>
          <p:nvPr/>
        </p:nvSpPr>
        <p:spPr>
          <a:xfrm>
            <a:off x="1576333" y="3634372"/>
            <a:ext cx="2511000" cy="734109"/>
          </a:xfrm>
          <a:prstGeom prst="rect">
            <a:avLst/>
          </a:prstGeom>
          <a:noFill/>
          <a:ln w="3175" cap="flat">
            <a:noFill/>
            <a:miter lim="400000"/>
          </a:ln>
          <a:effectLst/>
        </p:spPr>
        <p:txBody>
          <a:bodyPr wrap="square" lIns="71946" tIns="35973" rIns="71946" bIns="35973" numCol="1" anchor="ctr">
            <a:spAutoFit/>
          </a:bodyPr>
          <a:lstStyle>
            <a:lvl1pPr algn="ctr">
              <a:defRPr sz="5600">
                <a:solidFill>
                  <a:srgbClr val="E6E6E6"/>
                </a:solidFill>
                <a:latin typeface="Lantinghei SC Demibold"/>
                <a:ea typeface="Lantinghei SC Demibold"/>
                <a:cs typeface="Lantinghei SC Demibold"/>
                <a:sym typeface="Lantinghei SC Demibold"/>
              </a:defRPr>
            </a:lvl1pPr>
          </a:lstStyle>
          <a:p>
            <a:pPr algn="l" defTabSz="913765">
              <a:lnSpc>
                <a:spcPct val="125000"/>
              </a:lnSpc>
              <a:defRPr/>
            </a:pPr>
            <a:r>
              <a:rPr lang="zh-CN" altLang="en-US" sz="1200" kern="0" dirty="0">
                <a:solidFill>
                  <a:srgbClr val="1D1D1A"/>
                </a:solidFill>
                <a:latin typeface="微软雅黑" panose="020B0503020204020204" charset="-122"/>
                <a:ea typeface="微软雅黑" panose="020B0503020204020204" charset="-122"/>
                <a:cs typeface="+mn-cs"/>
              </a:rPr>
              <a:t>伙伴出货占比</a:t>
            </a:r>
            <a:r>
              <a:rPr lang="en-US" altLang="zh-CN" sz="1400" b="1" kern="0" dirty="0">
                <a:solidFill>
                  <a:srgbClr val="C00000"/>
                </a:solidFill>
                <a:latin typeface="微软雅黑" panose="020B0503020204020204" charset="-122"/>
                <a:ea typeface="微软雅黑" panose="020B0503020204020204" charset="-122"/>
                <a:cs typeface="+mn-cs"/>
              </a:rPr>
              <a:t>71%</a:t>
            </a:r>
            <a:r>
              <a:rPr lang="zh-CN" altLang="en-US" sz="1200" kern="0" dirty="0">
                <a:solidFill>
                  <a:srgbClr val="C00000"/>
                </a:solidFill>
                <a:latin typeface="微软雅黑" panose="020B0503020204020204" charset="-122"/>
                <a:ea typeface="微软雅黑" panose="020B0503020204020204" charset="-122"/>
                <a:cs typeface="+mn-cs"/>
              </a:rPr>
              <a:t>，</a:t>
            </a:r>
            <a:r>
              <a:rPr lang="zh-CN" altLang="en-US" sz="1200" kern="0" dirty="0">
                <a:solidFill>
                  <a:srgbClr val="282828"/>
                </a:solidFill>
                <a:latin typeface="微软雅黑" panose="020B0503020204020204" charset="-122"/>
                <a:ea typeface="微软雅黑" panose="020B0503020204020204" charset="-122"/>
                <a:cs typeface="+mn-cs"/>
              </a:rPr>
              <a:t>全面进入</a:t>
            </a:r>
            <a:r>
              <a:rPr lang="en-US" altLang="zh-CN" sz="1200" kern="0" dirty="0">
                <a:solidFill>
                  <a:srgbClr val="282828"/>
                </a:solidFill>
                <a:latin typeface="微软雅黑" panose="020B0503020204020204" charset="-122"/>
                <a:ea typeface="微软雅黑" panose="020B0503020204020204" charset="-122"/>
                <a:cs typeface="+mn-cs"/>
              </a:rPr>
              <a:t>XC</a:t>
            </a:r>
            <a:r>
              <a:rPr lang="zh-CN" altLang="en-US" sz="1200" kern="0" dirty="0">
                <a:solidFill>
                  <a:srgbClr val="282828"/>
                </a:solidFill>
                <a:latin typeface="微软雅黑" panose="020B0503020204020204" charset="-122"/>
                <a:ea typeface="微软雅黑" panose="020B0503020204020204" charset="-122"/>
                <a:cs typeface="+mn-cs"/>
              </a:rPr>
              <a:t>，并在</a:t>
            </a:r>
            <a:r>
              <a:rPr lang="en-US" altLang="zh-CN" sz="1200" kern="0" dirty="0">
                <a:solidFill>
                  <a:srgbClr val="282828"/>
                </a:solidFill>
                <a:latin typeface="微软雅黑" panose="020B0503020204020204" charset="-122"/>
                <a:ea typeface="微软雅黑" panose="020B0503020204020204" charset="-122"/>
                <a:cs typeface="+mn-cs"/>
              </a:rPr>
              <a:t>5</a:t>
            </a:r>
            <a:r>
              <a:rPr lang="zh-CN" altLang="en-US" sz="1200" kern="0" dirty="0">
                <a:solidFill>
                  <a:srgbClr val="282828"/>
                </a:solidFill>
                <a:latin typeface="微软雅黑" panose="020B0503020204020204" charset="-122"/>
                <a:ea typeface="微软雅黑" panose="020B0503020204020204" charset="-122"/>
                <a:cs typeface="+mn-cs"/>
              </a:rPr>
              <a:t>大行业规模销售</a:t>
            </a:r>
            <a:endParaRPr lang="en-US" altLang="zh-CN" sz="1200" kern="0" dirty="0">
              <a:solidFill>
                <a:srgbClr val="282828"/>
              </a:solidFill>
              <a:latin typeface="微软雅黑" panose="020B0503020204020204" charset="-122"/>
              <a:ea typeface="微软雅黑" panose="020B0503020204020204" charset="-122"/>
              <a:cs typeface="+mn-cs"/>
            </a:endParaRPr>
          </a:p>
          <a:p>
            <a:pPr defTabSz="1218565">
              <a:defRPr/>
            </a:pPr>
            <a:endParaRPr lang="en-US" altLang="zh-CN" sz="1050" dirty="0">
              <a:solidFill>
                <a:srgbClr val="1D1D1A"/>
              </a:solidFill>
              <a:latin typeface="微软雅黑" panose="020B0503020204020204" charset="-122"/>
              <a:ea typeface="微软雅黑" panose="020B0503020204020204" charset="-122"/>
              <a:cs typeface="Arial" panose="020B0604020202020204" pitchFamily="34" charset="0"/>
            </a:endParaRPr>
          </a:p>
        </p:txBody>
      </p:sp>
      <p:sp>
        <p:nvSpPr>
          <p:cNvPr id="15" name="文本框 740"/>
          <p:cNvSpPr txBox="1"/>
          <p:nvPr/>
        </p:nvSpPr>
        <p:spPr>
          <a:xfrm>
            <a:off x="1576332" y="4329220"/>
            <a:ext cx="2481196" cy="592588"/>
          </a:xfrm>
          <a:prstGeom prst="rect">
            <a:avLst/>
          </a:prstGeom>
          <a:noFill/>
          <a:ln w="3175" cap="flat">
            <a:noFill/>
            <a:miter lim="400000"/>
          </a:ln>
          <a:effectLst/>
        </p:spPr>
        <p:txBody>
          <a:bodyPr wrap="square" lIns="71946" tIns="35973" rIns="71946" bIns="35973" numCol="1" anchor="ctr">
            <a:spAutoFit/>
          </a:bodyPr>
          <a:lstStyle>
            <a:lvl1pPr algn="ctr">
              <a:defRPr sz="5600">
                <a:solidFill>
                  <a:srgbClr val="E6E6E6"/>
                </a:solidFill>
                <a:latin typeface="Lantinghei SC Demibold"/>
                <a:ea typeface="Lantinghei SC Demibold"/>
                <a:cs typeface="Lantinghei SC Demibold"/>
                <a:sym typeface="Lantinghei SC Demibold"/>
              </a:defRPr>
            </a:lvl1pPr>
          </a:lstStyle>
          <a:p>
            <a:pPr algn="l" defTabSz="1218565">
              <a:lnSpc>
                <a:spcPct val="130000"/>
              </a:lnSpc>
              <a:defRPr/>
            </a:pPr>
            <a:r>
              <a:rPr kumimoji="1" lang="zh-CN" altLang="en-US" sz="1200" kern="0" dirty="0">
                <a:solidFill>
                  <a:srgbClr val="282828"/>
                </a:solidFill>
                <a:latin typeface="微软雅黑" panose="020B0503020204020204" charset="-122"/>
                <a:ea typeface="微软雅黑" panose="020B0503020204020204" charset="-122"/>
                <a:cs typeface="+mn-cs"/>
              </a:rPr>
              <a:t>昇腾发展</a:t>
            </a:r>
            <a:r>
              <a:rPr kumimoji="1" lang="en-US" altLang="zh-CN" sz="1400" b="1" kern="0" dirty="0">
                <a:solidFill>
                  <a:srgbClr val="C00000"/>
                </a:solidFill>
                <a:latin typeface="微软雅黑" panose="020B0503020204020204" charset="-122"/>
                <a:ea typeface="微软雅黑" panose="020B0503020204020204" charset="-122"/>
                <a:cs typeface="+mn-cs"/>
              </a:rPr>
              <a:t>10</a:t>
            </a:r>
            <a:r>
              <a:rPr kumimoji="1" lang="zh-CN" altLang="en-US" sz="1400" b="1" kern="0" dirty="0">
                <a:solidFill>
                  <a:srgbClr val="C00000"/>
                </a:solidFill>
                <a:latin typeface="微软雅黑" panose="020B0503020204020204" charset="-122"/>
                <a:ea typeface="微软雅黑" panose="020B0503020204020204" charset="-122"/>
                <a:cs typeface="+mn-cs"/>
              </a:rPr>
              <a:t>家</a:t>
            </a:r>
            <a:r>
              <a:rPr kumimoji="1" lang="zh-CN" altLang="en-US" sz="1200" kern="0" dirty="0">
                <a:solidFill>
                  <a:srgbClr val="282828"/>
                </a:solidFill>
                <a:latin typeface="微软雅黑" panose="020B0503020204020204" charset="-122"/>
                <a:ea typeface="微软雅黑" panose="020B0503020204020204" charset="-122"/>
                <a:cs typeface="+mn-cs"/>
              </a:rPr>
              <a:t>硬件伙伴、</a:t>
            </a:r>
            <a:r>
              <a:rPr kumimoji="1" lang="en-US" altLang="zh-CN" sz="1200" kern="0" dirty="0">
                <a:solidFill>
                  <a:srgbClr val="282828"/>
                </a:solidFill>
                <a:latin typeface="微软雅黑" panose="020B0503020204020204" charset="-122"/>
                <a:ea typeface="微软雅黑" panose="020B0503020204020204" charset="-122"/>
                <a:cs typeface="+mn-cs"/>
              </a:rPr>
              <a:t>20+</a:t>
            </a:r>
            <a:r>
              <a:rPr kumimoji="1" lang="zh-CN" altLang="en-US" sz="1200" kern="0" dirty="0">
                <a:solidFill>
                  <a:srgbClr val="282828"/>
                </a:solidFill>
                <a:latin typeface="微软雅黑" panose="020B0503020204020204" charset="-122"/>
                <a:ea typeface="微软雅黑" panose="020B0503020204020204" charset="-122"/>
                <a:cs typeface="+mn-cs"/>
              </a:rPr>
              <a:t>服务器</a:t>
            </a:r>
            <a:r>
              <a:rPr kumimoji="1" lang="en-US" altLang="zh-CN" sz="1200" kern="0" dirty="0">
                <a:solidFill>
                  <a:srgbClr val="282828"/>
                </a:solidFill>
                <a:latin typeface="微软雅黑" panose="020B0503020204020204" charset="-122"/>
                <a:ea typeface="微软雅黑" panose="020B0503020204020204" charset="-122"/>
                <a:cs typeface="+mn-cs"/>
              </a:rPr>
              <a:t>/</a:t>
            </a:r>
            <a:r>
              <a:rPr kumimoji="1" lang="zh-CN" altLang="en-US" sz="1200" kern="0" dirty="0">
                <a:solidFill>
                  <a:srgbClr val="282828"/>
                </a:solidFill>
                <a:latin typeface="微软雅黑" panose="020B0503020204020204" charset="-122"/>
                <a:ea typeface="微软雅黑" panose="020B0503020204020204" charset="-122"/>
                <a:cs typeface="+mn-cs"/>
              </a:rPr>
              <a:t>工控机集成</a:t>
            </a:r>
            <a:endParaRPr lang="zh-CN" altLang="en-US" sz="1200" dirty="0">
              <a:solidFill>
                <a:prstClr val="black"/>
              </a:solidFill>
              <a:latin typeface="微软雅黑" panose="020B0503020204020204" charset="-122"/>
              <a:ea typeface="微软雅黑" panose="020B0503020204020204" charset="-122"/>
              <a:cs typeface="Arial" panose="020B0604020202020204" pitchFamily="34" charset="0"/>
            </a:endParaRPr>
          </a:p>
        </p:txBody>
      </p:sp>
      <p:sp>
        <p:nvSpPr>
          <p:cNvPr id="16" name="文本框 740"/>
          <p:cNvSpPr txBox="1"/>
          <p:nvPr/>
        </p:nvSpPr>
        <p:spPr>
          <a:xfrm>
            <a:off x="532184" y="1639517"/>
            <a:ext cx="3891500" cy="654119"/>
          </a:xfrm>
          <a:prstGeom prst="rect">
            <a:avLst/>
          </a:prstGeom>
          <a:noFill/>
          <a:ln w="3175" cap="flat">
            <a:noFill/>
            <a:miter lim="400000"/>
          </a:ln>
          <a:effectLst/>
        </p:spPr>
        <p:txBody>
          <a:bodyPr wrap="square" lIns="71946" tIns="35973" rIns="71946" bIns="35973" numCol="1" anchor="ctr">
            <a:spAutoFit/>
          </a:bodyPr>
          <a:lstStyle>
            <a:lvl1pPr algn="ctr">
              <a:defRPr sz="5600">
                <a:solidFill>
                  <a:srgbClr val="E6E6E6"/>
                </a:solidFill>
                <a:latin typeface="Lantinghei SC Demibold"/>
                <a:ea typeface="Lantinghei SC Demibold"/>
                <a:cs typeface="Lantinghei SC Demibold"/>
                <a:sym typeface="Lantinghei SC Demibold"/>
              </a:defRPr>
            </a:lvl1pPr>
          </a:lstStyle>
          <a:p>
            <a:pPr algn="l" defTabSz="913765">
              <a:lnSpc>
                <a:spcPct val="135000"/>
              </a:lnSpc>
              <a:spcBef>
                <a:spcPts val="600"/>
              </a:spcBef>
              <a:defRPr/>
            </a:pPr>
            <a:r>
              <a:rPr kumimoji="1" lang="zh-CN" altLang="en-US" sz="1200" dirty="0">
                <a:solidFill>
                  <a:srgbClr val="282828"/>
                </a:solidFill>
                <a:latin typeface="微软雅黑" panose="020B0503020204020204" charset="-122"/>
                <a:ea typeface="微软雅黑" panose="020B0503020204020204" charset="-122"/>
                <a:cs typeface="+mn-cs"/>
              </a:rPr>
              <a:t>认证伙伴</a:t>
            </a:r>
            <a:r>
              <a:rPr kumimoji="1" lang="en-US" altLang="zh-CN" sz="1400" b="1" dirty="0">
                <a:solidFill>
                  <a:srgbClr val="C00000"/>
                </a:solidFill>
                <a:latin typeface="微软雅黑" panose="020B0503020204020204" charset="-122"/>
                <a:ea typeface="微软雅黑" panose="020B0503020204020204" charset="-122"/>
                <a:cs typeface="+mn-cs"/>
              </a:rPr>
              <a:t>3500+</a:t>
            </a:r>
            <a:r>
              <a:rPr kumimoji="1" lang="zh-CN" altLang="en-US" sz="1200" dirty="0">
                <a:solidFill>
                  <a:srgbClr val="282828"/>
                </a:solidFill>
                <a:latin typeface="微软雅黑" panose="020B0503020204020204" charset="-122"/>
                <a:ea typeface="微软雅黑" panose="020B0503020204020204" charset="-122"/>
                <a:cs typeface="+mn-cs"/>
              </a:rPr>
              <a:t>，方案</a:t>
            </a:r>
            <a:r>
              <a:rPr kumimoji="1" lang="en-US" altLang="zh-CN" sz="1400" b="1" dirty="0">
                <a:solidFill>
                  <a:srgbClr val="C00000"/>
                </a:solidFill>
                <a:latin typeface="微软雅黑" panose="020B0503020204020204" charset="-122"/>
                <a:ea typeface="微软雅黑" panose="020B0503020204020204" charset="-122"/>
                <a:cs typeface="+mn-cs"/>
              </a:rPr>
              <a:t>10000+</a:t>
            </a:r>
            <a:r>
              <a:rPr kumimoji="1" lang="zh-CN" altLang="en-US" sz="1200" dirty="0">
                <a:solidFill>
                  <a:srgbClr val="282828"/>
                </a:solidFill>
                <a:latin typeface="微软雅黑" panose="020B0503020204020204" charset="-122"/>
                <a:ea typeface="微软雅黑" panose="020B0503020204020204" charset="-122"/>
                <a:cs typeface="+mn-cs"/>
              </a:rPr>
              <a:t>，行业技术生态满足度</a:t>
            </a:r>
            <a:r>
              <a:rPr kumimoji="1" lang="en-US" altLang="zh-CN" sz="1200" dirty="0">
                <a:solidFill>
                  <a:srgbClr val="1D1D1A"/>
                </a:solidFill>
                <a:latin typeface="微软雅黑" panose="020B0503020204020204" charset="-122"/>
                <a:ea typeface="微软雅黑" panose="020B0503020204020204" charset="-122"/>
                <a:cs typeface="+mn-cs"/>
              </a:rPr>
              <a:t>53%</a:t>
            </a:r>
            <a:r>
              <a:rPr kumimoji="1" lang="zh-CN" altLang="en-US" sz="1200" dirty="0">
                <a:solidFill>
                  <a:srgbClr val="282828"/>
                </a:solidFill>
                <a:latin typeface="微软雅黑" panose="020B0503020204020204" charset="-122"/>
                <a:ea typeface="微软雅黑" panose="020B0503020204020204" charset="-122"/>
                <a:cs typeface="+mn-cs"/>
              </a:rPr>
              <a:t>，</a:t>
            </a:r>
            <a:r>
              <a:rPr kumimoji="1" lang="en-US" altLang="zh-CN" sz="1200" dirty="0">
                <a:solidFill>
                  <a:srgbClr val="282828"/>
                </a:solidFill>
                <a:latin typeface="微软雅黑" panose="020B0503020204020204" charset="-122"/>
                <a:ea typeface="微软雅黑" panose="020B0503020204020204" charset="-122"/>
                <a:cs typeface="+mn-cs"/>
              </a:rPr>
              <a:t>67</a:t>
            </a:r>
            <a:r>
              <a:rPr kumimoji="1" lang="zh-CN" altLang="en-US" sz="1200" dirty="0">
                <a:solidFill>
                  <a:srgbClr val="282828"/>
                </a:solidFill>
                <a:latin typeface="微软雅黑" panose="020B0503020204020204" charset="-122"/>
                <a:ea typeface="微软雅黑" panose="020B0503020204020204" charset="-122"/>
                <a:cs typeface="+mn-cs"/>
              </a:rPr>
              <a:t>家</a:t>
            </a:r>
            <a:r>
              <a:rPr kumimoji="1" lang="en-US" altLang="zh-CN" sz="1200" dirty="0">
                <a:solidFill>
                  <a:srgbClr val="282828"/>
                </a:solidFill>
                <a:latin typeface="微软雅黑" panose="020B0503020204020204" charset="-122"/>
                <a:ea typeface="微软雅黑" panose="020B0503020204020204" charset="-122"/>
                <a:cs typeface="+mn-cs"/>
              </a:rPr>
              <a:t>TOP ISV</a:t>
            </a:r>
            <a:r>
              <a:rPr kumimoji="1" lang="zh-CN" altLang="en-US" sz="1200" dirty="0">
                <a:solidFill>
                  <a:srgbClr val="282828"/>
                </a:solidFill>
                <a:latin typeface="微软雅黑" panose="020B0503020204020204" charset="-122"/>
                <a:ea typeface="微软雅黑" panose="020B0503020204020204" charset="-122"/>
                <a:cs typeface="+mn-cs"/>
              </a:rPr>
              <a:t>适配</a:t>
            </a:r>
            <a:r>
              <a:rPr kumimoji="1" lang="en-US" altLang="zh-CN" sz="1400" b="1" dirty="0">
                <a:solidFill>
                  <a:srgbClr val="C00000"/>
                </a:solidFill>
                <a:latin typeface="微软雅黑" panose="020B0503020204020204" charset="-122"/>
                <a:ea typeface="微软雅黑" panose="020B0503020204020204" charset="-122"/>
                <a:cs typeface="+mn-cs"/>
              </a:rPr>
              <a:t>75%</a:t>
            </a:r>
            <a:r>
              <a:rPr kumimoji="1" lang="zh-CN" altLang="en-US" sz="1400" dirty="0">
                <a:solidFill>
                  <a:srgbClr val="C00000"/>
                </a:solidFill>
                <a:latin typeface="微软雅黑" panose="020B0503020204020204" charset="-122"/>
                <a:ea typeface="微软雅黑" panose="020B0503020204020204" charset="-122"/>
                <a:cs typeface="+mn-cs"/>
              </a:rPr>
              <a:t>，</a:t>
            </a:r>
            <a:r>
              <a:rPr kumimoji="1" lang="zh-CN" altLang="en-US" sz="1200" dirty="0">
                <a:solidFill>
                  <a:srgbClr val="282828"/>
                </a:solidFill>
                <a:latin typeface="微软雅黑" panose="020B0503020204020204" charset="-122"/>
                <a:ea typeface="微软雅黑" panose="020B0503020204020204" charset="-122"/>
                <a:cs typeface="+mn-cs"/>
              </a:rPr>
              <a:t>创新中心运营</a:t>
            </a:r>
            <a:r>
              <a:rPr kumimoji="1" lang="en-US" altLang="zh-CN" sz="1200" b="1" dirty="0">
                <a:solidFill>
                  <a:srgbClr val="C00000"/>
                </a:solidFill>
                <a:latin typeface="微软雅黑" panose="020B0503020204020204" charset="-122"/>
                <a:ea typeface="微软雅黑" panose="020B0503020204020204" charset="-122"/>
                <a:cs typeface="+mn-cs"/>
              </a:rPr>
              <a:t>24</a:t>
            </a:r>
            <a:r>
              <a:rPr kumimoji="1" lang="zh-CN" altLang="en-US" sz="1200" b="1" dirty="0">
                <a:solidFill>
                  <a:srgbClr val="C00000"/>
                </a:solidFill>
                <a:latin typeface="微软雅黑" panose="020B0503020204020204" charset="-122"/>
                <a:ea typeface="微软雅黑" panose="020B0503020204020204" charset="-122"/>
                <a:cs typeface="+mn-cs"/>
              </a:rPr>
              <a:t>个</a:t>
            </a:r>
            <a:endParaRPr kumimoji="1" lang="en-US" altLang="zh-CN" sz="1200" b="1" dirty="0">
              <a:solidFill>
                <a:srgbClr val="C00000"/>
              </a:solidFill>
              <a:latin typeface="微软雅黑" panose="020B0503020204020204" charset="-122"/>
              <a:ea typeface="微软雅黑" panose="020B0503020204020204" charset="-122"/>
              <a:cs typeface="+mn-cs"/>
            </a:endParaRPr>
          </a:p>
        </p:txBody>
      </p:sp>
      <p:sp>
        <p:nvSpPr>
          <p:cNvPr id="17" name="矩形 160"/>
          <p:cNvSpPr/>
          <p:nvPr/>
        </p:nvSpPr>
        <p:spPr>
          <a:xfrm>
            <a:off x="80424" y="1738867"/>
            <a:ext cx="492187" cy="276855"/>
          </a:xfrm>
          <a:prstGeom prst="rect">
            <a:avLst/>
          </a:prstGeom>
        </p:spPr>
        <p:txBody>
          <a:bodyPr wrap="none">
            <a:spAutoFit/>
          </a:bodyPr>
          <a:lstStyle/>
          <a:p>
            <a:pPr defTabSz="913765">
              <a:defRPr/>
            </a:pPr>
            <a:r>
              <a:rPr lang="zh-CN" altLang="en-US" sz="1200" kern="0" dirty="0">
                <a:solidFill>
                  <a:srgbClr val="1D1D1A"/>
                </a:solidFill>
                <a:latin typeface="微软雅黑" panose="020B0503020204020204" charset="-122"/>
                <a:cs typeface="Arial" panose="020B0604020202020204" pitchFamily="34" charset="0"/>
              </a:rPr>
              <a:t>鲲鹏</a:t>
            </a:r>
            <a:endParaRPr lang="zh-CN" altLang="en-US" sz="1200" kern="0" dirty="0">
              <a:solidFill>
                <a:srgbClr val="1D1D1A"/>
              </a:solidFill>
              <a:latin typeface="Huawei Sans" panose="020C0503030203020204"/>
            </a:endParaRPr>
          </a:p>
        </p:txBody>
      </p:sp>
      <p:sp>
        <p:nvSpPr>
          <p:cNvPr id="18" name="矩形 161"/>
          <p:cNvSpPr/>
          <p:nvPr/>
        </p:nvSpPr>
        <p:spPr>
          <a:xfrm>
            <a:off x="80424" y="2582945"/>
            <a:ext cx="492187" cy="276855"/>
          </a:xfrm>
          <a:prstGeom prst="rect">
            <a:avLst/>
          </a:prstGeom>
        </p:spPr>
        <p:txBody>
          <a:bodyPr wrap="none">
            <a:spAutoFit/>
          </a:bodyPr>
          <a:lstStyle/>
          <a:p>
            <a:pPr defTabSz="913765">
              <a:defRPr/>
            </a:pPr>
            <a:r>
              <a:rPr lang="zh-CN" altLang="en-US" sz="1200" kern="0" dirty="0">
                <a:solidFill>
                  <a:srgbClr val="1D1D1A"/>
                </a:solidFill>
                <a:latin typeface="微软雅黑" panose="020B0503020204020204" charset="-122"/>
                <a:cs typeface="Arial" panose="020B0604020202020204" pitchFamily="34" charset="0"/>
              </a:rPr>
              <a:t>昇腾</a:t>
            </a:r>
            <a:endParaRPr lang="zh-CN" altLang="en-US" sz="1200" kern="0" dirty="0">
              <a:solidFill>
                <a:srgbClr val="1D1D1A"/>
              </a:solidFill>
              <a:latin typeface="Huawei Sans" panose="020C0503030203020204"/>
            </a:endParaRPr>
          </a:p>
        </p:txBody>
      </p:sp>
      <p:sp>
        <p:nvSpPr>
          <p:cNvPr id="19" name="文本框 740"/>
          <p:cNvSpPr txBox="1"/>
          <p:nvPr/>
        </p:nvSpPr>
        <p:spPr>
          <a:xfrm>
            <a:off x="565863" y="2441629"/>
            <a:ext cx="3857822" cy="718727"/>
          </a:xfrm>
          <a:prstGeom prst="rect">
            <a:avLst/>
          </a:prstGeom>
          <a:noFill/>
          <a:ln w="3175" cap="flat">
            <a:noFill/>
            <a:miter lim="400000"/>
          </a:ln>
          <a:effectLst/>
        </p:spPr>
        <p:txBody>
          <a:bodyPr wrap="square" lIns="71946" tIns="35973" rIns="71946" bIns="35973" numCol="1" anchor="ctr">
            <a:spAutoFit/>
          </a:bodyPr>
          <a:lstStyle>
            <a:lvl1pPr algn="ctr">
              <a:defRPr sz="5600">
                <a:solidFill>
                  <a:srgbClr val="E6E6E6"/>
                </a:solidFill>
                <a:latin typeface="Lantinghei SC Demibold"/>
                <a:ea typeface="Lantinghei SC Demibold"/>
                <a:cs typeface="Lantinghei SC Demibold"/>
                <a:sym typeface="Lantinghei SC Demibold"/>
              </a:defRPr>
            </a:lvl1pPr>
          </a:lstStyle>
          <a:p>
            <a:pPr algn="l" defTabSz="1218565">
              <a:lnSpc>
                <a:spcPct val="150000"/>
              </a:lnSpc>
              <a:defRPr/>
            </a:pPr>
            <a:r>
              <a:rPr lang="zh-CN" altLang="en-US" sz="1200" dirty="0">
                <a:solidFill>
                  <a:srgbClr val="282828"/>
                </a:solidFill>
                <a:latin typeface="微软雅黑" panose="020B0503020204020204" charset="-122"/>
                <a:ea typeface="微软雅黑" panose="020B0503020204020204" charset="-122"/>
                <a:cs typeface="Arial" panose="020B0604020202020204" pitchFamily="34" charset="0"/>
              </a:rPr>
              <a:t>认证</a:t>
            </a:r>
            <a:r>
              <a:rPr kumimoji="1" lang="zh-CN" altLang="en-US" sz="1200" dirty="0">
                <a:solidFill>
                  <a:srgbClr val="282828"/>
                </a:solidFill>
                <a:latin typeface="微软雅黑" panose="020B0503020204020204" charset="-122"/>
                <a:ea typeface="微软雅黑" panose="020B0503020204020204" charset="-122"/>
                <a:cs typeface="+mn-cs"/>
              </a:rPr>
              <a:t>伙伴</a:t>
            </a:r>
            <a:r>
              <a:rPr kumimoji="1" lang="en-US" altLang="zh-CN" sz="1400" b="1" dirty="0">
                <a:solidFill>
                  <a:srgbClr val="C00000"/>
                </a:solidFill>
                <a:latin typeface="微软雅黑" panose="020B0503020204020204" charset="-122"/>
                <a:ea typeface="微软雅黑" panose="020B0503020204020204" charset="-122"/>
                <a:cs typeface="+mn-cs"/>
              </a:rPr>
              <a:t>500+</a:t>
            </a:r>
            <a:r>
              <a:rPr kumimoji="1" lang="zh-CN" altLang="en-US" sz="1200" dirty="0">
                <a:solidFill>
                  <a:srgbClr val="282828"/>
                </a:solidFill>
                <a:latin typeface="微软雅黑" panose="020B0503020204020204" charset="-122"/>
                <a:ea typeface="微软雅黑" panose="020B0503020204020204" charset="-122"/>
                <a:cs typeface="+mn-cs"/>
              </a:rPr>
              <a:t>，方案</a:t>
            </a:r>
            <a:r>
              <a:rPr kumimoji="1" lang="en-US" altLang="zh-CN" sz="1400" b="1" dirty="0">
                <a:solidFill>
                  <a:srgbClr val="C00000"/>
                </a:solidFill>
                <a:latin typeface="微软雅黑" panose="020B0503020204020204" charset="-122"/>
                <a:ea typeface="微软雅黑" panose="020B0503020204020204" charset="-122"/>
                <a:cs typeface="+mn-cs"/>
              </a:rPr>
              <a:t>600+</a:t>
            </a:r>
            <a:r>
              <a:rPr kumimoji="1" lang="zh-CN" altLang="en-US" sz="1200" dirty="0">
                <a:solidFill>
                  <a:srgbClr val="282828"/>
                </a:solidFill>
                <a:latin typeface="微软雅黑" panose="020B0503020204020204" charset="-122"/>
                <a:ea typeface="微软雅黑" panose="020B0503020204020204" charset="-122"/>
                <a:cs typeface="+mn-cs"/>
              </a:rPr>
              <a:t>，</a:t>
            </a:r>
            <a:r>
              <a:rPr lang="en-US" altLang="zh-CN" sz="1200" dirty="0">
                <a:solidFill>
                  <a:srgbClr val="282828"/>
                </a:solidFill>
                <a:latin typeface="微软雅黑" panose="020B0503020204020204" charset="-122"/>
                <a:ea typeface="微软雅黑" panose="020B0503020204020204" charset="-122"/>
                <a:cs typeface="Arial" panose="020B0604020202020204" pitchFamily="34" charset="0"/>
              </a:rPr>
              <a:t>100</a:t>
            </a:r>
            <a:r>
              <a:rPr lang="zh-CN" altLang="en-US" sz="1200" dirty="0">
                <a:solidFill>
                  <a:srgbClr val="282828"/>
                </a:solidFill>
                <a:latin typeface="微软雅黑" panose="020B0503020204020204" charset="-122"/>
                <a:ea typeface="微软雅黑" panose="020B0503020204020204" charset="-122"/>
                <a:cs typeface="Arial" panose="020B0604020202020204" pitchFamily="34" charset="0"/>
              </a:rPr>
              <a:t>家</a:t>
            </a:r>
            <a:r>
              <a:rPr lang="en-US" altLang="zh-CN" sz="1200" dirty="0">
                <a:solidFill>
                  <a:srgbClr val="282828"/>
                </a:solidFill>
                <a:latin typeface="微软雅黑" panose="020B0503020204020204" charset="-122"/>
                <a:ea typeface="微软雅黑" panose="020B0503020204020204" charset="-122"/>
                <a:cs typeface="Arial" panose="020B0604020202020204" pitchFamily="34" charset="0"/>
              </a:rPr>
              <a:t>TOP ISV </a:t>
            </a:r>
            <a:r>
              <a:rPr lang="zh-CN" altLang="en-US" sz="1200" dirty="0">
                <a:solidFill>
                  <a:srgbClr val="282828"/>
                </a:solidFill>
                <a:latin typeface="微软雅黑" panose="020B0503020204020204" charset="-122"/>
                <a:ea typeface="微软雅黑" panose="020B0503020204020204" charset="-122"/>
                <a:cs typeface="Arial" panose="020B0604020202020204" pitchFamily="34" charset="0"/>
              </a:rPr>
              <a:t>适配</a:t>
            </a:r>
            <a:r>
              <a:rPr kumimoji="1" lang="en-US" altLang="zh-CN" sz="1400" b="1" dirty="0">
                <a:solidFill>
                  <a:srgbClr val="C00000"/>
                </a:solidFill>
                <a:latin typeface="微软雅黑" panose="020B0503020204020204" charset="-122"/>
                <a:ea typeface="微软雅黑" panose="020B0503020204020204" charset="-122"/>
                <a:cs typeface="Arial" panose="020B0604020202020204" pitchFamily="34" charset="0"/>
              </a:rPr>
              <a:t>75</a:t>
            </a:r>
            <a:r>
              <a:rPr kumimoji="1" lang="en-US" altLang="zh-CN" sz="1400" b="1" dirty="0">
                <a:solidFill>
                  <a:srgbClr val="C00000"/>
                </a:solidFill>
                <a:latin typeface="微软雅黑" panose="020B0503020204020204" charset="-122"/>
                <a:ea typeface="微软雅黑" panose="020B0503020204020204" charset="-122"/>
                <a:cs typeface="+mn-cs"/>
              </a:rPr>
              <a:t>%</a:t>
            </a:r>
            <a:r>
              <a:rPr lang="zh-CN" altLang="en-US" sz="1200" dirty="0">
                <a:solidFill>
                  <a:srgbClr val="282828"/>
                </a:solidFill>
                <a:latin typeface="微软雅黑" panose="020B0503020204020204" charset="-122"/>
                <a:ea typeface="微软雅黑" panose="020B0503020204020204" charset="-122"/>
                <a:cs typeface="Arial" panose="020B0604020202020204" pitchFamily="34" charset="0"/>
              </a:rPr>
              <a:t>；创新中心挂牌</a:t>
            </a:r>
            <a:r>
              <a:rPr lang="en-US" altLang="zh-CN" sz="1400" b="1" dirty="0">
                <a:solidFill>
                  <a:srgbClr val="C00000"/>
                </a:solidFill>
                <a:latin typeface="微软雅黑" panose="020B0503020204020204" charset="-122"/>
                <a:ea typeface="微软雅黑" panose="020B0503020204020204" charset="-122"/>
                <a:cs typeface="Arial" panose="020B0604020202020204" pitchFamily="34" charset="0"/>
              </a:rPr>
              <a:t>4</a:t>
            </a:r>
            <a:r>
              <a:rPr lang="zh-CN" altLang="en-US" sz="1400" b="1" dirty="0">
                <a:solidFill>
                  <a:srgbClr val="C00000"/>
                </a:solidFill>
                <a:latin typeface="微软雅黑" panose="020B0503020204020204" charset="-122"/>
                <a:ea typeface="微软雅黑" panose="020B0503020204020204" charset="-122"/>
                <a:cs typeface="Arial" panose="020B0604020202020204" pitchFamily="34" charset="0"/>
              </a:rPr>
              <a:t>个</a:t>
            </a:r>
            <a:r>
              <a:rPr lang="zh-CN" altLang="en-US" sz="1200" dirty="0">
                <a:solidFill>
                  <a:srgbClr val="282828"/>
                </a:solidFill>
                <a:latin typeface="微软雅黑" panose="020B0503020204020204" charset="-122"/>
                <a:ea typeface="微软雅黑" panose="020B0503020204020204" charset="-122"/>
                <a:cs typeface="Arial" panose="020B0604020202020204" pitchFamily="34" charset="0"/>
              </a:rPr>
              <a:t>，</a:t>
            </a:r>
            <a:r>
              <a:rPr lang="en-US" altLang="zh-CN" sz="1200" dirty="0">
                <a:solidFill>
                  <a:srgbClr val="282828"/>
                </a:solidFill>
                <a:latin typeface="微软雅黑" panose="020B0503020204020204" charset="-122"/>
                <a:ea typeface="微软雅黑" panose="020B0503020204020204" charset="-122"/>
                <a:cs typeface="Arial" panose="020B0604020202020204" pitchFamily="34" charset="0"/>
              </a:rPr>
              <a:t>13</a:t>
            </a:r>
            <a:r>
              <a:rPr lang="zh-CN" altLang="en-US" sz="1200" dirty="0">
                <a:solidFill>
                  <a:srgbClr val="282828"/>
                </a:solidFill>
                <a:latin typeface="微软雅黑" panose="020B0503020204020204" charset="-122"/>
                <a:ea typeface="微软雅黑" panose="020B0503020204020204" charset="-122"/>
                <a:cs typeface="Arial" panose="020B0604020202020204" pitchFamily="34" charset="0"/>
              </a:rPr>
              <a:t>个拓展中</a:t>
            </a:r>
            <a:endParaRPr lang="zh-CN" altLang="en-US" sz="1000" dirty="0">
              <a:solidFill>
                <a:srgbClr val="1D1D1A"/>
              </a:solidFill>
              <a:latin typeface="微软雅黑" panose="020B0503020204020204" charset="-122"/>
              <a:ea typeface="微软雅黑" panose="020B0503020204020204" charset="-122"/>
              <a:cs typeface="Arial" panose="020B0604020202020204" pitchFamily="34" charset="0"/>
            </a:endParaRPr>
          </a:p>
        </p:txBody>
      </p:sp>
      <p:sp>
        <p:nvSpPr>
          <p:cNvPr id="20" name="文本框 740"/>
          <p:cNvSpPr txBox="1"/>
          <p:nvPr/>
        </p:nvSpPr>
        <p:spPr>
          <a:xfrm>
            <a:off x="4543486" y="1614297"/>
            <a:ext cx="4560195" cy="1558889"/>
          </a:xfrm>
          <a:prstGeom prst="rect">
            <a:avLst/>
          </a:prstGeom>
          <a:noFill/>
          <a:ln w="3175" cap="flat">
            <a:noFill/>
            <a:miter lim="400000"/>
          </a:ln>
          <a:effectLst/>
        </p:spPr>
        <p:txBody>
          <a:bodyPr wrap="square" lIns="71946" tIns="35973" rIns="71946" bIns="35973" numCol="1" anchor="ctr">
            <a:spAutoFit/>
          </a:bodyPr>
          <a:lstStyle>
            <a:lvl1pPr algn="ctr">
              <a:defRPr sz="5600">
                <a:solidFill>
                  <a:srgbClr val="E6E6E6"/>
                </a:solidFill>
                <a:latin typeface="Lantinghei SC Demibold"/>
                <a:ea typeface="Lantinghei SC Demibold"/>
                <a:cs typeface="Lantinghei SC Demibold"/>
                <a:sym typeface="Lantinghei SC Demibold"/>
              </a:defRPr>
            </a:lvl1pPr>
          </a:lstStyle>
          <a:p>
            <a:pPr algn="l" defTabSz="913765">
              <a:lnSpc>
                <a:spcPct val="130000"/>
              </a:lnSpc>
              <a:spcBef>
                <a:spcPts val="600"/>
              </a:spcBef>
              <a:defRPr/>
            </a:pPr>
            <a:r>
              <a:rPr kumimoji="1" lang="zh-CN" altLang="en-US" sz="1200" dirty="0">
                <a:solidFill>
                  <a:srgbClr val="1D1D1A"/>
                </a:solidFill>
                <a:latin typeface="微软雅黑" panose="020B0503020204020204" charset="-122"/>
                <a:ea typeface="微软雅黑" panose="020B0503020204020204" charset="-122"/>
                <a:cs typeface="+mn-cs"/>
              </a:rPr>
              <a:t>开发者初具规模</a:t>
            </a:r>
            <a:r>
              <a:rPr kumimoji="1" lang="zh-CN" altLang="en-US" sz="1200" dirty="0">
                <a:solidFill>
                  <a:prstClr val="black"/>
                </a:solidFill>
                <a:latin typeface="微软雅黑" panose="020B0503020204020204" charset="-122"/>
                <a:ea typeface="微软雅黑" panose="020B0503020204020204" charset="-122"/>
                <a:cs typeface="+mn-cs"/>
              </a:rPr>
              <a:t>：</a:t>
            </a:r>
            <a:r>
              <a:rPr kumimoji="1" lang="zh-CN" altLang="en-US" sz="1200" dirty="0">
                <a:solidFill>
                  <a:srgbClr val="282828"/>
                </a:solidFill>
                <a:latin typeface="微软雅黑" panose="020B0503020204020204" charset="-122"/>
                <a:ea typeface="微软雅黑" panose="020B0503020204020204" charset="-122"/>
                <a:cs typeface="+mn-cs"/>
              </a:rPr>
              <a:t>鲲鹏</a:t>
            </a:r>
            <a:r>
              <a:rPr kumimoji="1" lang="en-US" altLang="zh-CN" sz="1400" b="1" dirty="0">
                <a:solidFill>
                  <a:srgbClr val="C00000"/>
                </a:solidFill>
                <a:latin typeface="微软雅黑" panose="020B0503020204020204" charset="-122"/>
                <a:ea typeface="微软雅黑" panose="020B0503020204020204" charset="-122"/>
                <a:cs typeface="+mn-cs"/>
              </a:rPr>
              <a:t>60+</a:t>
            </a:r>
            <a:r>
              <a:rPr kumimoji="1" lang="zh-CN" altLang="en-US" sz="1400" b="1" dirty="0">
                <a:solidFill>
                  <a:srgbClr val="C00000"/>
                </a:solidFill>
                <a:latin typeface="微软雅黑" panose="020B0503020204020204" charset="-122"/>
                <a:ea typeface="微软雅黑" panose="020B0503020204020204" charset="-122"/>
                <a:cs typeface="+mn-cs"/>
              </a:rPr>
              <a:t>万</a:t>
            </a:r>
            <a:r>
              <a:rPr kumimoji="1" lang="en-US" altLang="zh-CN" sz="1200" dirty="0">
                <a:solidFill>
                  <a:srgbClr val="282828"/>
                </a:solidFill>
                <a:latin typeface="微软雅黑" panose="020B0503020204020204" charset="-122"/>
                <a:ea typeface="微软雅黑" panose="020B0503020204020204" charset="-122"/>
                <a:cs typeface="+mn-cs"/>
              </a:rPr>
              <a:t>/</a:t>
            </a:r>
            <a:r>
              <a:rPr kumimoji="1" lang="zh-CN" altLang="en-US" sz="1200" dirty="0">
                <a:solidFill>
                  <a:srgbClr val="282828"/>
                </a:solidFill>
                <a:latin typeface="微软雅黑" panose="020B0503020204020204" charset="-122"/>
                <a:ea typeface="微软雅黑" panose="020B0503020204020204" charset="-122"/>
                <a:cs typeface="+mn-cs"/>
              </a:rPr>
              <a:t>昇腾</a:t>
            </a:r>
            <a:r>
              <a:rPr kumimoji="1" lang="en-US" altLang="zh-CN" sz="1400" b="1" dirty="0">
                <a:solidFill>
                  <a:srgbClr val="C00000"/>
                </a:solidFill>
                <a:latin typeface="微软雅黑" panose="020B0503020204020204" charset="-122"/>
                <a:ea typeface="微软雅黑" panose="020B0503020204020204" charset="-122"/>
                <a:cs typeface="+mn-cs"/>
              </a:rPr>
              <a:t>37+</a:t>
            </a:r>
            <a:r>
              <a:rPr kumimoji="1" lang="zh-CN" altLang="en-US" sz="1400" b="1" dirty="0">
                <a:solidFill>
                  <a:srgbClr val="C00000"/>
                </a:solidFill>
                <a:latin typeface="微软雅黑" panose="020B0503020204020204" charset="-122"/>
                <a:ea typeface="微软雅黑" panose="020B0503020204020204" charset="-122"/>
                <a:cs typeface="+mn-cs"/>
              </a:rPr>
              <a:t>万</a:t>
            </a:r>
            <a:endParaRPr kumimoji="1" lang="zh-CN" altLang="en-US" sz="1200" b="1" dirty="0">
              <a:solidFill>
                <a:srgbClr val="C00000"/>
              </a:solidFill>
              <a:latin typeface="微软雅黑" panose="020B0503020204020204" charset="-122"/>
              <a:ea typeface="微软雅黑" panose="020B0503020204020204" charset="-122"/>
              <a:cs typeface="+mn-cs"/>
            </a:endParaRPr>
          </a:p>
          <a:p>
            <a:pPr algn="l" defTabSz="913765">
              <a:lnSpc>
                <a:spcPct val="130000"/>
              </a:lnSpc>
              <a:spcBef>
                <a:spcPts val="600"/>
              </a:spcBef>
              <a:defRPr/>
            </a:pPr>
            <a:r>
              <a:rPr kumimoji="1" lang="zh-CN" altLang="en-US" sz="1200" dirty="0">
                <a:solidFill>
                  <a:srgbClr val="1D1D1A"/>
                </a:solidFill>
                <a:latin typeface="微软雅黑" panose="020B0503020204020204" charset="-122"/>
                <a:ea typeface="微软雅黑" panose="020B0503020204020204" charset="-122"/>
                <a:cs typeface="+mn-cs"/>
              </a:rPr>
              <a:t>落地众智新开发模式</a:t>
            </a:r>
            <a:r>
              <a:rPr kumimoji="1" lang="zh-CN" altLang="en-US" sz="1200" dirty="0">
                <a:solidFill>
                  <a:prstClr val="black"/>
                </a:solidFill>
                <a:latin typeface="微软雅黑" panose="020B0503020204020204" charset="-122"/>
                <a:ea typeface="微软雅黑" panose="020B0503020204020204" charset="-122"/>
                <a:cs typeface="+mn-cs"/>
                <a:sym typeface="Wingdings" panose="05000000000000000000" pitchFamily="2" charset="2"/>
              </a:rPr>
              <a:t>：</a:t>
            </a:r>
            <a:r>
              <a:rPr kumimoji="1" lang="zh-CN" altLang="en-US" sz="1200" dirty="0">
                <a:solidFill>
                  <a:srgbClr val="282828"/>
                </a:solidFill>
                <a:latin typeface="微软雅黑" panose="020B0503020204020204" charset="-122"/>
                <a:ea typeface="微软雅黑" panose="020B0503020204020204" charset="-122"/>
                <a:cs typeface="+mn-cs"/>
                <a:sym typeface="Wingdings" panose="05000000000000000000" pitchFamily="2" charset="2"/>
              </a:rPr>
              <a:t>鲲鹏 </a:t>
            </a:r>
            <a:r>
              <a:rPr kumimoji="1" lang="en-US" altLang="zh-CN" sz="1400" b="1" dirty="0">
                <a:solidFill>
                  <a:srgbClr val="C00000"/>
                </a:solidFill>
                <a:latin typeface="微软雅黑" panose="020B0503020204020204" charset="-122"/>
                <a:ea typeface="微软雅黑" panose="020B0503020204020204" charset="-122"/>
                <a:cs typeface="+mn-cs"/>
                <a:sym typeface="Wingdings" panose="05000000000000000000" pitchFamily="2" charset="2"/>
              </a:rPr>
              <a:t>1000+</a:t>
            </a:r>
            <a:r>
              <a:rPr kumimoji="1" lang="zh-CN" altLang="en-US" sz="1200" dirty="0">
                <a:solidFill>
                  <a:srgbClr val="282828"/>
                </a:solidFill>
                <a:latin typeface="微软雅黑" panose="020B0503020204020204" charset="-122"/>
                <a:ea typeface="微软雅黑" panose="020B0503020204020204" charset="-122"/>
                <a:cs typeface="+mn-cs"/>
                <a:sym typeface="Wingdings" panose="05000000000000000000" pitchFamily="2" charset="2"/>
              </a:rPr>
              <a:t>开发人才，</a:t>
            </a:r>
            <a:r>
              <a:rPr kumimoji="1" lang="en-US" altLang="zh-CN" sz="1200" dirty="0">
                <a:solidFill>
                  <a:srgbClr val="282828"/>
                </a:solidFill>
                <a:latin typeface="微软雅黑" panose="020B0503020204020204" charset="-122"/>
                <a:ea typeface="微软雅黑" panose="020B0503020204020204" charset="-122"/>
                <a:cs typeface="+mn-cs"/>
                <a:sym typeface="Wingdings" panose="05000000000000000000" pitchFamily="2" charset="2"/>
              </a:rPr>
              <a:t>60+</a:t>
            </a:r>
            <a:r>
              <a:rPr kumimoji="1" lang="zh-CN" altLang="en-US" sz="1200" dirty="0">
                <a:solidFill>
                  <a:srgbClr val="282828"/>
                </a:solidFill>
                <a:latin typeface="微软雅黑" panose="020B0503020204020204" charset="-122"/>
                <a:ea typeface="微软雅黑" panose="020B0503020204020204" charset="-122"/>
                <a:cs typeface="+mn-cs"/>
                <a:sym typeface="Wingdings" panose="05000000000000000000" pitchFamily="2" charset="2"/>
              </a:rPr>
              <a:t>个特性包（</a:t>
            </a:r>
            <a:r>
              <a:rPr kumimoji="1" lang="en-US" altLang="zh-CN" sz="1200" dirty="0">
                <a:solidFill>
                  <a:srgbClr val="282828"/>
                </a:solidFill>
                <a:latin typeface="微软雅黑" panose="020B0503020204020204" charset="-122"/>
                <a:ea typeface="微软雅黑" panose="020B0503020204020204" charset="-122"/>
                <a:cs typeface="+mn-cs"/>
                <a:sym typeface="Wingdings" panose="05000000000000000000" pitchFamily="2" charset="2"/>
              </a:rPr>
              <a:t>800</a:t>
            </a:r>
            <a:r>
              <a:rPr kumimoji="1" lang="zh-CN" altLang="en-US" sz="1200" dirty="0">
                <a:solidFill>
                  <a:srgbClr val="282828"/>
                </a:solidFill>
                <a:latin typeface="微软雅黑" panose="020B0503020204020204" charset="-122"/>
                <a:ea typeface="微软雅黑" panose="020B0503020204020204" charset="-122"/>
                <a:cs typeface="+mn-cs"/>
                <a:sym typeface="Wingdings" panose="05000000000000000000" pitchFamily="2" charset="2"/>
              </a:rPr>
              <a:t>人月）；昇腾 </a:t>
            </a:r>
            <a:r>
              <a:rPr kumimoji="1" lang="en-US" altLang="zh-CN" sz="1400" b="1" dirty="0">
                <a:solidFill>
                  <a:srgbClr val="C00000"/>
                </a:solidFill>
                <a:latin typeface="微软雅黑" panose="020B0503020204020204" charset="-122"/>
                <a:ea typeface="微软雅黑" panose="020B0503020204020204" charset="-122"/>
                <a:cs typeface="+mn-cs"/>
                <a:sym typeface="Wingdings" panose="05000000000000000000" pitchFamily="2" charset="2"/>
              </a:rPr>
              <a:t>1500+</a:t>
            </a:r>
            <a:r>
              <a:rPr kumimoji="1" lang="zh-CN" altLang="en-US" sz="1200" dirty="0">
                <a:solidFill>
                  <a:srgbClr val="282828"/>
                </a:solidFill>
                <a:latin typeface="微软雅黑" panose="020B0503020204020204" charset="-122"/>
                <a:ea typeface="微软雅黑" panose="020B0503020204020204" charset="-122"/>
                <a:cs typeface="+mn-cs"/>
                <a:sym typeface="Wingdings" panose="05000000000000000000" pitchFamily="2" charset="2"/>
              </a:rPr>
              <a:t>开发人才，</a:t>
            </a:r>
            <a:r>
              <a:rPr kumimoji="1" lang="en-US" altLang="zh-CN" sz="1200" dirty="0">
                <a:solidFill>
                  <a:srgbClr val="282828"/>
                </a:solidFill>
                <a:latin typeface="微软雅黑" panose="020B0503020204020204" charset="-122"/>
                <a:ea typeface="微软雅黑" panose="020B0503020204020204" charset="-122"/>
                <a:cs typeface="+mn-cs"/>
                <a:sym typeface="Wingdings" panose="05000000000000000000" pitchFamily="2" charset="2"/>
              </a:rPr>
              <a:t>1000+</a:t>
            </a:r>
            <a:r>
              <a:rPr kumimoji="1" lang="zh-CN" altLang="en-US" sz="1200" dirty="0">
                <a:solidFill>
                  <a:srgbClr val="282828"/>
                </a:solidFill>
                <a:latin typeface="微软雅黑" panose="020B0503020204020204" charset="-122"/>
                <a:ea typeface="微软雅黑" panose="020B0503020204020204" charset="-122"/>
                <a:cs typeface="+mn-cs"/>
                <a:sym typeface="Wingdings" panose="05000000000000000000" pitchFamily="2" charset="2"/>
              </a:rPr>
              <a:t>算子</a:t>
            </a:r>
            <a:r>
              <a:rPr kumimoji="1" lang="en-US" altLang="zh-CN" sz="1200" dirty="0">
                <a:solidFill>
                  <a:srgbClr val="282828"/>
                </a:solidFill>
                <a:latin typeface="微软雅黑" panose="020B0503020204020204" charset="-122"/>
                <a:ea typeface="微软雅黑" panose="020B0503020204020204" charset="-122"/>
                <a:cs typeface="+mn-cs"/>
                <a:sym typeface="Wingdings" panose="05000000000000000000" pitchFamily="2" charset="2"/>
              </a:rPr>
              <a:t>/400+</a:t>
            </a:r>
            <a:r>
              <a:rPr kumimoji="1" lang="zh-CN" altLang="en-US" sz="1200" dirty="0">
                <a:solidFill>
                  <a:srgbClr val="282828"/>
                </a:solidFill>
                <a:latin typeface="微软雅黑" panose="020B0503020204020204" charset="-122"/>
                <a:ea typeface="微软雅黑" panose="020B0503020204020204" charset="-122"/>
                <a:cs typeface="+mn-cs"/>
                <a:sym typeface="Wingdings" panose="05000000000000000000" pitchFamily="2" charset="2"/>
              </a:rPr>
              <a:t>模型（</a:t>
            </a:r>
            <a:r>
              <a:rPr kumimoji="1" lang="en-US" altLang="zh-CN" sz="1200" dirty="0">
                <a:solidFill>
                  <a:srgbClr val="282828"/>
                </a:solidFill>
                <a:latin typeface="微软雅黑" panose="020B0503020204020204" charset="-122"/>
                <a:ea typeface="微软雅黑" panose="020B0503020204020204" charset="-122"/>
                <a:cs typeface="+mn-cs"/>
                <a:sym typeface="Wingdings" panose="05000000000000000000" pitchFamily="2" charset="2"/>
              </a:rPr>
              <a:t>2000</a:t>
            </a:r>
            <a:r>
              <a:rPr kumimoji="1" lang="zh-CN" altLang="en-US" sz="1200" dirty="0">
                <a:solidFill>
                  <a:srgbClr val="282828"/>
                </a:solidFill>
                <a:latin typeface="微软雅黑" panose="020B0503020204020204" charset="-122"/>
                <a:ea typeface="微软雅黑" panose="020B0503020204020204" charset="-122"/>
                <a:cs typeface="+mn-cs"/>
                <a:sym typeface="Wingdings" panose="05000000000000000000" pitchFamily="2" charset="2"/>
              </a:rPr>
              <a:t>人月）</a:t>
            </a:r>
            <a:endParaRPr kumimoji="1" lang="en-US" altLang="zh-CN" sz="1200" dirty="0">
              <a:solidFill>
                <a:srgbClr val="282828"/>
              </a:solidFill>
              <a:latin typeface="微软雅黑" panose="020B0503020204020204" charset="-122"/>
              <a:ea typeface="微软雅黑" panose="020B0503020204020204" charset="-122"/>
              <a:cs typeface="+mn-cs"/>
            </a:endParaRPr>
          </a:p>
          <a:p>
            <a:pPr algn="l" defTabSz="913765">
              <a:lnSpc>
                <a:spcPct val="130000"/>
              </a:lnSpc>
              <a:spcBef>
                <a:spcPts val="600"/>
              </a:spcBef>
              <a:defRPr/>
            </a:pPr>
            <a:r>
              <a:rPr kumimoji="1" lang="zh-CN" altLang="en-US" sz="1200" dirty="0">
                <a:solidFill>
                  <a:srgbClr val="1D1D1A"/>
                </a:solidFill>
                <a:latin typeface="微软雅黑" panose="020B0503020204020204" charset="-122"/>
                <a:ea typeface="微软雅黑" panose="020B0503020204020204" charset="-122"/>
                <a:cs typeface="+mn-cs"/>
              </a:rPr>
              <a:t>智能基座全面展开</a:t>
            </a:r>
            <a:r>
              <a:rPr kumimoji="1" lang="zh-CN" altLang="en-US" sz="1200" dirty="0">
                <a:solidFill>
                  <a:prstClr val="black"/>
                </a:solidFill>
                <a:latin typeface="微软雅黑" panose="020B0503020204020204" charset="-122"/>
                <a:ea typeface="微软雅黑" panose="020B0503020204020204" charset="-122"/>
                <a:cs typeface="+mn-cs"/>
              </a:rPr>
              <a:t>：</a:t>
            </a:r>
            <a:r>
              <a:rPr kumimoji="1" lang="en-US" altLang="zh-CN" sz="1400" b="1" dirty="0">
                <a:solidFill>
                  <a:srgbClr val="C00000"/>
                </a:solidFill>
                <a:latin typeface="微软雅黑" panose="020B0503020204020204" charset="-122"/>
                <a:ea typeface="微软雅黑" panose="020B0503020204020204" charset="-122"/>
                <a:cs typeface="+mn-cs"/>
              </a:rPr>
              <a:t>72</a:t>
            </a:r>
            <a:r>
              <a:rPr kumimoji="1" lang="zh-CN" altLang="en-US" sz="1400" b="1" dirty="0">
                <a:solidFill>
                  <a:srgbClr val="C00000"/>
                </a:solidFill>
                <a:latin typeface="微软雅黑" panose="020B0503020204020204" charset="-122"/>
                <a:ea typeface="微软雅黑" panose="020B0503020204020204" charset="-122"/>
                <a:cs typeface="+mn-cs"/>
              </a:rPr>
              <a:t>所</a:t>
            </a:r>
            <a:r>
              <a:rPr kumimoji="1" lang="zh-CN" altLang="en-US" sz="1200" dirty="0">
                <a:solidFill>
                  <a:srgbClr val="282828"/>
                </a:solidFill>
                <a:latin typeface="微软雅黑" panose="020B0503020204020204" charset="-122"/>
                <a:ea typeface="微软雅黑" panose="020B0503020204020204" charset="-122"/>
                <a:cs typeface="+mn-cs"/>
              </a:rPr>
              <a:t>高校</a:t>
            </a:r>
            <a:r>
              <a:rPr kumimoji="1" lang="en-US" altLang="zh-CN" sz="1200" dirty="0">
                <a:solidFill>
                  <a:srgbClr val="282828"/>
                </a:solidFill>
                <a:latin typeface="微软雅黑" panose="020B0503020204020204" charset="-122"/>
                <a:ea typeface="微软雅黑" panose="020B0503020204020204" charset="-122"/>
                <a:cs typeface="+mn-cs"/>
              </a:rPr>
              <a:t>/</a:t>
            </a:r>
            <a:r>
              <a:rPr kumimoji="1" lang="zh-CN" altLang="en-US" sz="1200" dirty="0">
                <a:solidFill>
                  <a:srgbClr val="282828"/>
                </a:solidFill>
                <a:latin typeface="微软雅黑" panose="020B0503020204020204" charset="-122"/>
                <a:ea typeface="微软雅黑" panose="020B0503020204020204" charset="-122"/>
                <a:cs typeface="+mn-cs"/>
              </a:rPr>
              <a:t>开课</a:t>
            </a:r>
            <a:r>
              <a:rPr kumimoji="1" lang="en-US" altLang="zh-CN" sz="1200" dirty="0">
                <a:solidFill>
                  <a:srgbClr val="282828"/>
                </a:solidFill>
                <a:latin typeface="微软雅黑" panose="020B0503020204020204" charset="-122"/>
                <a:ea typeface="微软雅黑" panose="020B0503020204020204" charset="-122"/>
                <a:cs typeface="+mn-cs"/>
              </a:rPr>
              <a:t>748</a:t>
            </a:r>
            <a:r>
              <a:rPr kumimoji="1" lang="zh-CN" altLang="en-US" sz="1200" dirty="0">
                <a:solidFill>
                  <a:srgbClr val="282828"/>
                </a:solidFill>
                <a:latin typeface="微软雅黑" panose="020B0503020204020204" charset="-122"/>
                <a:ea typeface="微软雅黑" panose="020B0503020204020204" charset="-122"/>
                <a:cs typeface="+mn-cs"/>
              </a:rPr>
              <a:t>门，培养教师</a:t>
            </a:r>
            <a:r>
              <a:rPr kumimoji="1" lang="en-US" altLang="zh-CN" sz="1400" b="1" dirty="0">
                <a:solidFill>
                  <a:srgbClr val="C00000"/>
                </a:solidFill>
                <a:latin typeface="微软雅黑" panose="020B0503020204020204" charset="-122"/>
                <a:ea typeface="微软雅黑" panose="020B0503020204020204" charset="-122"/>
                <a:cs typeface="+mn-cs"/>
              </a:rPr>
              <a:t>2000+</a:t>
            </a:r>
            <a:r>
              <a:rPr kumimoji="1" lang="zh-CN" altLang="en-US" sz="1400" b="1" dirty="0">
                <a:solidFill>
                  <a:srgbClr val="C00000"/>
                </a:solidFill>
                <a:latin typeface="微软雅黑" panose="020B0503020204020204" charset="-122"/>
                <a:ea typeface="微软雅黑" panose="020B0503020204020204" charset="-122"/>
                <a:cs typeface="+mn-cs"/>
              </a:rPr>
              <a:t>人</a:t>
            </a:r>
            <a:endParaRPr kumimoji="1" lang="en-US" altLang="zh-CN" sz="1200" b="1" dirty="0">
              <a:solidFill>
                <a:srgbClr val="C00000"/>
              </a:solidFill>
              <a:latin typeface="微软雅黑" panose="020B0503020204020204" charset="-122"/>
              <a:ea typeface="微软雅黑" panose="020B0503020204020204" charset="-122"/>
              <a:cs typeface="+mn-cs"/>
            </a:endParaRPr>
          </a:p>
        </p:txBody>
      </p:sp>
      <p:sp>
        <p:nvSpPr>
          <p:cNvPr id="21" name="矩形 168"/>
          <p:cNvSpPr/>
          <p:nvPr/>
        </p:nvSpPr>
        <p:spPr>
          <a:xfrm>
            <a:off x="5099678" y="3621251"/>
            <a:ext cx="3279942" cy="307657"/>
          </a:xfrm>
          <a:prstGeom prst="rect">
            <a:avLst/>
          </a:prstGeom>
        </p:spPr>
        <p:txBody>
          <a:bodyPr wrap="square">
            <a:spAutoFit/>
          </a:bodyPr>
          <a:lstStyle/>
          <a:p>
            <a:pPr defTabSz="913765">
              <a:defRPr/>
            </a:pPr>
            <a:r>
              <a:rPr kumimoji="1" lang="en-US" altLang="zh-CN" sz="1200" b="1" kern="0" dirty="0">
                <a:solidFill>
                  <a:srgbClr val="FF0000"/>
                </a:solidFill>
                <a:latin typeface="微软雅黑" panose="020B0503020204020204" charset="-122"/>
              </a:rPr>
              <a:t>openEuler</a:t>
            </a:r>
            <a:r>
              <a:rPr kumimoji="1" lang="zh-CN" altLang="en-US" sz="1200" kern="0" dirty="0">
                <a:solidFill>
                  <a:srgbClr val="1D1D1A"/>
                </a:solidFill>
                <a:latin typeface="微软雅黑" panose="020B0503020204020204" charset="-122"/>
              </a:rPr>
              <a:t>：成员</a:t>
            </a:r>
            <a:r>
              <a:rPr kumimoji="1" lang="en-US" altLang="zh-CN" sz="1400" b="1" kern="0" dirty="0">
                <a:solidFill>
                  <a:srgbClr val="C00000"/>
                </a:solidFill>
                <a:latin typeface="微软雅黑" panose="020B0503020204020204" charset="-122"/>
              </a:rPr>
              <a:t>101</a:t>
            </a:r>
            <a:r>
              <a:rPr kumimoji="1" lang="zh-CN" altLang="en-US" sz="1400" b="1" kern="0" dirty="0">
                <a:solidFill>
                  <a:srgbClr val="C00000"/>
                </a:solidFill>
                <a:latin typeface="微软雅黑" panose="020B0503020204020204" charset="-122"/>
              </a:rPr>
              <a:t>家</a:t>
            </a:r>
            <a:r>
              <a:rPr kumimoji="1" lang="zh-CN" altLang="en-US" sz="1200" kern="0" dirty="0">
                <a:solidFill>
                  <a:srgbClr val="1D1D1A"/>
                </a:solidFill>
                <a:latin typeface="微软雅黑" panose="020B0503020204020204" charset="-122"/>
              </a:rPr>
              <a:t>，国产化份额</a:t>
            </a:r>
            <a:r>
              <a:rPr kumimoji="1" lang="en-US" altLang="zh-CN" sz="1400" b="1" kern="0" dirty="0">
                <a:solidFill>
                  <a:srgbClr val="C00000"/>
                </a:solidFill>
                <a:latin typeface="微软雅黑" panose="020B0503020204020204" charset="-122"/>
              </a:rPr>
              <a:t>90%</a:t>
            </a:r>
            <a:endParaRPr kumimoji="1" lang="en-US" altLang="zh-CN" sz="1100" b="1" dirty="0">
              <a:solidFill>
                <a:srgbClr val="C00000"/>
              </a:solidFill>
              <a:latin typeface="微软雅黑" panose="020B0503020204020204" charset="-122"/>
            </a:endParaRPr>
          </a:p>
        </p:txBody>
      </p:sp>
      <p:sp>
        <p:nvSpPr>
          <p:cNvPr id="22" name="矩形 169"/>
          <p:cNvSpPr/>
          <p:nvPr/>
        </p:nvSpPr>
        <p:spPr>
          <a:xfrm>
            <a:off x="5089744" y="4060470"/>
            <a:ext cx="3299811" cy="307657"/>
          </a:xfrm>
          <a:prstGeom prst="rect">
            <a:avLst/>
          </a:prstGeom>
        </p:spPr>
        <p:txBody>
          <a:bodyPr wrap="square">
            <a:spAutoFit/>
          </a:bodyPr>
          <a:lstStyle/>
          <a:p>
            <a:pPr defTabSz="913765">
              <a:defRPr/>
            </a:pPr>
            <a:r>
              <a:rPr kumimoji="1" lang="en-US" altLang="zh-CN" sz="1200" kern="0" dirty="0">
                <a:solidFill>
                  <a:srgbClr val="282828"/>
                </a:solidFill>
                <a:latin typeface="微软雅黑" panose="020B0503020204020204" charset="-122"/>
              </a:rPr>
              <a:t>openGauss</a:t>
            </a:r>
            <a:r>
              <a:rPr kumimoji="1" lang="zh-CN" altLang="en-US" sz="1200" kern="0" dirty="0">
                <a:solidFill>
                  <a:srgbClr val="282828"/>
                </a:solidFill>
                <a:latin typeface="微软雅黑" panose="020B0503020204020204" charset="-122"/>
              </a:rPr>
              <a:t>：成员</a:t>
            </a:r>
            <a:r>
              <a:rPr kumimoji="1" lang="en-US" altLang="zh-CN" sz="1400" b="1" kern="0" dirty="0">
                <a:solidFill>
                  <a:srgbClr val="C00000"/>
                </a:solidFill>
                <a:latin typeface="微软雅黑" panose="020B0503020204020204" charset="-122"/>
              </a:rPr>
              <a:t>70</a:t>
            </a:r>
            <a:r>
              <a:rPr kumimoji="1" lang="zh-CN" altLang="en-US" sz="1400" b="1" kern="0" dirty="0">
                <a:solidFill>
                  <a:srgbClr val="C00000"/>
                </a:solidFill>
                <a:latin typeface="微软雅黑" panose="020B0503020204020204" charset="-122"/>
              </a:rPr>
              <a:t>家</a:t>
            </a:r>
            <a:r>
              <a:rPr kumimoji="1" lang="zh-CN" altLang="en-US" sz="1200" kern="0" dirty="0">
                <a:solidFill>
                  <a:srgbClr val="282828"/>
                </a:solidFill>
                <a:latin typeface="微软雅黑" panose="020B0503020204020204" charset="-122"/>
              </a:rPr>
              <a:t>，伙伴商业版布局</a:t>
            </a:r>
            <a:endParaRPr kumimoji="1" lang="en-US" altLang="zh-CN" sz="1200" dirty="0">
              <a:solidFill>
                <a:srgbClr val="1D1D1A"/>
              </a:solidFill>
              <a:latin typeface="微软雅黑" panose="020B0503020204020204" charset="-122"/>
            </a:endParaRPr>
          </a:p>
        </p:txBody>
      </p:sp>
      <p:cxnSp>
        <p:nvCxnSpPr>
          <p:cNvPr id="23" name="直接连接符 170"/>
          <p:cNvCxnSpPr/>
          <p:nvPr/>
        </p:nvCxnSpPr>
        <p:spPr>
          <a:xfrm flipV="1">
            <a:off x="268305" y="2428365"/>
            <a:ext cx="3804969" cy="0"/>
          </a:xfrm>
          <a:prstGeom prst="line">
            <a:avLst/>
          </a:prstGeom>
          <a:noFill/>
          <a:ln w="9525" cap="flat" cmpd="sng" algn="ctr">
            <a:solidFill>
              <a:srgbClr val="666666"/>
            </a:solidFill>
            <a:prstDash val="solid"/>
            <a:miter lim="800000"/>
          </a:ln>
          <a:effectLst/>
        </p:spPr>
      </p:cxnSp>
      <p:cxnSp>
        <p:nvCxnSpPr>
          <p:cNvPr id="24" name="直接连接符 172"/>
          <p:cNvCxnSpPr/>
          <p:nvPr/>
        </p:nvCxnSpPr>
        <p:spPr>
          <a:xfrm>
            <a:off x="1387438" y="4272678"/>
            <a:ext cx="2558733" cy="1"/>
          </a:xfrm>
          <a:prstGeom prst="line">
            <a:avLst/>
          </a:prstGeom>
          <a:noFill/>
          <a:ln w="9525" cap="flat" cmpd="sng" algn="ctr">
            <a:solidFill>
              <a:srgbClr val="666666"/>
            </a:solidFill>
            <a:prstDash val="solid"/>
            <a:miter lim="800000"/>
          </a:ln>
          <a:effectLst/>
        </p:spPr>
      </p:cxnSp>
      <p:cxnSp>
        <p:nvCxnSpPr>
          <p:cNvPr id="25" name="直接连接符 173"/>
          <p:cNvCxnSpPr/>
          <p:nvPr/>
        </p:nvCxnSpPr>
        <p:spPr>
          <a:xfrm>
            <a:off x="5340846" y="4410119"/>
            <a:ext cx="2626974" cy="1"/>
          </a:xfrm>
          <a:prstGeom prst="line">
            <a:avLst/>
          </a:prstGeom>
          <a:noFill/>
          <a:ln w="9525" cap="flat" cmpd="sng" algn="ctr">
            <a:solidFill>
              <a:srgbClr val="666666"/>
            </a:solidFill>
            <a:prstDash val="solid"/>
            <a:miter lim="800000"/>
          </a:ln>
          <a:effectLst/>
        </p:spPr>
      </p:cxnSp>
      <p:grpSp>
        <p:nvGrpSpPr>
          <p:cNvPr id="26" name="组合 174"/>
          <p:cNvGrpSpPr/>
          <p:nvPr/>
        </p:nvGrpSpPr>
        <p:grpSpPr>
          <a:xfrm>
            <a:off x="1489077" y="5265823"/>
            <a:ext cx="6432623" cy="251079"/>
            <a:chOff x="2207537" y="4944668"/>
            <a:chExt cx="7787528" cy="346988"/>
          </a:xfrm>
        </p:grpSpPr>
        <p:sp>
          <p:nvSpPr>
            <p:cNvPr id="27" name="圆角矩形 18"/>
            <p:cNvSpPr/>
            <p:nvPr/>
          </p:nvSpPr>
          <p:spPr>
            <a:xfrm>
              <a:off x="6224065" y="4944668"/>
              <a:ext cx="1762737" cy="346988"/>
            </a:xfrm>
            <a:prstGeom prst="roundRect">
              <a:avLst/>
            </a:prstGeom>
            <a:noFill/>
            <a:ln w="9525" cap="flat" cmpd="sng" algn="ctr">
              <a:noFill/>
              <a:prstDash val="solid"/>
              <a:miter lim="800000"/>
            </a:ln>
            <a:effectLst/>
          </p:spPr>
          <p:txBody>
            <a:bodyPr lIns="0" rIns="0"/>
            <a:lstStyle/>
            <a:p>
              <a:pPr algn="ctr" defTabSz="913130">
                <a:defRPr/>
              </a:pPr>
              <a:r>
                <a:rPr lang="zh-CN" altLang="en-US" sz="1200" kern="0" dirty="0">
                  <a:solidFill>
                    <a:srgbClr val="1D1D1A"/>
                  </a:solidFill>
                  <a:latin typeface="微软雅黑" panose="020B0503020204020204" charset="-122"/>
                  <a:sym typeface="Arial" panose="020B0604020202020204" pitchFamily="34" charset="0"/>
                </a:rPr>
                <a:t>应用孵化</a:t>
              </a:r>
              <a:endParaRPr lang="en-US" altLang="zh-CN" sz="1200" kern="0" dirty="0">
                <a:solidFill>
                  <a:srgbClr val="1D1D1A"/>
                </a:solidFill>
                <a:latin typeface="微软雅黑" panose="020B0503020204020204" charset="-122"/>
                <a:sym typeface="Arial" panose="020B0604020202020204" pitchFamily="34" charset="0"/>
              </a:endParaRPr>
            </a:p>
          </p:txBody>
        </p:sp>
        <p:sp>
          <p:nvSpPr>
            <p:cNvPr id="28" name="圆角矩形 18"/>
            <p:cNvSpPr/>
            <p:nvPr/>
          </p:nvSpPr>
          <p:spPr>
            <a:xfrm>
              <a:off x="4215801" y="4944668"/>
              <a:ext cx="1762737" cy="346988"/>
            </a:xfrm>
            <a:prstGeom prst="roundRect">
              <a:avLst/>
            </a:prstGeom>
            <a:noFill/>
            <a:ln w="9525" cap="flat" cmpd="sng" algn="ctr">
              <a:noFill/>
              <a:prstDash val="solid"/>
              <a:miter lim="800000"/>
            </a:ln>
            <a:effectLst/>
          </p:spPr>
          <p:txBody>
            <a:bodyPr lIns="0" rIns="0"/>
            <a:lstStyle/>
            <a:p>
              <a:pPr algn="ctr" defTabSz="913130">
                <a:defRPr/>
              </a:pPr>
              <a:r>
                <a:rPr lang="zh-CN" altLang="en-US" sz="1200" kern="0" dirty="0">
                  <a:solidFill>
                    <a:srgbClr val="1D1D1A"/>
                  </a:solidFill>
                  <a:latin typeface="微软雅黑" panose="020B0503020204020204" charset="-122"/>
                  <a:sym typeface="Arial" panose="020B0604020202020204" pitchFamily="34" charset="0"/>
                </a:rPr>
                <a:t>产业聚集</a:t>
              </a:r>
              <a:endParaRPr lang="en-US" altLang="zh-CN" sz="1200" kern="0" dirty="0">
                <a:solidFill>
                  <a:srgbClr val="1D1D1A"/>
                </a:solidFill>
                <a:latin typeface="微软雅黑" panose="020B0503020204020204" charset="-122"/>
                <a:sym typeface="Arial" panose="020B0604020202020204" pitchFamily="34" charset="0"/>
              </a:endParaRPr>
            </a:p>
          </p:txBody>
        </p:sp>
        <p:sp>
          <p:nvSpPr>
            <p:cNvPr id="29" name="圆角矩形 18"/>
            <p:cNvSpPr/>
            <p:nvPr/>
          </p:nvSpPr>
          <p:spPr>
            <a:xfrm>
              <a:off x="2207537" y="4944668"/>
              <a:ext cx="1762737" cy="346988"/>
            </a:xfrm>
            <a:prstGeom prst="roundRect">
              <a:avLst/>
            </a:prstGeom>
            <a:noFill/>
            <a:ln w="9525" cap="flat" cmpd="sng" algn="ctr">
              <a:noFill/>
              <a:prstDash val="solid"/>
              <a:miter lim="800000"/>
            </a:ln>
            <a:effectLst/>
          </p:spPr>
          <p:txBody>
            <a:bodyPr lIns="0" rIns="0"/>
            <a:lstStyle/>
            <a:p>
              <a:pPr algn="ctr" defTabSz="913130">
                <a:defRPr/>
              </a:pPr>
              <a:r>
                <a:rPr lang="zh-CN" altLang="en-US" sz="1200" kern="0" dirty="0">
                  <a:solidFill>
                    <a:srgbClr val="1D1D1A"/>
                  </a:solidFill>
                  <a:latin typeface="微软雅黑" panose="020B0503020204020204" charset="-122"/>
                  <a:sym typeface="Arial" panose="020B0604020202020204" pitchFamily="34" charset="0"/>
                </a:rPr>
                <a:t>生态发展</a:t>
              </a:r>
              <a:endParaRPr lang="en-US" altLang="zh-CN" sz="1200" kern="0" dirty="0">
                <a:solidFill>
                  <a:srgbClr val="1D1D1A"/>
                </a:solidFill>
                <a:latin typeface="微软雅黑" panose="020B0503020204020204" charset="-122"/>
                <a:sym typeface="Arial" panose="020B0604020202020204" pitchFamily="34" charset="0"/>
              </a:endParaRPr>
            </a:p>
          </p:txBody>
        </p:sp>
        <p:sp>
          <p:nvSpPr>
            <p:cNvPr id="30" name="圆角矩形 18"/>
            <p:cNvSpPr/>
            <p:nvPr/>
          </p:nvSpPr>
          <p:spPr>
            <a:xfrm>
              <a:off x="8232328" y="4944668"/>
              <a:ext cx="1762737" cy="346988"/>
            </a:xfrm>
            <a:prstGeom prst="roundRect">
              <a:avLst/>
            </a:prstGeom>
            <a:noFill/>
            <a:ln w="9525" cap="flat" cmpd="sng" algn="ctr">
              <a:noFill/>
              <a:prstDash val="solid"/>
              <a:miter lim="800000"/>
            </a:ln>
            <a:effectLst/>
          </p:spPr>
          <p:txBody>
            <a:bodyPr lIns="0" rIns="0"/>
            <a:lstStyle/>
            <a:p>
              <a:pPr algn="ctr" defTabSz="913130">
                <a:defRPr/>
              </a:pPr>
              <a:r>
                <a:rPr lang="zh-CN" altLang="en-US" sz="1200" kern="0" dirty="0">
                  <a:solidFill>
                    <a:srgbClr val="1D1D1A"/>
                  </a:solidFill>
                  <a:latin typeface="微软雅黑" panose="020B0503020204020204" charset="-122"/>
                  <a:sym typeface="Arial" panose="020B0604020202020204" pitchFamily="34" charset="0"/>
                </a:rPr>
                <a:t>人才培养</a:t>
              </a:r>
              <a:endParaRPr lang="en-US" altLang="zh-CN" sz="1200" kern="0" dirty="0">
                <a:solidFill>
                  <a:srgbClr val="1D1D1A"/>
                </a:solidFill>
                <a:latin typeface="微软雅黑" panose="020B0503020204020204" charset="-122"/>
                <a:sym typeface="Arial" panose="020B0604020202020204" pitchFamily="34" charset="0"/>
              </a:endParaRPr>
            </a:p>
          </p:txBody>
        </p:sp>
      </p:grpSp>
      <p:cxnSp>
        <p:nvCxnSpPr>
          <p:cNvPr id="31" name="直接连接符 53"/>
          <p:cNvCxnSpPr/>
          <p:nvPr/>
        </p:nvCxnSpPr>
        <p:spPr>
          <a:xfrm>
            <a:off x="5347414" y="3979365"/>
            <a:ext cx="2626974" cy="1"/>
          </a:xfrm>
          <a:prstGeom prst="line">
            <a:avLst/>
          </a:prstGeom>
          <a:noFill/>
          <a:ln w="9525" cap="flat" cmpd="sng" algn="ctr">
            <a:solidFill>
              <a:srgbClr val="666666"/>
            </a:solidFill>
            <a:prstDash val="solid"/>
            <a:miter lim="800000"/>
          </a:ln>
          <a:effectLst/>
        </p:spPr>
      </p:cxnSp>
      <p:sp>
        <p:nvSpPr>
          <p:cNvPr id="32" name="矩形 3"/>
          <p:cNvSpPr/>
          <p:nvPr/>
        </p:nvSpPr>
        <p:spPr>
          <a:xfrm>
            <a:off x="5089744" y="4436609"/>
            <a:ext cx="3366110" cy="492251"/>
          </a:xfrm>
          <a:prstGeom prst="rect">
            <a:avLst/>
          </a:prstGeom>
        </p:spPr>
        <p:txBody>
          <a:bodyPr wrap="square">
            <a:spAutoFit/>
          </a:bodyPr>
          <a:lstStyle/>
          <a:p>
            <a:pPr defTabSz="913765">
              <a:defRPr/>
            </a:pPr>
            <a:r>
              <a:rPr kumimoji="1" lang="en-US" altLang="zh-CN" sz="1200" kern="0" dirty="0">
                <a:solidFill>
                  <a:srgbClr val="282828"/>
                </a:solidFill>
                <a:latin typeface="微软雅黑" panose="020B0503020204020204" charset="-122"/>
              </a:rPr>
              <a:t>MindSpore</a:t>
            </a:r>
            <a:r>
              <a:rPr kumimoji="1" lang="zh-CN" altLang="en-US" sz="1200" kern="0" dirty="0">
                <a:solidFill>
                  <a:srgbClr val="282828"/>
                </a:solidFill>
                <a:latin typeface="微软雅黑" panose="020B0503020204020204" charset="-122"/>
              </a:rPr>
              <a:t>：成员</a:t>
            </a:r>
            <a:r>
              <a:rPr kumimoji="1" lang="en-US" altLang="zh-CN" sz="1400" b="1" kern="0" dirty="0">
                <a:solidFill>
                  <a:srgbClr val="C00000"/>
                </a:solidFill>
                <a:latin typeface="微软雅黑" panose="020B0503020204020204" charset="-122"/>
              </a:rPr>
              <a:t>15</a:t>
            </a:r>
            <a:r>
              <a:rPr kumimoji="1" lang="zh-CN" altLang="en-US" sz="1400" b="1" kern="0" dirty="0">
                <a:solidFill>
                  <a:srgbClr val="C00000"/>
                </a:solidFill>
                <a:latin typeface="微软雅黑" panose="020B0503020204020204" charset="-122"/>
              </a:rPr>
              <a:t>家</a:t>
            </a:r>
            <a:r>
              <a:rPr kumimoji="1" lang="zh-CN" altLang="en-US" sz="1200" kern="0" dirty="0">
                <a:solidFill>
                  <a:srgbClr val="282828"/>
                </a:solidFill>
                <a:latin typeface="微软雅黑" panose="020B0503020204020204" charset="-122"/>
              </a:rPr>
              <a:t>，</a:t>
            </a:r>
            <a:r>
              <a:rPr lang="zh-CN" altLang="en-US" sz="1200" kern="0" dirty="0">
                <a:solidFill>
                  <a:srgbClr val="282828"/>
                </a:solidFill>
              </a:rPr>
              <a:t>下载超过</a:t>
            </a:r>
            <a:r>
              <a:rPr kumimoji="1" lang="en-US" altLang="zh-CN" sz="1200" kern="0" dirty="0">
                <a:solidFill>
                  <a:srgbClr val="282828"/>
                </a:solidFill>
                <a:latin typeface="微软雅黑" panose="020B0503020204020204" charset="-122"/>
              </a:rPr>
              <a:t>50</a:t>
            </a:r>
            <a:r>
              <a:rPr kumimoji="1" lang="zh-CN" altLang="en-US" sz="1200" kern="0" dirty="0">
                <a:solidFill>
                  <a:srgbClr val="282828"/>
                </a:solidFill>
                <a:latin typeface="微软雅黑" panose="020B0503020204020204" charset="-122"/>
              </a:rPr>
              <a:t>万次，孵化盘古、多模态、遥感等大模型</a:t>
            </a:r>
            <a:endParaRPr lang="zh-CN" altLang="en-US" sz="1600" kern="0" dirty="0">
              <a:solidFill>
                <a:sysClr val="windowText" lastClr="000000"/>
              </a:solidFill>
              <a:latin typeface="Huawei Sans" panose="020C0503030203020204"/>
            </a:endParaRPr>
          </a:p>
        </p:txBody>
      </p:sp>
      <p:sp>
        <p:nvSpPr>
          <p:cNvPr id="33" name="矩形 5"/>
          <p:cNvSpPr/>
          <p:nvPr/>
        </p:nvSpPr>
        <p:spPr>
          <a:xfrm>
            <a:off x="1137347" y="3732849"/>
            <a:ext cx="492251" cy="276891"/>
          </a:xfrm>
          <a:prstGeom prst="rect">
            <a:avLst/>
          </a:prstGeom>
        </p:spPr>
        <p:txBody>
          <a:bodyPr wrap="none">
            <a:spAutoFit/>
          </a:bodyPr>
          <a:lstStyle/>
          <a:p>
            <a:pPr defTabSz="913765">
              <a:defRPr/>
            </a:pPr>
            <a:r>
              <a:rPr lang="zh-CN" altLang="en-US" sz="1200" dirty="0">
                <a:solidFill>
                  <a:srgbClr val="1D1D1A"/>
                </a:solidFill>
                <a:latin typeface="微软雅黑" panose="020B0503020204020204" charset="-122"/>
                <a:cs typeface="Arial" panose="020B0604020202020204" pitchFamily="34" charset="0"/>
              </a:rPr>
              <a:t>鲲鹏</a:t>
            </a:r>
            <a:endParaRPr lang="zh-CN" altLang="en-US" sz="1800" dirty="0">
              <a:solidFill>
                <a:srgbClr val="1D1D1A"/>
              </a:solidFill>
              <a:latin typeface="Huawei Sans" panose="020C0503030203020204"/>
            </a:endParaRPr>
          </a:p>
        </p:txBody>
      </p:sp>
      <p:sp>
        <p:nvSpPr>
          <p:cNvPr id="34" name="矩形 7"/>
          <p:cNvSpPr/>
          <p:nvPr/>
        </p:nvSpPr>
        <p:spPr>
          <a:xfrm>
            <a:off x="1124879" y="4422736"/>
            <a:ext cx="492251" cy="276891"/>
          </a:xfrm>
          <a:prstGeom prst="rect">
            <a:avLst/>
          </a:prstGeom>
        </p:spPr>
        <p:txBody>
          <a:bodyPr wrap="none">
            <a:spAutoFit/>
          </a:bodyPr>
          <a:lstStyle/>
          <a:p>
            <a:pPr defTabSz="913765">
              <a:defRPr/>
            </a:pPr>
            <a:r>
              <a:rPr lang="zh-CN" altLang="en-US" sz="1200" dirty="0">
                <a:solidFill>
                  <a:prstClr val="black"/>
                </a:solidFill>
                <a:latin typeface="微软雅黑" panose="020B0503020204020204" charset="-122"/>
                <a:cs typeface="Arial" panose="020B0604020202020204" pitchFamily="34" charset="0"/>
              </a:rPr>
              <a:t>昇腾</a:t>
            </a:r>
            <a:endParaRPr lang="zh-CN" altLang="en-US" sz="1800" dirty="0">
              <a:solidFill>
                <a:srgbClr val="1D1D1A"/>
              </a:solidFill>
              <a:latin typeface="Huawei Sans" panose="020C0503030203020204"/>
            </a:endParaRPr>
          </a:p>
        </p:txBody>
      </p:sp>
      <p:sp>
        <p:nvSpPr>
          <p:cNvPr id="35" name="文本框 48"/>
          <p:cNvSpPr txBox="1"/>
          <p:nvPr/>
        </p:nvSpPr>
        <p:spPr>
          <a:xfrm>
            <a:off x="801229" y="5841376"/>
            <a:ext cx="8159617" cy="827984"/>
          </a:xfrm>
          <a:prstGeom prst="rect">
            <a:avLst/>
          </a:prstGeom>
          <a:noFill/>
        </p:spPr>
        <p:txBody>
          <a:bodyPr wrap="square" lIns="0" tIns="0" rIns="0" bIns="0" rtlCol="0">
            <a:spAutoFit/>
          </a:bodyPr>
          <a:lstStyle/>
          <a:p>
            <a:pPr marL="171450" indent="-171450" defTabSz="913765">
              <a:lnSpc>
                <a:spcPct val="120000"/>
              </a:lnSpc>
              <a:spcBef>
                <a:spcPts val="600"/>
              </a:spcBef>
              <a:buFont typeface="Arial" panose="020B0604020202020204" pitchFamily="34" charset="0"/>
              <a:buChar char="•"/>
              <a:defRPr/>
            </a:pPr>
            <a:r>
              <a:rPr kumimoji="1" lang="zh-CN" altLang="en-US" sz="1400" dirty="0">
                <a:solidFill>
                  <a:srgbClr val="1D1D1A"/>
                </a:solidFill>
                <a:latin typeface="微软雅黑" panose="020B0503020204020204" charset="-122"/>
                <a:cs typeface="Lantinghei SC Demibold"/>
              </a:rPr>
              <a:t>通用算力指标、</a:t>
            </a:r>
            <a:r>
              <a:rPr kumimoji="1" lang="zh-CN" altLang="en-US" sz="1400" dirty="0">
                <a:solidFill>
                  <a:srgbClr val="C00000"/>
                </a:solidFill>
                <a:latin typeface="微软雅黑" panose="020B0503020204020204" charset="-122"/>
                <a:cs typeface="Lantinghei SC Demibold"/>
              </a:rPr>
              <a:t>人工智能计算中心纳入多个部委十四五规划稿</a:t>
            </a:r>
            <a:r>
              <a:rPr kumimoji="1" lang="zh-CN" altLang="en-US" sz="1400" dirty="0">
                <a:solidFill>
                  <a:srgbClr val="1D1D1A"/>
                </a:solidFill>
                <a:latin typeface="微软雅黑" panose="020B0503020204020204" charset="-122"/>
                <a:cs typeface="Lantinghei SC Demibold"/>
              </a:rPr>
              <a:t>（待发布），且要求自主可控、根技术</a:t>
            </a:r>
            <a:endParaRPr kumimoji="1" lang="en-US" altLang="zh-CN" sz="1400" dirty="0">
              <a:solidFill>
                <a:srgbClr val="1D1D1A"/>
              </a:solidFill>
              <a:latin typeface="微软雅黑" panose="020B0503020204020204" charset="-122"/>
              <a:cs typeface="Lantinghei SC Demibold"/>
            </a:endParaRPr>
          </a:p>
          <a:p>
            <a:pPr marL="171450" indent="-171450" defTabSz="913765">
              <a:lnSpc>
                <a:spcPct val="120000"/>
              </a:lnSpc>
              <a:spcBef>
                <a:spcPts val="600"/>
              </a:spcBef>
              <a:buFont typeface="Arial" panose="020B0604020202020204" pitchFamily="34" charset="0"/>
              <a:buChar char="•"/>
              <a:defRPr/>
            </a:pPr>
            <a:r>
              <a:rPr kumimoji="1" lang="en-US" altLang="zh-CN" sz="1400" dirty="0">
                <a:solidFill>
                  <a:srgbClr val="1D1D1A"/>
                </a:solidFill>
                <a:latin typeface="微软雅黑" panose="020B0503020204020204" charset="-122"/>
                <a:cs typeface="Lantinghei SC Demibold"/>
              </a:rPr>
              <a:t>GXB</a:t>
            </a:r>
            <a:r>
              <a:rPr kumimoji="1" lang="zh-CN" altLang="en-US" sz="1400" dirty="0">
                <a:solidFill>
                  <a:srgbClr val="1D1D1A"/>
                </a:solidFill>
                <a:latin typeface="微软雅黑" panose="020B0503020204020204" charset="-122"/>
                <a:cs typeface="Lantinghei SC Demibold"/>
              </a:rPr>
              <a:t>关于</a:t>
            </a:r>
            <a:r>
              <a:rPr kumimoji="1" lang="en-US" altLang="zh-CN" sz="1400" dirty="0">
                <a:solidFill>
                  <a:srgbClr val="1D1D1A"/>
                </a:solidFill>
                <a:latin typeface="微软雅黑" panose="020B0503020204020204" charset="-122"/>
                <a:cs typeface="Lantinghei SC Demibold"/>
              </a:rPr>
              <a:t>CentOS</a:t>
            </a:r>
            <a:r>
              <a:rPr kumimoji="1" lang="zh-CN" altLang="en-US" sz="1400" dirty="0">
                <a:solidFill>
                  <a:srgbClr val="1D1D1A"/>
                </a:solidFill>
                <a:latin typeface="微软雅黑" panose="020B0503020204020204" charset="-122"/>
                <a:cs typeface="Lantinghei SC Demibold"/>
              </a:rPr>
              <a:t>替代专项政策建议获得国家认同、</a:t>
            </a:r>
            <a:r>
              <a:rPr kumimoji="1" lang="zh-CN" altLang="en-US" sz="1400" dirty="0">
                <a:solidFill>
                  <a:srgbClr val="C00000"/>
                </a:solidFill>
                <a:latin typeface="微软雅黑" panose="020B0503020204020204" charset="-122"/>
                <a:cs typeface="Lantinghei SC Demibold"/>
              </a:rPr>
              <a:t>广东省铸魂政策；深圳、四川、广东等重点省市首选欧拉技术路线</a:t>
            </a:r>
            <a:endParaRPr kumimoji="1" lang="en-US" altLang="zh-CN" sz="1400" dirty="0">
              <a:solidFill>
                <a:srgbClr val="C00000"/>
              </a:solidFill>
              <a:latin typeface="微软雅黑" panose="020B0503020204020204" charset="-122"/>
              <a:cs typeface="Lantinghei SC Demibold"/>
            </a:endParaRPr>
          </a:p>
        </p:txBody>
      </p:sp>
      <p:sp>
        <p:nvSpPr>
          <p:cNvPr id="36" name="圆角矩形 69"/>
          <p:cNvSpPr/>
          <p:nvPr/>
        </p:nvSpPr>
        <p:spPr>
          <a:xfrm>
            <a:off x="16238" y="5982134"/>
            <a:ext cx="707652" cy="273234"/>
          </a:xfrm>
          <a:prstGeom prst="roundRect">
            <a:avLst>
              <a:gd name="adj" fmla="val 8312"/>
            </a:avLst>
          </a:prstGeom>
          <a:noFill/>
          <a:ln w="12700" cap="flat" cmpd="sng" algn="ctr">
            <a:noFill/>
            <a:prstDash val="solid"/>
            <a:miter lim="800000"/>
          </a:ln>
          <a:effectLst/>
        </p:spPr>
        <p:txBody>
          <a:bodyPr rot="0" spcFirstLastPara="0" vertOverflow="overflow" horzOverflow="overflow" vert="horz" wrap="square" lIns="91284" tIns="45642" rIns="91284" bIns="45642" numCol="1" spcCol="0" rtlCol="0" fromWordArt="0" anchor="ctr" anchorCtr="0" forceAA="0" compatLnSpc="1">
            <a:noAutofit/>
          </a:bodyPr>
          <a:lstStyle/>
          <a:p>
            <a:pPr algn="ctr" defTabSz="913130">
              <a:defRPr/>
            </a:pPr>
            <a:r>
              <a:rPr lang="zh-CN" altLang="en-US" sz="1800" b="1" kern="0" dirty="0">
                <a:solidFill>
                  <a:srgbClr val="C00000"/>
                </a:solidFill>
                <a:latin typeface="微软雅黑" panose="020B0503020204020204" charset="-122"/>
              </a:rPr>
              <a:t>产业政策</a:t>
            </a:r>
            <a:endParaRPr lang="zh-CN" altLang="en-US" sz="1800" b="1" kern="0" dirty="0">
              <a:solidFill>
                <a:srgbClr val="C00000"/>
              </a:solidFill>
              <a:latin typeface="微软雅黑" panose="020B0503020204020204" charset="-122"/>
            </a:endParaRP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4"/>
          <p:cNvSpPr txBox="1"/>
          <p:nvPr/>
        </p:nvSpPr>
        <p:spPr>
          <a:xfrm>
            <a:off x="279977" y="1196752"/>
            <a:ext cx="8584046" cy="487980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spcAft>
                <a:spcPts val="0"/>
              </a:spcAft>
            </a:pPr>
            <a:r>
              <a:rPr lang="en-US" altLang="zh-CN" sz="2000" dirty="0" err="1"/>
              <a:t>EulerOS</a:t>
            </a:r>
            <a:r>
              <a:rPr lang="zh-CN" altLang="en-US" sz="2000" dirty="0"/>
              <a:t>是一款基于</a:t>
            </a:r>
            <a:r>
              <a:rPr lang="en-US" altLang="zh-CN" sz="2000" dirty="0"/>
              <a:t>Linux</a:t>
            </a:r>
            <a:r>
              <a:rPr lang="zh-CN" altLang="en-US" sz="2000" dirty="0"/>
              <a:t>内核的服务器操作系统，支持</a:t>
            </a:r>
            <a:r>
              <a:rPr lang="en-US" altLang="zh-CN" sz="2000" dirty="0"/>
              <a:t>x86</a:t>
            </a:r>
            <a:r>
              <a:rPr lang="zh-CN" altLang="en-US" sz="2000" dirty="0"/>
              <a:t>和</a:t>
            </a:r>
            <a:r>
              <a:rPr lang="en-US" altLang="zh-CN" sz="2000" dirty="0"/>
              <a:t>ARM</a:t>
            </a:r>
            <a:r>
              <a:rPr lang="zh-CN" altLang="en-US" sz="2000" dirty="0"/>
              <a:t>等多种处理器架构，适用于数据库、大数据、云计算、人工智能等应用场景； </a:t>
            </a:r>
            <a:endParaRPr lang="zh-CN" altLang="en-US" sz="2000" dirty="0"/>
          </a:p>
          <a:p>
            <a:pPr fontAlgn="auto">
              <a:spcAft>
                <a:spcPts val="0"/>
              </a:spcAft>
            </a:pPr>
            <a:r>
              <a:rPr lang="zh-CN" altLang="en-US" sz="2000" dirty="0"/>
              <a:t>在近</a:t>
            </a:r>
            <a:r>
              <a:rPr lang="en-US" altLang="zh-CN" sz="2000" dirty="0"/>
              <a:t>10</a:t>
            </a:r>
            <a:r>
              <a:rPr lang="zh-CN" altLang="en-US" sz="2000" dirty="0"/>
              <a:t>年的发展中，</a:t>
            </a:r>
            <a:r>
              <a:rPr lang="en-US" altLang="zh-CN" sz="2000" dirty="0" err="1"/>
              <a:t>EulerOS</a:t>
            </a:r>
            <a:r>
              <a:rPr lang="zh-CN" altLang="en-US" sz="2000" dirty="0"/>
              <a:t>成功支持了华为各种产品解决方案，以安全、稳定、高效被业界认可； </a:t>
            </a:r>
            <a:endParaRPr lang="zh-CN" altLang="en-US" sz="2000" dirty="0"/>
          </a:p>
          <a:p>
            <a:pPr fontAlgn="auto">
              <a:spcAft>
                <a:spcPts val="0"/>
              </a:spcAft>
            </a:pPr>
            <a:r>
              <a:rPr lang="zh-CN" altLang="en-US" sz="2000" dirty="0"/>
              <a:t>随着云计算的兴起和鲲鹏芯片的发展，</a:t>
            </a:r>
            <a:r>
              <a:rPr lang="en-US" altLang="zh-CN" sz="2000" dirty="0" err="1"/>
              <a:t>EulerOS</a:t>
            </a:r>
            <a:r>
              <a:rPr lang="zh-CN" altLang="en-US" sz="2000" dirty="0"/>
              <a:t>成为与鲲鹏芯片配套最合适的软件基础设施； </a:t>
            </a:r>
            <a:endParaRPr lang="zh-CN" altLang="en-US" sz="2000" dirty="0"/>
          </a:p>
          <a:p>
            <a:pPr fontAlgn="auto">
              <a:spcAft>
                <a:spcPts val="0"/>
              </a:spcAft>
            </a:pPr>
            <a:r>
              <a:rPr lang="zh-CN" altLang="en-US" sz="2000" dirty="0"/>
              <a:t>为推动鲲鹏生态的发展，繁荣国内和全球的计算产业，</a:t>
            </a:r>
            <a:r>
              <a:rPr lang="en-US" altLang="zh-CN" sz="2000" dirty="0"/>
              <a:t>2019</a:t>
            </a:r>
            <a:r>
              <a:rPr lang="zh-CN" altLang="en-US" sz="2000" dirty="0"/>
              <a:t>年底</a:t>
            </a:r>
            <a:r>
              <a:rPr lang="en-US" altLang="zh-CN" sz="2000" dirty="0" err="1"/>
              <a:t>EulerOS</a:t>
            </a:r>
            <a:r>
              <a:rPr lang="zh-CN" altLang="en-US" sz="2000" dirty="0"/>
              <a:t>被正式推送开源社区，命名为</a:t>
            </a:r>
            <a:r>
              <a:rPr lang="en-US" altLang="zh-CN" sz="2000" dirty="0"/>
              <a:t>openEuler </a:t>
            </a:r>
            <a:r>
              <a:rPr lang="zh-CN" altLang="en-US" sz="2000" dirty="0"/>
              <a:t>。</a:t>
            </a:r>
            <a:endParaRPr lang="zh-CN" altLang="en-US" sz="2000" dirty="0"/>
          </a:p>
        </p:txBody>
      </p:sp>
      <p:pic>
        <p:nvPicPr>
          <p:cNvPr id="4"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436096" y="5174891"/>
            <a:ext cx="2994584" cy="754634"/>
          </a:xfrm>
          <a:prstGeom prst="rect">
            <a:avLst/>
          </a:prstGeom>
        </p:spPr>
      </p:pic>
      <p:sp>
        <p:nvSpPr>
          <p:cNvPr id="5" name="Rectangle 4"/>
          <p:cNvSpPr>
            <a:spLocks noChangeArrowheads="1"/>
          </p:cNvSpPr>
          <p:nvPr/>
        </p:nvSpPr>
        <p:spPr bwMode="auto">
          <a:xfrm>
            <a:off x="467544" y="324243"/>
            <a:ext cx="4104456" cy="457200"/>
          </a:xfrm>
          <a:prstGeom prst="rect">
            <a:avLst/>
          </a:prstGeom>
          <a:noFill/>
          <a:ln w="9525">
            <a:noFill/>
            <a:miter lim="800000"/>
          </a:ln>
        </p:spPr>
        <p:txBody>
          <a:bodyPr vert="horz" lIns="91440" tIns="45720" rIns="91440" bIns="45720" rtlCol="0" anchor="ctr">
            <a:noAutofit/>
          </a:bodyPr>
          <a:lstStyle/>
          <a:p>
            <a:pPr marL="533400" indent="-533400"/>
            <a:r>
              <a:rPr lang="en-US" altLang="zh-CN" sz="2800" b="1" dirty="0" err="1">
                <a:solidFill>
                  <a:srgbClr val="1F05E3"/>
                </a:solidFill>
                <a:latin typeface="黑体" panose="02010609060101010101" pitchFamily="2" charset="-122"/>
                <a:ea typeface="黑体" panose="02010609060101010101" pitchFamily="2" charset="-122"/>
              </a:rPr>
              <a:t>openEuler</a:t>
            </a:r>
            <a:r>
              <a:rPr lang="zh-CN" altLang="en-US" sz="2800" b="1" dirty="0">
                <a:solidFill>
                  <a:srgbClr val="1F05E3"/>
                </a:solidFill>
                <a:latin typeface="黑体" panose="02010609060101010101" pitchFamily="2" charset="-122"/>
                <a:ea typeface="黑体" panose="02010609060101010101" pitchFamily="2" charset="-122"/>
              </a:rPr>
              <a:t>概述</a:t>
            </a:r>
            <a:endParaRPr lang="en-US" altLang="zh-CN" sz="2800" b="1" dirty="0">
              <a:solidFill>
                <a:srgbClr val="1F05E3"/>
              </a:solidFill>
              <a:latin typeface="黑体" panose="02010609060101010101" pitchFamily="2" charset="-122"/>
              <a:ea typeface="黑体" panose="02010609060101010101" pitchFamily="2" charset="-122"/>
            </a:endParaRPr>
          </a:p>
        </p:txBody>
      </p:sp>
      <p:sp>
        <p:nvSpPr>
          <p:cNvPr id="6"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900633" y="1529855"/>
            <a:ext cx="10728325" cy="49709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endParaRPr lang="zh-CN" altLang="en-US" dirty="0"/>
          </a:p>
        </p:txBody>
      </p:sp>
      <p:sp>
        <p:nvSpPr>
          <p:cNvPr id="3" name="任意多边形 15"/>
          <p:cNvSpPr/>
          <p:nvPr/>
        </p:nvSpPr>
        <p:spPr bwMode="auto">
          <a:xfrm rot="287689">
            <a:off x="639074" y="1920334"/>
            <a:ext cx="1635133" cy="123031"/>
          </a:xfrm>
          <a:custGeom>
            <a:avLst/>
            <a:gdLst>
              <a:gd name="connsiteX0" fmla="*/ 1635133 w 1635133"/>
              <a:gd name="connsiteY0" fmla="*/ 0 h 123031"/>
              <a:gd name="connsiteX1" fmla="*/ 1635133 w 1635133"/>
              <a:gd name="connsiteY1" fmla="*/ 85230 h 123031"/>
              <a:gd name="connsiteX2" fmla="*/ 1117441 w 1635133"/>
              <a:gd name="connsiteY2" fmla="*/ 89841 h 123031"/>
              <a:gd name="connsiteX3" fmla="*/ 76122 w 1635133"/>
              <a:gd name="connsiteY3" fmla="*/ 119331 h 123031"/>
              <a:gd name="connsiteX4" fmla="*/ 0 w 1635133"/>
              <a:gd name="connsiteY4" fmla="*/ 123031 h 123031"/>
              <a:gd name="connsiteX5" fmla="*/ 496831 w 1635133"/>
              <a:gd name="connsiteY5" fmla="*/ 69174 h 123031"/>
              <a:gd name="connsiteX6" fmla="*/ 1552376 w 1635133"/>
              <a:gd name="connsiteY6" fmla="*/ 2506 h 12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5133" h="123031">
                <a:moveTo>
                  <a:pt x="1635133" y="0"/>
                </a:moveTo>
                <a:lnTo>
                  <a:pt x="1635133" y="85230"/>
                </a:lnTo>
                <a:lnTo>
                  <a:pt x="1117441" y="89841"/>
                </a:lnTo>
                <a:cubicBezTo>
                  <a:pt x="743710" y="96689"/>
                  <a:pt x="393604" y="106696"/>
                  <a:pt x="76122" y="119331"/>
                </a:cubicBezTo>
                <a:lnTo>
                  <a:pt x="0" y="123031"/>
                </a:lnTo>
                <a:lnTo>
                  <a:pt x="496831" y="69174"/>
                </a:lnTo>
                <a:cubicBezTo>
                  <a:pt x="818651" y="40609"/>
                  <a:pt x="1173540" y="17987"/>
                  <a:pt x="1552376" y="2506"/>
                </a:cubicBezTo>
                <a:close/>
              </a:path>
            </a:pathLst>
          </a:custGeom>
          <a:solidFill>
            <a:srgbClr val="00B0F0">
              <a:alpha val="30000"/>
            </a:srgbClr>
          </a:solidFill>
          <a:ln w="1270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1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 name="任意多边形 41"/>
          <p:cNvSpPr/>
          <p:nvPr/>
        </p:nvSpPr>
        <p:spPr bwMode="auto">
          <a:xfrm>
            <a:off x="4183577" y="2250175"/>
            <a:ext cx="1424049" cy="1378510"/>
          </a:xfrm>
          <a:custGeom>
            <a:avLst/>
            <a:gdLst>
              <a:gd name="connsiteX0" fmla="*/ 16177 w 1424049"/>
              <a:gd name="connsiteY0" fmla="*/ 0 h 1378510"/>
              <a:gd name="connsiteX1" fmla="*/ 158601 w 1424049"/>
              <a:gd name="connsiteY1" fmla="*/ 29727 h 1378510"/>
              <a:gd name="connsiteX2" fmla="*/ 1424049 w 1424049"/>
              <a:gd name="connsiteY2" fmla="*/ 847421 h 1378510"/>
              <a:gd name="connsiteX3" fmla="*/ 1043780 w 1424049"/>
              <a:gd name="connsiteY3" fmla="*/ 1338262 h 1378510"/>
              <a:gd name="connsiteX4" fmla="*/ 970658 w 1424049"/>
              <a:gd name="connsiteY4" fmla="*/ 1378510 h 1378510"/>
              <a:gd name="connsiteX5" fmla="*/ 883990 w 1424049"/>
              <a:gd name="connsiteY5" fmla="*/ 1236447 h 1378510"/>
              <a:gd name="connsiteX6" fmla="*/ 883990 w 1424049"/>
              <a:gd name="connsiteY6" fmla="*/ 1210210 h 1378510"/>
              <a:gd name="connsiteX7" fmla="*/ 994787 w 1424049"/>
              <a:gd name="connsiteY7" fmla="*/ 1136751 h 1378510"/>
              <a:gd name="connsiteX8" fmla="*/ 1202969 w 1424049"/>
              <a:gd name="connsiteY8" fmla="*/ 807413 h 1378510"/>
              <a:gd name="connsiteX9" fmla="*/ 34993 w 1424049"/>
              <a:gd name="connsiteY9" fmla="*/ 105819 h 1378510"/>
              <a:gd name="connsiteX10" fmla="*/ 0 w 1424049"/>
              <a:gd name="connsiteY10" fmla="*/ 99752 h 137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4049" h="1378510">
                <a:moveTo>
                  <a:pt x="16177" y="0"/>
                </a:moveTo>
                <a:lnTo>
                  <a:pt x="158601" y="29727"/>
                </a:lnTo>
                <a:cubicBezTo>
                  <a:pt x="922082" y="206937"/>
                  <a:pt x="1424049" y="507039"/>
                  <a:pt x="1424049" y="847421"/>
                </a:cubicBezTo>
                <a:cubicBezTo>
                  <a:pt x="1424049" y="1026122"/>
                  <a:pt x="1285695" y="1193720"/>
                  <a:pt x="1043780" y="1338262"/>
                </a:cubicBezTo>
                <a:lnTo>
                  <a:pt x="970658" y="1378510"/>
                </a:lnTo>
                <a:lnTo>
                  <a:pt x="883990" y="1236447"/>
                </a:lnTo>
                <a:lnTo>
                  <a:pt x="883990" y="1210210"/>
                </a:lnTo>
                <a:lnTo>
                  <a:pt x="994787" y="1136751"/>
                </a:lnTo>
                <a:cubicBezTo>
                  <a:pt x="1128841" y="1035526"/>
                  <a:pt x="1202969" y="924234"/>
                  <a:pt x="1202969" y="807413"/>
                </a:cubicBezTo>
                <a:cubicBezTo>
                  <a:pt x="1202969" y="515360"/>
                  <a:pt x="739666" y="257868"/>
                  <a:pt x="34993" y="105819"/>
                </a:cubicBezTo>
                <a:lnTo>
                  <a:pt x="0" y="99752"/>
                </a:lnTo>
                <a:close/>
              </a:path>
            </a:pathLst>
          </a:custGeom>
          <a:solidFill>
            <a:srgbClr val="00B0F0">
              <a:alpha val="60000"/>
            </a:srgbClr>
          </a:solidFill>
          <a:ln w="1270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1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 name="任意多边形 22"/>
          <p:cNvSpPr/>
          <p:nvPr/>
        </p:nvSpPr>
        <p:spPr bwMode="auto">
          <a:xfrm rot="614305">
            <a:off x="2398029" y="2081681"/>
            <a:ext cx="1732092" cy="155187"/>
          </a:xfrm>
          <a:custGeom>
            <a:avLst/>
            <a:gdLst>
              <a:gd name="connsiteX0" fmla="*/ 0 w 1732092"/>
              <a:gd name="connsiteY0" fmla="*/ 65797 h 155187"/>
              <a:gd name="connsiteX1" fmla="*/ 275524 w 1732092"/>
              <a:gd name="connsiteY1" fmla="*/ 46184 h 155187"/>
              <a:gd name="connsiteX2" fmla="*/ 1294236 w 1732092"/>
              <a:gd name="connsiteY2" fmla="*/ 4904 h 155187"/>
              <a:gd name="connsiteX3" fmla="*/ 1732092 w 1732092"/>
              <a:gd name="connsiteY3" fmla="*/ 0 h 155187"/>
              <a:gd name="connsiteX4" fmla="*/ 1732092 w 1732092"/>
              <a:gd name="connsiteY4" fmla="*/ 94615 h 155187"/>
              <a:gd name="connsiteX5" fmla="*/ 1314413 w 1732092"/>
              <a:gd name="connsiteY5" fmla="*/ 98332 h 155187"/>
              <a:gd name="connsiteX6" fmla="*/ 520604 w 1732092"/>
              <a:gd name="connsiteY6" fmla="*/ 123518 h 155187"/>
              <a:gd name="connsiteX7" fmla="*/ 9647 w 1732092"/>
              <a:gd name="connsiteY7" fmla="*/ 155187 h 155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2092" h="155187">
                <a:moveTo>
                  <a:pt x="0" y="65797"/>
                </a:moveTo>
                <a:lnTo>
                  <a:pt x="275524" y="46184"/>
                </a:lnTo>
                <a:cubicBezTo>
                  <a:pt x="590315" y="27191"/>
                  <a:pt x="932677" y="13121"/>
                  <a:pt x="1294236" y="4904"/>
                </a:cubicBezTo>
                <a:lnTo>
                  <a:pt x="1732092" y="0"/>
                </a:lnTo>
                <a:lnTo>
                  <a:pt x="1732092" y="94615"/>
                </a:lnTo>
                <a:lnTo>
                  <a:pt x="1314413" y="98332"/>
                </a:lnTo>
                <a:cubicBezTo>
                  <a:pt x="1038620" y="103287"/>
                  <a:pt x="772840" y="111821"/>
                  <a:pt x="520604" y="123518"/>
                </a:cubicBezTo>
                <a:lnTo>
                  <a:pt x="9647" y="155187"/>
                </a:lnTo>
                <a:close/>
              </a:path>
            </a:pathLst>
          </a:custGeom>
          <a:solidFill>
            <a:srgbClr val="00B0F0">
              <a:alpha val="50000"/>
            </a:srgbClr>
          </a:solidFill>
          <a:ln w="1270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1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任意多边形 40"/>
          <p:cNvSpPr/>
          <p:nvPr/>
        </p:nvSpPr>
        <p:spPr bwMode="auto">
          <a:xfrm>
            <a:off x="4463554" y="3535517"/>
            <a:ext cx="4503997" cy="1671098"/>
          </a:xfrm>
          <a:custGeom>
            <a:avLst/>
            <a:gdLst>
              <a:gd name="connsiteX0" fmla="*/ 4503997 w 4503997"/>
              <a:gd name="connsiteY0" fmla="*/ 1220719 h 1671098"/>
              <a:gd name="connsiteX1" fmla="*/ 4466008 w 4503997"/>
              <a:gd name="connsiteY1" fmla="*/ 1258955 h 1671098"/>
              <a:gd name="connsiteX2" fmla="*/ 4434316 w 4503997"/>
              <a:gd name="connsiteY2" fmla="*/ 1251159 h 1671098"/>
              <a:gd name="connsiteX3" fmla="*/ 4497937 w 4503997"/>
              <a:gd name="connsiteY3" fmla="*/ 1223911 h 1671098"/>
              <a:gd name="connsiteX4" fmla="*/ 507026 w 4503997"/>
              <a:gd name="connsiteY4" fmla="*/ 0 h 1671098"/>
              <a:gd name="connsiteX5" fmla="*/ 605919 w 4503997"/>
              <a:gd name="connsiteY5" fmla="*/ 162103 h 1671098"/>
              <a:gd name="connsiteX6" fmla="*/ 574835 w 4503997"/>
              <a:gd name="connsiteY6" fmla="*/ 182259 h 1671098"/>
              <a:gd name="connsiteX7" fmla="*/ 288032 w 4503997"/>
              <a:gd name="connsiteY7" fmla="*/ 628462 h 1671098"/>
              <a:gd name="connsiteX8" fmla="*/ 984024 w 4503997"/>
              <a:gd name="connsiteY8" fmla="*/ 1290388 h 1671098"/>
              <a:gd name="connsiteX9" fmla="*/ 1146283 w 4503997"/>
              <a:gd name="connsiteY9" fmla="*/ 1348482 h 1671098"/>
              <a:gd name="connsiteX10" fmla="*/ 1066923 w 4503997"/>
              <a:gd name="connsiteY10" fmla="*/ 1671098 h 1671098"/>
              <a:gd name="connsiteX11" fmla="*/ 1047673 w 4503997"/>
              <a:gd name="connsiteY11" fmla="*/ 1665428 h 1671098"/>
              <a:gd name="connsiteX12" fmla="*/ 0 w 4503997"/>
              <a:gd name="connsiteY12" fmla="*/ 710065 h 1671098"/>
              <a:gd name="connsiteX13" fmla="*/ 421982 w 4503997"/>
              <a:gd name="connsiteY13" fmla="*/ 54456 h 1671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03997" h="1671098">
                <a:moveTo>
                  <a:pt x="4503997" y="1220719"/>
                </a:moveTo>
                <a:lnTo>
                  <a:pt x="4466008" y="1258955"/>
                </a:lnTo>
                <a:lnTo>
                  <a:pt x="4434316" y="1251159"/>
                </a:lnTo>
                <a:lnTo>
                  <a:pt x="4497937" y="1223911"/>
                </a:lnTo>
                <a:close/>
                <a:moveTo>
                  <a:pt x="507026" y="0"/>
                </a:moveTo>
                <a:lnTo>
                  <a:pt x="605919" y="162103"/>
                </a:lnTo>
                <a:lnTo>
                  <a:pt x="574835" y="182259"/>
                </a:lnTo>
                <a:cubicBezTo>
                  <a:pt x="391928" y="314899"/>
                  <a:pt x="288032" y="466901"/>
                  <a:pt x="288032" y="628462"/>
                </a:cubicBezTo>
                <a:cubicBezTo>
                  <a:pt x="288032" y="886960"/>
                  <a:pt x="554005" y="1120986"/>
                  <a:pt x="984024" y="1290388"/>
                </a:cubicBezTo>
                <a:lnTo>
                  <a:pt x="1146283" y="1348482"/>
                </a:lnTo>
                <a:lnTo>
                  <a:pt x="1066923" y="1671098"/>
                </a:lnTo>
                <a:lnTo>
                  <a:pt x="1047673" y="1665428"/>
                </a:lnTo>
                <a:cubicBezTo>
                  <a:pt x="415582" y="1458382"/>
                  <a:pt x="0" y="1107755"/>
                  <a:pt x="0" y="710065"/>
                </a:cubicBezTo>
                <a:cubicBezTo>
                  <a:pt x="0" y="466481"/>
                  <a:pt x="155908" y="240551"/>
                  <a:pt x="421982" y="54456"/>
                </a:cubicBezTo>
                <a:close/>
              </a:path>
            </a:pathLst>
          </a:custGeom>
          <a:solidFill>
            <a:srgbClr val="00B0F0">
              <a:alpha val="80000"/>
            </a:srgbClr>
          </a:solidFill>
          <a:ln w="1270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1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任意多边形 52"/>
          <p:cNvSpPr/>
          <p:nvPr/>
        </p:nvSpPr>
        <p:spPr bwMode="auto">
          <a:xfrm>
            <a:off x="5610275" y="4905220"/>
            <a:ext cx="3014241" cy="873224"/>
          </a:xfrm>
          <a:custGeom>
            <a:avLst/>
            <a:gdLst>
              <a:gd name="connsiteX0" fmla="*/ 76932 w 3014241"/>
              <a:gd name="connsiteY0" fmla="*/ 0 h 873224"/>
              <a:gd name="connsiteX1" fmla="*/ 189842 w 3014241"/>
              <a:gd name="connsiteY1" fmla="*/ 43196 h 873224"/>
              <a:gd name="connsiteX2" fmla="*/ 2273749 w 3014241"/>
              <a:gd name="connsiteY2" fmla="*/ 367577 h 873224"/>
              <a:gd name="connsiteX3" fmla="*/ 2486079 w 3014241"/>
              <a:gd name="connsiteY3" fmla="*/ 371028 h 873224"/>
              <a:gd name="connsiteX4" fmla="*/ 2588475 w 3014241"/>
              <a:gd name="connsiteY4" fmla="*/ 226758 h 873224"/>
              <a:gd name="connsiteX5" fmla="*/ 3014241 w 3014241"/>
              <a:gd name="connsiteY5" fmla="*/ 661866 h 873224"/>
              <a:gd name="connsiteX6" fmla="*/ 2129644 w 3014241"/>
              <a:gd name="connsiteY6" fmla="*/ 873224 h 873224"/>
              <a:gd name="connsiteX7" fmla="*/ 2243406 w 3014241"/>
              <a:gd name="connsiteY7" fmla="*/ 712940 h 873224"/>
              <a:gd name="connsiteX8" fmla="*/ 2140898 w 3014241"/>
              <a:gd name="connsiteY8" fmla="*/ 708328 h 873224"/>
              <a:gd name="connsiteX9" fmla="*/ 202022 w 3014241"/>
              <a:gd name="connsiteY9" fmla="*/ 391493 h 873224"/>
              <a:gd name="connsiteX10" fmla="*/ 0 w 3014241"/>
              <a:gd name="connsiteY10" fmla="*/ 323099 h 873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4241" h="873224">
                <a:moveTo>
                  <a:pt x="76932" y="0"/>
                </a:moveTo>
                <a:lnTo>
                  <a:pt x="189842" y="43196"/>
                </a:lnTo>
                <a:cubicBezTo>
                  <a:pt x="699025" y="219704"/>
                  <a:pt x="1436930" y="340209"/>
                  <a:pt x="2273749" y="367577"/>
                </a:cubicBezTo>
                <a:lnTo>
                  <a:pt x="2486079" y="371028"/>
                </a:lnTo>
                <a:lnTo>
                  <a:pt x="2588475" y="226758"/>
                </a:lnTo>
                <a:lnTo>
                  <a:pt x="3014241" y="661866"/>
                </a:lnTo>
                <a:lnTo>
                  <a:pt x="2129644" y="873224"/>
                </a:lnTo>
                <a:lnTo>
                  <a:pt x="2243406" y="712940"/>
                </a:lnTo>
                <a:lnTo>
                  <a:pt x="2140898" y="708328"/>
                </a:lnTo>
                <a:cubicBezTo>
                  <a:pt x="1391133" y="664126"/>
                  <a:pt x="720815" y="551121"/>
                  <a:pt x="202022" y="391493"/>
                </a:cubicBezTo>
                <a:lnTo>
                  <a:pt x="0" y="323099"/>
                </a:lnTo>
                <a:close/>
              </a:path>
            </a:pathLst>
          </a:custGeom>
          <a:solidFill>
            <a:srgbClr val="00B0F0"/>
          </a:solidFill>
          <a:ln w="1270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1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任意多边形 76"/>
          <p:cNvSpPr/>
          <p:nvPr/>
        </p:nvSpPr>
        <p:spPr bwMode="auto">
          <a:xfrm>
            <a:off x="317984" y="1124744"/>
            <a:ext cx="637618" cy="772308"/>
          </a:xfrm>
          <a:custGeom>
            <a:avLst/>
            <a:gdLst>
              <a:gd name="connsiteX0" fmla="*/ 581292 w 1162584"/>
              <a:gd name="connsiteY0" fmla="*/ 0 h 1408168"/>
              <a:gd name="connsiteX1" fmla="*/ 1162584 w 1162584"/>
              <a:gd name="connsiteY1" fmla="*/ 581292 h 1408168"/>
              <a:gd name="connsiteX2" fmla="*/ 992328 w 1162584"/>
              <a:gd name="connsiteY2" fmla="*/ 992328 h 1408168"/>
              <a:gd name="connsiteX3" fmla="*/ 991900 w 1162584"/>
              <a:gd name="connsiteY3" fmla="*/ 992681 h 1408168"/>
              <a:gd name="connsiteX4" fmla="*/ 996755 w 1162584"/>
              <a:gd name="connsiteY4" fmla="*/ 992692 h 1408168"/>
              <a:gd name="connsiteX5" fmla="*/ 581280 w 1162584"/>
              <a:gd name="connsiteY5" fmla="*/ 1408168 h 1408168"/>
              <a:gd name="connsiteX6" fmla="*/ 163890 w 1162584"/>
              <a:gd name="connsiteY6" fmla="*/ 990778 h 1408168"/>
              <a:gd name="connsiteX7" fmla="*/ 168987 w 1162584"/>
              <a:gd name="connsiteY7" fmla="*/ 990790 h 1408168"/>
              <a:gd name="connsiteX8" fmla="*/ 99275 w 1162584"/>
              <a:gd name="connsiteY8" fmla="*/ 906298 h 1408168"/>
              <a:gd name="connsiteX9" fmla="*/ 0 w 1162584"/>
              <a:gd name="connsiteY9" fmla="*/ 581292 h 1408168"/>
              <a:gd name="connsiteX10" fmla="*/ 581292 w 1162584"/>
              <a:gd name="connsiteY10" fmla="*/ 0 h 140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2584" h="1408168">
                <a:moveTo>
                  <a:pt x="581292" y="0"/>
                </a:moveTo>
                <a:cubicBezTo>
                  <a:pt x="902331" y="0"/>
                  <a:pt x="1162584" y="260253"/>
                  <a:pt x="1162584" y="581292"/>
                </a:cubicBezTo>
                <a:cubicBezTo>
                  <a:pt x="1162584" y="741812"/>
                  <a:pt x="1097521" y="887135"/>
                  <a:pt x="992328" y="992328"/>
                </a:cubicBezTo>
                <a:lnTo>
                  <a:pt x="991900" y="992681"/>
                </a:lnTo>
                <a:lnTo>
                  <a:pt x="996755" y="992692"/>
                </a:lnTo>
                <a:lnTo>
                  <a:pt x="581280" y="1408168"/>
                </a:lnTo>
                <a:lnTo>
                  <a:pt x="163890" y="990778"/>
                </a:lnTo>
                <a:lnTo>
                  <a:pt x="168987" y="990790"/>
                </a:lnTo>
                <a:lnTo>
                  <a:pt x="99275" y="906298"/>
                </a:lnTo>
                <a:cubicBezTo>
                  <a:pt x="36598" y="813523"/>
                  <a:pt x="0" y="701682"/>
                  <a:pt x="0" y="581292"/>
                </a:cubicBezTo>
                <a:cubicBezTo>
                  <a:pt x="0" y="260253"/>
                  <a:pt x="260253" y="0"/>
                  <a:pt x="581292" y="0"/>
                </a:cubicBezTo>
                <a:close/>
              </a:path>
            </a:pathLst>
          </a:custGeom>
          <a:solidFill>
            <a:srgbClr val="00B0F0">
              <a:alpha val="30000"/>
            </a:srgbClr>
          </a:solidFill>
          <a:ln w="12700"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b="1" i="0" u="none" strike="noStrike" cap="none" normalizeH="0" baseline="0" dirty="0">
                <a:ln>
                  <a:noFill/>
                </a:ln>
                <a:effectLst/>
                <a:latin typeface="Huawei Sans" panose="020C0503030203020204" pitchFamily="34" charset="0"/>
                <a:ea typeface="方正兰亭黑简体" panose="02000000000000000000" pitchFamily="2" charset="-122"/>
                <a:sym typeface="Huawei Sans" panose="020C0503030203020204" pitchFamily="34" charset="0"/>
              </a:rPr>
              <a:t>2010</a:t>
            </a:r>
            <a:endParaRPr kumimoji="0" lang="zh-CN" altLang="en-US" sz="1200" b="1" i="0" u="none" strike="noStrike" cap="none" normalizeH="0" baseline="0" dirty="0">
              <a:ln>
                <a:noFill/>
              </a:ln>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任意多边形 77"/>
          <p:cNvSpPr/>
          <p:nvPr/>
        </p:nvSpPr>
        <p:spPr bwMode="auto">
          <a:xfrm>
            <a:off x="3197671" y="1209541"/>
            <a:ext cx="637618" cy="772308"/>
          </a:xfrm>
          <a:custGeom>
            <a:avLst/>
            <a:gdLst>
              <a:gd name="connsiteX0" fmla="*/ 581292 w 1162584"/>
              <a:gd name="connsiteY0" fmla="*/ 0 h 1408168"/>
              <a:gd name="connsiteX1" fmla="*/ 1162584 w 1162584"/>
              <a:gd name="connsiteY1" fmla="*/ 581292 h 1408168"/>
              <a:gd name="connsiteX2" fmla="*/ 992328 w 1162584"/>
              <a:gd name="connsiteY2" fmla="*/ 992328 h 1408168"/>
              <a:gd name="connsiteX3" fmla="*/ 991900 w 1162584"/>
              <a:gd name="connsiteY3" fmla="*/ 992681 h 1408168"/>
              <a:gd name="connsiteX4" fmla="*/ 996755 w 1162584"/>
              <a:gd name="connsiteY4" fmla="*/ 992692 h 1408168"/>
              <a:gd name="connsiteX5" fmla="*/ 581280 w 1162584"/>
              <a:gd name="connsiteY5" fmla="*/ 1408168 h 1408168"/>
              <a:gd name="connsiteX6" fmla="*/ 163890 w 1162584"/>
              <a:gd name="connsiteY6" fmla="*/ 990778 h 1408168"/>
              <a:gd name="connsiteX7" fmla="*/ 168987 w 1162584"/>
              <a:gd name="connsiteY7" fmla="*/ 990790 h 1408168"/>
              <a:gd name="connsiteX8" fmla="*/ 99275 w 1162584"/>
              <a:gd name="connsiteY8" fmla="*/ 906298 h 1408168"/>
              <a:gd name="connsiteX9" fmla="*/ 0 w 1162584"/>
              <a:gd name="connsiteY9" fmla="*/ 581292 h 1408168"/>
              <a:gd name="connsiteX10" fmla="*/ 581292 w 1162584"/>
              <a:gd name="connsiteY10" fmla="*/ 0 h 140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2584" h="1408168">
                <a:moveTo>
                  <a:pt x="581292" y="0"/>
                </a:moveTo>
                <a:cubicBezTo>
                  <a:pt x="902331" y="0"/>
                  <a:pt x="1162584" y="260253"/>
                  <a:pt x="1162584" y="581292"/>
                </a:cubicBezTo>
                <a:cubicBezTo>
                  <a:pt x="1162584" y="741812"/>
                  <a:pt x="1097521" y="887135"/>
                  <a:pt x="992328" y="992328"/>
                </a:cubicBezTo>
                <a:lnTo>
                  <a:pt x="991900" y="992681"/>
                </a:lnTo>
                <a:lnTo>
                  <a:pt x="996755" y="992692"/>
                </a:lnTo>
                <a:lnTo>
                  <a:pt x="581280" y="1408168"/>
                </a:lnTo>
                <a:lnTo>
                  <a:pt x="163890" y="990778"/>
                </a:lnTo>
                <a:lnTo>
                  <a:pt x="168987" y="990790"/>
                </a:lnTo>
                <a:lnTo>
                  <a:pt x="99275" y="906298"/>
                </a:lnTo>
                <a:cubicBezTo>
                  <a:pt x="36598" y="813523"/>
                  <a:pt x="0" y="701682"/>
                  <a:pt x="0" y="581292"/>
                </a:cubicBezTo>
                <a:cubicBezTo>
                  <a:pt x="0" y="260253"/>
                  <a:pt x="260253" y="0"/>
                  <a:pt x="581292" y="0"/>
                </a:cubicBezTo>
                <a:close/>
              </a:path>
            </a:pathLst>
          </a:custGeom>
          <a:solidFill>
            <a:srgbClr val="00B0F0">
              <a:alpha val="40000"/>
            </a:srgbClr>
          </a:solidFill>
          <a:ln w="12700"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b="1" i="0" u="none" strike="noStrike" cap="none" normalizeH="0" baseline="0" dirty="0">
                <a:ln>
                  <a:noFill/>
                </a:ln>
                <a:effectLst/>
                <a:latin typeface="Huawei Sans" panose="020C0503030203020204" pitchFamily="34" charset="0"/>
                <a:ea typeface="方正兰亭黑简体" panose="02000000000000000000" pitchFamily="2" charset="-122"/>
                <a:sym typeface="Huawei Sans" panose="020C0503030203020204" pitchFamily="34" charset="0"/>
              </a:rPr>
              <a:t>2013</a:t>
            </a:r>
            <a:endParaRPr kumimoji="0" lang="zh-CN" altLang="en-US" sz="1200" b="1" i="0" u="none" strike="noStrike" cap="none" normalizeH="0" baseline="0" dirty="0">
              <a:ln>
                <a:noFill/>
              </a:ln>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任意多边形 78"/>
          <p:cNvSpPr/>
          <p:nvPr/>
        </p:nvSpPr>
        <p:spPr bwMode="auto">
          <a:xfrm>
            <a:off x="5546308" y="2261442"/>
            <a:ext cx="767251" cy="929325"/>
          </a:xfrm>
          <a:custGeom>
            <a:avLst/>
            <a:gdLst>
              <a:gd name="connsiteX0" fmla="*/ 581292 w 1162584"/>
              <a:gd name="connsiteY0" fmla="*/ 0 h 1408168"/>
              <a:gd name="connsiteX1" fmla="*/ 1162584 w 1162584"/>
              <a:gd name="connsiteY1" fmla="*/ 581292 h 1408168"/>
              <a:gd name="connsiteX2" fmla="*/ 992328 w 1162584"/>
              <a:gd name="connsiteY2" fmla="*/ 992328 h 1408168"/>
              <a:gd name="connsiteX3" fmla="*/ 991900 w 1162584"/>
              <a:gd name="connsiteY3" fmla="*/ 992681 h 1408168"/>
              <a:gd name="connsiteX4" fmla="*/ 996755 w 1162584"/>
              <a:gd name="connsiteY4" fmla="*/ 992692 h 1408168"/>
              <a:gd name="connsiteX5" fmla="*/ 581280 w 1162584"/>
              <a:gd name="connsiteY5" fmla="*/ 1408168 h 1408168"/>
              <a:gd name="connsiteX6" fmla="*/ 163890 w 1162584"/>
              <a:gd name="connsiteY6" fmla="*/ 990778 h 1408168"/>
              <a:gd name="connsiteX7" fmla="*/ 168987 w 1162584"/>
              <a:gd name="connsiteY7" fmla="*/ 990790 h 1408168"/>
              <a:gd name="connsiteX8" fmla="*/ 99275 w 1162584"/>
              <a:gd name="connsiteY8" fmla="*/ 906298 h 1408168"/>
              <a:gd name="connsiteX9" fmla="*/ 0 w 1162584"/>
              <a:gd name="connsiteY9" fmla="*/ 581292 h 1408168"/>
              <a:gd name="connsiteX10" fmla="*/ 581292 w 1162584"/>
              <a:gd name="connsiteY10" fmla="*/ 0 h 140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2584" h="1408168">
                <a:moveTo>
                  <a:pt x="581292" y="0"/>
                </a:moveTo>
                <a:cubicBezTo>
                  <a:pt x="902331" y="0"/>
                  <a:pt x="1162584" y="260253"/>
                  <a:pt x="1162584" y="581292"/>
                </a:cubicBezTo>
                <a:cubicBezTo>
                  <a:pt x="1162584" y="741812"/>
                  <a:pt x="1097521" y="887135"/>
                  <a:pt x="992328" y="992328"/>
                </a:cubicBezTo>
                <a:lnTo>
                  <a:pt x="991900" y="992681"/>
                </a:lnTo>
                <a:lnTo>
                  <a:pt x="996755" y="992692"/>
                </a:lnTo>
                <a:lnTo>
                  <a:pt x="581280" y="1408168"/>
                </a:lnTo>
                <a:lnTo>
                  <a:pt x="163890" y="990778"/>
                </a:lnTo>
                <a:lnTo>
                  <a:pt x="168987" y="990790"/>
                </a:lnTo>
                <a:lnTo>
                  <a:pt x="99275" y="906298"/>
                </a:lnTo>
                <a:cubicBezTo>
                  <a:pt x="36598" y="813523"/>
                  <a:pt x="0" y="701682"/>
                  <a:pt x="0" y="581292"/>
                </a:cubicBezTo>
                <a:cubicBezTo>
                  <a:pt x="0" y="260253"/>
                  <a:pt x="260253" y="0"/>
                  <a:pt x="581292" y="0"/>
                </a:cubicBezTo>
                <a:close/>
              </a:path>
            </a:pathLst>
          </a:custGeom>
          <a:solidFill>
            <a:srgbClr val="00B0F0">
              <a:alpha val="60000"/>
            </a:srgbClr>
          </a:solidFill>
          <a:ln w="12700"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400" b="1" i="0" u="none" strike="noStrike" cap="none" normalizeH="0" baseline="0" dirty="0">
                <a:ln>
                  <a:noFill/>
                </a:ln>
                <a:effectLst/>
                <a:latin typeface="Huawei Sans" panose="020C0503030203020204" pitchFamily="34" charset="0"/>
                <a:ea typeface="方正兰亭黑简体" panose="02000000000000000000" pitchFamily="2" charset="-122"/>
                <a:sym typeface="Huawei Sans" panose="020C0503030203020204" pitchFamily="34" charset="0"/>
              </a:rPr>
              <a:t>2016</a:t>
            </a:r>
            <a:endParaRPr kumimoji="0" lang="zh-CN" altLang="en-US" sz="1400" b="1" i="0" u="none" strike="noStrike" cap="none" normalizeH="0" baseline="0" dirty="0">
              <a:ln>
                <a:noFill/>
              </a:ln>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任意多边形 79"/>
          <p:cNvSpPr/>
          <p:nvPr/>
        </p:nvSpPr>
        <p:spPr bwMode="auto">
          <a:xfrm>
            <a:off x="3705154" y="3046653"/>
            <a:ext cx="982383" cy="1189901"/>
          </a:xfrm>
          <a:custGeom>
            <a:avLst/>
            <a:gdLst>
              <a:gd name="connsiteX0" fmla="*/ 581292 w 1162584"/>
              <a:gd name="connsiteY0" fmla="*/ 0 h 1408168"/>
              <a:gd name="connsiteX1" fmla="*/ 1162584 w 1162584"/>
              <a:gd name="connsiteY1" fmla="*/ 581292 h 1408168"/>
              <a:gd name="connsiteX2" fmla="*/ 992328 w 1162584"/>
              <a:gd name="connsiteY2" fmla="*/ 992328 h 1408168"/>
              <a:gd name="connsiteX3" fmla="*/ 991900 w 1162584"/>
              <a:gd name="connsiteY3" fmla="*/ 992681 h 1408168"/>
              <a:gd name="connsiteX4" fmla="*/ 996755 w 1162584"/>
              <a:gd name="connsiteY4" fmla="*/ 992692 h 1408168"/>
              <a:gd name="connsiteX5" fmla="*/ 581280 w 1162584"/>
              <a:gd name="connsiteY5" fmla="*/ 1408168 h 1408168"/>
              <a:gd name="connsiteX6" fmla="*/ 163890 w 1162584"/>
              <a:gd name="connsiteY6" fmla="*/ 990778 h 1408168"/>
              <a:gd name="connsiteX7" fmla="*/ 168987 w 1162584"/>
              <a:gd name="connsiteY7" fmla="*/ 990790 h 1408168"/>
              <a:gd name="connsiteX8" fmla="*/ 99275 w 1162584"/>
              <a:gd name="connsiteY8" fmla="*/ 906298 h 1408168"/>
              <a:gd name="connsiteX9" fmla="*/ 0 w 1162584"/>
              <a:gd name="connsiteY9" fmla="*/ 581292 h 1408168"/>
              <a:gd name="connsiteX10" fmla="*/ 581292 w 1162584"/>
              <a:gd name="connsiteY10" fmla="*/ 0 h 140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2584" h="1408168">
                <a:moveTo>
                  <a:pt x="581292" y="0"/>
                </a:moveTo>
                <a:cubicBezTo>
                  <a:pt x="902331" y="0"/>
                  <a:pt x="1162584" y="260253"/>
                  <a:pt x="1162584" y="581292"/>
                </a:cubicBezTo>
                <a:cubicBezTo>
                  <a:pt x="1162584" y="741812"/>
                  <a:pt x="1097521" y="887135"/>
                  <a:pt x="992328" y="992328"/>
                </a:cubicBezTo>
                <a:lnTo>
                  <a:pt x="991900" y="992681"/>
                </a:lnTo>
                <a:lnTo>
                  <a:pt x="996755" y="992692"/>
                </a:lnTo>
                <a:lnTo>
                  <a:pt x="581280" y="1408168"/>
                </a:lnTo>
                <a:lnTo>
                  <a:pt x="163890" y="990778"/>
                </a:lnTo>
                <a:lnTo>
                  <a:pt x="168987" y="990790"/>
                </a:lnTo>
                <a:lnTo>
                  <a:pt x="99275" y="906298"/>
                </a:lnTo>
                <a:cubicBezTo>
                  <a:pt x="36598" y="813523"/>
                  <a:pt x="0" y="701682"/>
                  <a:pt x="0" y="581292"/>
                </a:cubicBezTo>
                <a:cubicBezTo>
                  <a:pt x="0" y="260253"/>
                  <a:pt x="260253" y="0"/>
                  <a:pt x="581292" y="0"/>
                </a:cubicBezTo>
                <a:close/>
              </a:path>
            </a:pathLst>
          </a:custGeom>
          <a:solidFill>
            <a:srgbClr val="00B0F0">
              <a:alpha val="80000"/>
            </a:srgbClr>
          </a:solidFill>
          <a:ln w="12700"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600" b="1" i="0" u="none" strike="noStrike" cap="none" normalizeH="0" baseline="0" dirty="0">
                <a:ln>
                  <a:noFill/>
                </a:ln>
                <a:effectLst/>
                <a:latin typeface="Huawei Sans" panose="020C0503030203020204" pitchFamily="34" charset="0"/>
                <a:ea typeface="方正兰亭黑简体" panose="02000000000000000000" pitchFamily="2" charset="-122"/>
                <a:sym typeface="Huawei Sans" panose="020C0503030203020204" pitchFamily="34" charset="0"/>
              </a:rPr>
              <a:t>2018</a:t>
            </a:r>
            <a:endParaRPr kumimoji="0" lang="zh-CN" altLang="en-US" sz="1600" b="1" i="0" u="none" strike="noStrike" cap="none" normalizeH="0" baseline="0" dirty="0">
              <a:ln>
                <a:noFill/>
              </a:ln>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任意多边形 80"/>
          <p:cNvSpPr/>
          <p:nvPr/>
        </p:nvSpPr>
        <p:spPr bwMode="auto">
          <a:xfrm>
            <a:off x="6249925" y="3764563"/>
            <a:ext cx="1001459" cy="1213006"/>
          </a:xfrm>
          <a:custGeom>
            <a:avLst/>
            <a:gdLst>
              <a:gd name="connsiteX0" fmla="*/ 581292 w 1162584"/>
              <a:gd name="connsiteY0" fmla="*/ 0 h 1408168"/>
              <a:gd name="connsiteX1" fmla="*/ 1162584 w 1162584"/>
              <a:gd name="connsiteY1" fmla="*/ 581292 h 1408168"/>
              <a:gd name="connsiteX2" fmla="*/ 992328 w 1162584"/>
              <a:gd name="connsiteY2" fmla="*/ 992328 h 1408168"/>
              <a:gd name="connsiteX3" fmla="*/ 991900 w 1162584"/>
              <a:gd name="connsiteY3" fmla="*/ 992681 h 1408168"/>
              <a:gd name="connsiteX4" fmla="*/ 996755 w 1162584"/>
              <a:gd name="connsiteY4" fmla="*/ 992692 h 1408168"/>
              <a:gd name="connsiteX5" fmla="*/ 581280 w 1162584"/>
              <a:gd name="connsiteY5" fmla="*/ 1408168 h 1408168"/>
              <a:gd name="connsiteX6" fmla="*/ 163890 w 1162584"/>
              <a:gd name="connsiteY6" fmla="*/ 990778 h 1408168"/>
              <a:gd name="connsiteX7" fmla="*/ 168987 w 1162584"/>
              <a:gd name="connsiteY7" fmla="*/ 990790 h 1408168"/>
              <a:gd name="connsiteX8" fmla="*/ 99275 w 1162584"/>
              <a:gd name="connsiteY8" fmla="*/ 906298 h 1408168"/>
              <a:gd name="connsiteX9" fmla="*/ 0 w 1162584"/>
              <a:gd name="connsiteY9" fmla="*/ 581292 h 1408168"/>
              <a:gd name="connsiteX10" fmla="*/ 581292 w 1162584"/>
              <a:gd name="connsiteY10" fmla="*/ 0 h 140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2584" h="1408168">
                <a:moveTo>
                  <a:pt x="581292" y="0"/>
                </a:moveTo>
                <a:cubicBezTo>
                  <a:pt x="902331" y="0"/>
                  <a:pt x="1162584" y="260253"/>
                  <a:pt x="1162584" y="581292"/>
                </a:cubicBezTo>
                <a:cubicBezTo>
                  <a:pt x="1162584" y="741812"/>
                  <a:pt x="1097521" y="887135"/>
                  <a:pt x="992328" y="992328"/>
                </a:cubicBezTo>
                <a:lnTo>
                  <a:pt x="991900" y="992681"/>
                </a:lnTo>
                <a:lnTo>
                  <a:pt x="996755" y="992692"/>
                </a:lnTo>
                <a:lnTo>
                  <a:pt x="581280" y="1408168"/>
                </a:lnTo>
                <a:lnTo>
                  <a:pt x="163890" y="990778"/>
                </a:lnTo>
                <a:lnTo>
                  <a:pt x="168987" y="990790"/>
                </a:lnTo>
                <a:lnTo>
                  <a:pt x="99275" y="906298"/>
                </a:lnTo>
                <a:cubicBezTo>
                  <a:pt x="36598" y="813523"/>
                  <a:pt x="0" y="701682"/>
                  <a:pt x="0" y="581292"/>
                </a:cubicBezTo>
                <a:cubicBezTo>
                  <a:pt x="0" y="260253"/>
                  <a:pt x="260253" y="0"/>
                  <a:pt x="581292" y="0"/>
                </a:cubicBezTo>
                <a:close/>
              </a:path>
            </a:pathLst>
          </a:custGeom>
          <a:solidFill>
            <a:srgbClr val="00B0F0"/>
          </a:solidFill>
          <a:ln w="12700"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effectLst/>
                <a:latin typeface="Huawei Sans" panose="020C0503030203020204" pitchFamily="34" charset="0"/>
                <a:ea typeface="方正兰亭黑简体" panose="02000000000000000000" pitchFamily="2" charset="-122"/>
                <a:sym typeface="Huawei Sans" panose="020C0503030203020204" pitchFamily="34" charset="0"/>
              </a:rPr>
              <a:t>2019</a:t>
            </a:r>
            <a:endParaRPr kumimoji="0" lang="zh-CN" altLang="en-US" sz="2000" b="1" i="0" u="none" strike="noStrike" cap="none" normalizeH="0" baseline="0" dirty="0">
              <a:ln>
                <a:noFill/>
              </a:ln>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文本框 83"/>
          <p:cNvSpPr txBox="1"/>
          <p:nvPr/>
        </p:nvSpPr>
        <p:spPr bwMode="auto">
          <a:xfrm>
            <a:off x="63366" y="2111489"/>
            <a:ext cx="1349028" cy="457991"/>
          </a:xfrm>
          <a:prstGeom prst="rect">
            <a:avLst/>
          </a:prstGeom>
          <a:noFill/>
          <a:ln w="9525" algn="ctr">
            <a:noFill/>
            <a:miter lim="800000"/>
          </a:ln>
        </p:spPr>
        <p:txBody>
          <a:bodyPr vert="horz" wrap="square" lIns="87802" tIns="43901" rIns="87802" bIns="43901" numCol="1" rtlCol="0" anchor="ctr" anchorCtr="0" compatLnSpc="1">
            <a:spAutoFit/>
          </a:bodyPr>
          <a:lstStyle/>
          <a:p>
            <a:pPr marL="285750" indent="-285750">
              <a:buFont typeface="Arial" panose="020B0604020202020204" pitchFamily="34" charset="0"/>
              <a:buChar char="•"/>
            </a:pP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高性能计算项目立项。</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文本框 84"/>
          <p:cNvSpPr txBox="1"/>
          <p:nvPr/>
        </p:nvSpPr>
        <p:spPr bwMode="auto">
          <a:xfrm>
            <a:off x="4183577" y="1334030"/>
            <a:ext cx="2769041" cy="734990"/>
          </a:xfrm>
          <a:prstGeom prst="rect">
            <a:avLst/>
          </a:prstGeom>
          <a:noFill/>
          <a:ln w="9525" algn="ctr">
            <a:noFill/>
            <a:miter lim="800000"/>
          </a:ln>
        </p:spPr>
        <p:txBody>
          <a:bodyPr vert="horz" wrap="square" lIns="87802" tIns="43901" rIns="87802" bIns="43901" numCol="1" rtlCol="0" anchor="ctr" anchorCtr="0" compatLnSpc="1">
            <a:spAutoFit/>
          </a:bodyPr>
          <a:lstStyle/>
          <a:p>
            <a:r>
              <a:rPr lang="en-US" altLang="zh-CN" sz="1400" dirty="0">
                <a:latin typeface="Huawei Sans" panose="020C0503030203020204" pitchFamily="34" charset="0"/>
                <a:ea typeface="方正兰亭黑简体" panose="02000000000000000000" pitchFamily="2" charset="-122"/>
                <a:sym typeface="Huawei Sans" panose="020C0503030203020204" pitchFamily="34" charset="0"/>
              </a:rPr>
              <a:t>2013-2016</a:t>
            </a:r>
            <a:r>
              <a:rPr lang="zh-CN" altLang="en-US" sz="1400" dirty="0">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400" dirty="0" err="1">
                <a:latin typeface="Huawei Sans" panose="020C0503030203020204" pitchFamily="34" charset="0"/>
                <a:ea typeface="方正兰亭黑简体" panose="02000000000000000000" pitchFamily="2" charset="-122"/>
                <a:sym typeface="Huawei Sans" panose="020C0503030203020204" pitchFamily="34" charset="0"/>
              </a:rPr>
              <a:t>EulerOS</a:t>
            </a:r>
            <a:r>
              <a:rPr lang="en-US" altLang="zh-CN" sz="1400" dirty="0">
                <a:latin typeface="Huawei Sans" panose="020C0503030203020204" pitchFamily="34" charset="0"/>
                <a:ea typeface="方正兰亭黑简体" panose="02000000000000000000" pitchFamily="2" charset="-122"/>
                <a:sym typeface="Huawei Sans" panose="020C0503030203020204" pitchFamily="34" charset="0"/>
              </a:rPr>
              <a:t> 1.x </a:t>
            </a:r>
            <a:r>
              <a:rPr lang="zh-CN" altLang="en-US" sz="1400" dirty="0">
                <a:latin typeface="Huawei Sans" panose="020C0503030203020204" pitchFamily="34" charset="0"/>
                <a:ea typeface="方正兰亭黑简体" panose="02000000000000000000" pitchFamily="2" charset="-122"/>
                <a:sym typeface="Huawei Sans" panose="020C0503030203020204" pitchFamily="34" charset="0"/>
              </a:rPr>
              <a:t>开始在华为企业存储、无线控制器、</a:t>
            </a:r>
            <a:r>
              <a:rPr lang="en-US" altLang="zh-CN" sz="1400" dirty="0">
                <a:latin typeface="Huawei Sans" panose="020C0503030203020204" pitchFamily="34" charset="0"/>
                <a:ea typeface="方正兰亭黑简体" panose="02000000000000000000" pitchFamily="2" charset="-122"/>
                <a:sym typeface="Huawei Sans" panose="020C0503030203020204" pitchFamily="34" charset="0"/>
              </a:rPr>
              <a:t>Cloud Edge</a:t>
            </a:r>
            <a:r>
              <a:rPr lang="zh-CN" altLang="en-US" sz="1400" dirty="0">
                <a:latin typeface="Huawei Sans" panose="020C0503030203020204" pitchFamily="34" charset="0"/>
                <a:ea typeface="方正兰亭黑简体" panose="02000000000000000000" pitchFamily="2" charset="-122"/>
                <a:sym typeface="Huawei Sans" panose="020C0503030203020204" pitchFamily="34" charset="0"/>
              </a:rPr>
              <a:t>等产品上应用</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 name="文本框 85"/>
          <p:cNvSpPr txBox="1"/>
          <p:nvPr/>
        </p:nvSpPr>
        <p:spPr bwMode="auto">
          <a:xfrm>
            <a:off x="1740938" y="2225272"/>
            <a:ext cx="2271096" cy="827323"/>
          </a:xfrm>
          <a:prstGeom prst="rect">
            <a:avLst/>
          </a:prstGeom>
          <a:noFill/>
          <a:ln w="9525" algn="ctr">
            <a:noFill/>
            <a:miter lim="800000"/>
          </a:ln>
        </p:spPr>
        <p:txBody>
          <a:bodyPr vert="horz" wrap="square" lIns="87802" tIns="43901" rIns="87802" bIns="43901" numCol="1" rtlCol="0" anchor="ctr" anchorCtr="0" compatLnSpc="1">
            <a:spAutoFit/>
          </a:bodyPr>
          <a:lstStyle/>
          <a:p>
            <a:pPr marL="285750" indent="-285750">
              <a:buFont typeface="Arial" panose="020B0604020202020204" pitchFamily="34" charset="0"/>
              <a:buChar char="•"/>
            </a:pP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落地存储全系列产品、无线控制器、</a:t>
            </a: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Cloud Edge</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管理面</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a:buFont typeface="Arial" panose="020B0604020202020204" pitchFamily="34" charset="0"/>
              <a:buChar char="•"/>
            </a:pP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国内金融联合创新项目</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 name="文本框 86"/>
          <p:cNvSpPr txBox="1"/>
          <p:nvPr/>
        </p:nvSpPr>
        <p:spPr bwMode="auto">
          <a:xfrm>
            <a:off x="2745602" y="5065593"/>
            <a:ext cx="2769041" cy="950434"/>
          </a:xfrm>
          <a:prstGeom prst="rect">
            <a:avLst/>
          </a:prstGeom>
          <a:noFill/>
          <a:ln w="9525" algn="ctr">
            <a:noFill/>
            <a:miter lim="800000"/>
          </a:ln>
        </p:spPr>
        <p:txBody>
          <a:bodyPr vert="horz" wrap="square" lIns="87802" tIns="43901" rIns="87802" bIns="43901" numCol="1" rtlCol="0" anchor="ctr" anchorCtr="0" compatLnSpc="1">
            <a:spAutoFit/>
          </a:bodyPr>
          <a:lstStyle/>
          <a:p>
            <a:r>
              <a:rPr lang="en-US" altLang="zh-CN" sz="1400" dirty="0">
                <a:latin typeface="Huawei Sans" panose="020C0503030203020204" pitchFamily="34" charset="0"/>
                <a:ea typeface="方正兰亭黑简体" panose="02000000000000000000" pitchFamily="2" charset="-122"/>
                <a:sym typeface="Huawei Sans" panose="020C0503030203020204" pitchFamily="34" charset="0"/>
              </a:rPr>
              <a:t>2016-2019</a:t>
            </a:r>
            <a:r>
              <a:rPr lang="zh-CN" altLang="en-US" sz="1400" dirty="0">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400" dirty="0">
                <a:latin typeface="Huawei Sans" panose="020C0503030203020204" pitchFamily="34" charset="0"/>
                <a:ea typeface="方正兰亭黑简体" panose="02000000000000000000" pitchFamily="2" charset="-122"/>
                <a:sym typeface="Huawei Sans" panose="020C0503030203020204" pitchFamily="34" charset="0"/>
              </a:rPr>
              <a:t>EulerOS 2.x </a:t>
            </a:r>
            <a:r>
              <a:rPr lang="zh-CN" altLang="en-US" sz="1400" dirty="0">
                <a:latin typeface="Huawei Sans" panose="020C0503030203020204" pitchFamily="34" charset="0"/>
                <a:ea typeface="方正兰亭黑简体" panose="02000000000000000000" pitchFamily="2" charset="-122"/>
                <a:sym typeface="Huawei Sans" panose="020C0503030203020204" pitchFamily="34" charset="0"/>
              </a:rPr>
              <a:t>开始在华为消费者云、公有云</a:t>
            </a:r>
            <a:r>
              <a:rPr lang="en-US" altLang="zh-CN" sz="1400" dirty="0">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400" dirty="0">
                <a:latin typeface="Huawei Sans" panose="020C0503030203020204" pitchFamily="34" charset="0"/>
                <a:ea typeface="方正兰亭黑简体" panose="02000000000000000000" pitchFamily="2" charset="-122"/>
                <a:sym typeface="Huawei Sans" panose="020C0503030203020204" pitchFamily="34" charset="0"/>
              </a:rPr>
              <a:t>私有云、</a:t>
            </a:r>
            <a:r>
              <a:rPr lang="en-US" altLang="zh-CN" sz="1400" dirty="0">
                <a:latin typeface="Huawei Sans" panose="020C0503030203020204" pitchFamily="34" charset="0"/>
                <a:ea typeface="方正兰亭黑简体" panose="02000000000000000000" pitchFamily="2" charset="-122"/>
                <a:sym typeface="Huawei Sans" panose="020C0503030203020204" pitchFamily="34" charset="0"/>
              </a:rPr>
              <a:t>NFV</a:t>
            </a:r>
            <a:r>
              <a:rPr lang="zh-CN" altLang="en-US" sz="1400" dirty="0">
                <a:latin typeface="Huawei Sans" panose="020C0503030203020204" pitchFamily="34" charset="0"/>
                <a:ea typeface="方正兰亭黑简体" panose="02000000000000000000" pitchFamily="2" charset="-122"/>
                <a:sym typeface="Huawei Sans" panose="020C0503030203020204" pitchFamily="34" charset="0"/>
              </a:rPr>
              <a:t>、分布式存储、服务器、云核心网解决方案中应用。</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 name="文本框 87"/>
          <p:cNvSpPr txBox="1"/>
          <p:nvPr/>
        </p:nvSpPr>
        <p:spPr bwMode="auto">
          <a:xfrm>
            <a:off x="1790169" y="3856065"/>
            <a:ext cx="2271096" cy="827323"/>
          </a:xfrm>
          <a:prstGeom prst="rect">
            <a:avLst/>
          </a:prstGeom>
          <a:noFill/>
          <a:ln w="9525" algn="ctr">
            <a:noFill/>
            <a:miter lim="800000"/>
          </a:ln>
        </p:spPr>
        <p:txBody>
          <a:bodyPr vert="horz" wrap="square" lIns="87802" tIns="43901" rIns="87802" bIns="43901" numCol="1" rtlCol="0" anchor="ctr" anchorCtr="0" compatLnSpc="1">
            <a:spAutoFit/>
          </a:bodyPr>
          <a:lstStyle/>
          <a:p>
            <a:pPr marL="285750" indent="-285750">
              <a:buFont typeface="Arial" panose="020B0604020202020204" pitchFamily="34" charset="0"/>
              <a:buChar char="•"/>
            </a:pP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上线德电、法电、西班牙电信、华为云等；</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a:buFont typeface="Arial" panose="020B0604020202020204" pitchFamily="34" charset="0"/>
              <a:buChar char="•"/>
            </a:pP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ARM64</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版本落地华为云数据中心。</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 name="文本框 88"/>
          <p:cNvSpPr txBox="1"/>
          <p:nvPr/>
        </p:nvSpPr>
        <p:spPr bwMode="auto">
          <a:xfrm>
            <a:off x="6256587" y="2456787"/>
            <a:ext cx="2710964" cy="827323"/>
          </a:xfrm>
          <a:prstGeom prst="rect">
            <a:avLst/>
          </a:prstGeom>
          <a:noFill/>
          <a:ln w="9525" algn="ctr">
            <a:noFill/>
            <a:miter lim="800000"/>
          </a:ln>
        </p:spPr>
        <p:txBody>
          <a:bodyPr vert="horz" wrap="square" lIns="87802" tIns="43901" rIns="87802" bIns="43901" numCol="1" rtlCol="0" anchor="ctr" anchorCtr="0" compatLnSpc="1">
            <a:spAutoFit/>
          </a:bodyPr>
          <a:lstStyle/>
          <a:p>
            <a:pPr marL="285750" indent="-285750">
              <a:buFont typeface="Arial" panose="020B0604020202020204" pitchFamily="34" charset="0"/>
              <a:buChar char="•"/>
            </a:pP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昆仑</a:t>
            </a: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32</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路高端服务器，竞争力业界领先；</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a:buFont typeface="Arial" panose="020B0604020202020204" pitchFamily="34" charset="0"/>
              <a:buChar char="•"/>
            </a:pP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业界首款</a:t>
            </a: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ARM</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芯片的企业级存储，成本下降</a:t>
            </a: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25% </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 name="文本框 89"/>
          <p:cNvSpPr txBox="1"/>
          <p:nvPr/>
        </p:nvSpPr>
        <p:spPr bwMode="auto">
          <a:xfrm>
            <a:off x="7258391" y="4031421"/>
            <a:ext cx="1922121" cy="457991"/>
          </a:xfrm>
          <a:prstGeom prst="rect">
            <a:avLst/>
          </a:prstGeom>
          <a:noFill/>
          <a:ln w="9525" algn="ctr">
            <a:noFill/>
            <a:miter lim="800000"/>
          </a:ln>
        </p:spPr>
        <p:txBody>
          <a:bodyPr vert="horz" wrap="square" lIns="87802" tIns="43901" rIns="87802" bIns="43901" numCol="1" rtlCol="0" anchor="ctr" anchorCtr="0" compatLnSpc="1">
            <a:spAutoFit/>
          </a:bodyPr>
          <a:lstStyle/>
          <a:p>
            <a:pPr marL="285750" indent="-285750">
              <a:buFont typeface="Arial" panose="020B0604020202020204" pitchFamily="34" charset="0"/>
              <a:buChar char="•"/>
            </a:pP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openEuler</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社区运营；</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a:buFont typeface="Arial" panose="020B0604020202020204" pitchFamily="34" charset="0"/>
              <a:buChar char="•"/>
            </a:pP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EulerOS</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开源。</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 name="Rectangle 4"/>
          <p:cNvSpPr>
            <a:spLocks noChangeArrowheads="1"/>
          </p:cNvSpPr>
          <p:nvPr/>
        </p:nvSpPr>
        <p:spPr bwMode="auto">
          <a:xfrm>
            <a:off x="467544" y="324243"/>
            <a:ext cx="4104456" cy="457200"/>
          </a:xfrm>
          <a:prstGeom prst="rect">
            <a:avLst/>
          </a:prstGeom>
          <a:noFill/>
          <a:ln w="9525">
            <a:noFill/>
            <a:miter lim="800000"/>
          </a:ln>
        </p:spPr>
        <p:txBody>
          <a:bodyPr vert="horz" lIns="91440" tIns="45720" rIns="91440" bIns="45720" rtlCol="0" anchor="ctr">
            <a:noAutofit/>
          </a:bodyPr>
          <a:lstStyle/>
          <a:p>
            <a:pPr marL="533400" indent="-533400"/>
            <a:r>
              <a:rPr lang="en-US" altLang="zh-CN" sz="2800" b="1" dirty="0">
                <a:solidFill>
                  <a:srgbClr val="1F05E3"/>
                </a:solidFill>
                <a:latin typeface="黑体" panose="02010609060101010101" pitchFamily="2" charset="-122"/>
                <a:ea typeface="黑体" panose="02010609060101010101" pitchFamily="2" charset="-122"/>
              </a:rPr>
              <a:t>openEuler</a:t>
            </a:r>
            <a:r>
              <a:rPr lang="zh-CN" altLang="en-US" sz="2800" b="1" dirty="0">
                <a:solidFill>
                  <a:srgbClr val="1F05E3"/>
                </a:solidFill>
                <a:latin typeface="黑体" panose="02010609060101010101" pitchFamily="2" charset="-122"/>
                <a:ea typeface="黑体" panose="02010609060101010101" pitchFamily="2" charset="-122"/>
              </a:rPr>
              <a:t>发展历程一览</a:t>
            </a:r>
            <a:endParaRPr lang="zh-CN" altLang="en-US" sz="2800" b="1" dirty="0">
              <a:solidFill>
                <a:srgbClr val="1F05E3"/>
              </a:solidFill>
              <a:latin typeface="黑体" panose="02010609060101010101" pitchFamily="2" charset="-122"/>
              <a:ea typeface="黑体" panose="02010609060101010101" pitchFamily="2" charset="-122"/>
            </a:endParaRPr>
          </a:p>
        </p:txBody>
      </p:sp>
      <p:sp>
        <p:nvSpPr>
          <p:cNvPr id="21" name="Line 7"/>
          <p:cNvSpPr>
            <a:spLocks noChangeShapeType="1"/>
          </p:cNvSpPr>
          <p:nvPr/>
        </p:nvSpPr>
        <p:spPr bwMode="auto">
          <a:xfrm>
            <a:off x="395858" y="981075"/>
            <a:ext cx="8424863" cy="0"/>
          </a:xfrm>
          <a:prstGeom prst="line">
            <a:avLst/>
          </a:prstGeom>
          <a:noFill/>
          <a:ln w="28575">
            <a:solidFill>
              <a:srgbClr val="800080"/>
            </a:solidFill>
            <a:round/>
          </a:ln>
          <a:effectLst/>
        </p:spPr>
        <p:txBody>
          <a:bodyPr>
            <a:spAutoFit/>
          </a:bodyPr>
          <a:lstStyle/>
          <a:p>
            <a:endParaRPr lang="zh-CN" altLang="en-US"/>
          </a:p>
        </p:txBody>
      </p:sp>
      <p:sp>
        <p:nvSpPr>
          <p:cNvPr id="23" name="文本框 22"/>
          <p:cNvSpPr txBox="1"/>
          <p:nvPr/>
        </p:nvSpPr>
        <p:spPr>
          <a:xfrm>
            <a:off x="245976" y="6274191"/>
            <a:ext cx="8786962" cy="369332"/>
          </a:xfrm>
          <a:prstGeom prst="rect">
            <a:avLst/>
          </a:prstGeom>
          <a:noFill/>
        </p:spPr>
        <p:txBody>
          <a:bodyPr wrap="square">
            <a:spAutoFit/>
          </a:bodyPr>
          <a:lstStyle/>
          <a:p>
            <a:r>
              <a:rPr lang="zh-CN" altLang="en-US" b="1" dirty="0"/>
              <a:t>从</a:t>
            </a:r>
            <a:r>
              <a:rPr lang="en-US" altLang="zh-CN" b="1" dirty="0" err="1"/>
              <a:t>EulerOS</a:t>
            </a:r>
            <a:r>
              <a:rPr lang="zh-CN" altLang="en-US" b="1" dirty="0"/>
              <a:t>到</a:t>
            </a:r>
            <a:r>
              <a:rPr lang="en-US" altLang="zh-CN" b="1" dirty="0" err="1"/>
              <a:t>openEuler</a:t>
            </a:r>
            <a:r>
              <a:rPr lang="zh-CN" altLang="en-US" b="1" dirty="0"/>
              <a:t>；从基础版本到全场景支持（云计算、边缘计算、嵌入式等）</a:t>
            </a:r>
            <a:endParaRPr lang="zh-CN" altLang="en-US" b="1" dirty="0"/>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6"/>
          <p:cNvSpPr/>
          <p:nvPr/>
        </p:nvSpPr>
        <p:spPr>
          <a:xfrm>
            <a:off x="1257555" y="1993983"/>
            <a:ext cx="4992700" cy="826321"/>
          </a:xfrm>
          <a:prstGeom prst="roundRect">
            <a:avLst>
              <a:gd name="adj" fmla="val 829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900">
              <a:solidFill>
                <a:prstClr val="white"/>
              </a:solidFill>
            </a:endParaRPr>
          </a:p>
        </p:txBody>
      </p:sp>
      <p:sp>
        <p:nvSpPr>
          <p:cNvPr id="5" name="圆角矩形 7"/>
          <p:cNvSpPr/>
          <p:nvPr/>
        </p:nvSpPr>
        <p:spPr>
          <a:xfrm>
            <a:off x="576490" y="1603791"/>
            <a:ext cx="1056451" cy="429118"/>
          </a:xfrm>
          <a:prstGeom prst="roundRect">
            <a:avLst/>
          </a:prstGeom>
          <a:solidFill>
            <a:schemeClr val="bg1">
              <a:lumMod val="85000"/>
            </a:scheme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r>
              <a:rPr lang="en-US" altLang="zh-CN" sz="1050" b="1" dirty="0">
                <a:solidFill>
                  <a:prstClr val="black"/>
                </a:solidFill>
              </a:rPr>
              <a:t>Linux Kernel</a:t>
            </a:r>
            <a:endParaRPr lang="en-US" altLang="zh-CN" sz="1050" b="1" dirty="0">
              <a:solidFill>
                <a:prstClr val="black"/>
              </a:solidFill>
            </a:endParaRPr>
          </a:p>
        </p:txBody>
      </p:sp>
      <p:sp>
        <p:nvSpPr>
          <p:cNvPr id="6" name="圆角矩形 8"/>
          <p:cNvSpPr/>
          <p:nvPr/>
        </p:nvSpPr>
        <p:spPr>
          <a:xfrm>
            <a:off x="1331507" y="2115913"/>
            <a:ext cx="1042073" cy="583073"/>
          </a:xfrm>
          <a:prstGeom prst="roundRect">
            <a:avLst/>
          </a:prstGeom>
          <a:solidFill>
            <a:schemeClr val="bg1"/>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r>
              <a:rPr lang="en-US" altLang="zh-CN" sz="1050" b="1" dirty="0">
                <a:solidFill>
                  <a:prstClr val="black"/>
                </a:solidFill>
              </a:rPr>
              <a:t>RedHat</a:t>
            </a:r>
            <a:endParaRPr lang="en-US" altLang="zh-CN" sz="1050" b="1" dirty="0">
              <a:solidFill>
                <a:prstClr val="black"/>
              </a:solidFill>
            </a:endParaRPr>
          </a:p>
        </p:txBody>
      </p:sp>
      <p:sp>
        <p:nvSpPr>
          <p:cNvPr id="7" name="圆角矩形 9"/>
          <p:cNvSpPr/>
          <p:nvPr/>
        </p:nvSpPr>
        <p:spPr>
          <a:xfrm>
            <a:off x="1331505" y="3725727"/>
            <a:ext cx="1042073" cy="583073"/>
          </a:xfrm>
          <a:prstGeom prst="roundRect">
            <a:avLst/>
          </a:prstGeom>
          <a:solidFill>
            <a:schemeClr val="bg1"/>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r>
              <a:rPr lang="en-US" altLang="zh-CN" sz="1050" b="1" dirty="0" err="1">
                <a:solidFill>
                  <a:prstClr val="black"/>
                </a:solidFill>
              </a:rPr>
              <a:t>Debian</a:t>
            </a:r>
            <a:endParaRPr lang="en-US" altLang="zh-CN" sz="1050" b="1" dirty="0">
              <a:solidFill>
                <a:prstClr val="black"/>
              </a:solidFill>
            </a:endParaRPr>
          </a:p>
        </p:txBody>
      </p:sp>
      <p:sp>
        <p:nvSpPr>
          <p:cNvPr id="8" name="圆角矩形 10"/>
          <p:cNvSpPr/>
          <p:nvPr/>
        </p:nvSpPr>
        <p:spPr>
          <a:xfrm>
            <a:off x="1331505" y="2976646"/>
            <a:ext cx="1042073" cy="583073"/>
          </a:xfrm>
          <a:prstGeom prst="roundRect">
            <a:avLst/>
          </a:prstGeom>
          <a:solidFill>
            <a:schemeClr val="bg1"/>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r>
              <a:rPr lang="en-US" altLang="zh-CN" sz="1050" b="1" dirty="0">
                <a:solidFill>
                  <a:prstClr val="black"/>
                </a:solidFill>
              </a:rPr>
              <a:t>SUSE</a:t>
            </a:r>
            <a:endParaRPr lang="en-US" altLang="zh-CN" sz="1050" b="1" dirty="0">
              <a:solidFill>
                <a:prstClr val="black"/>
              </a:solidFill>
            </a:endParaRPr>
          </a:p>
        </p:txBody>
      </p:sp>
      <p:sp>
        <p:nvSpPr>
          <p:cNvPr id="9" name="圆角矩形 11"/>
          <p:cNvSpPr/>
          <p:nvPr/>
        </p:nvSpPr>
        <p:spPr>
          <a:xfrm>
            <a:off x="1331321" y="4811497"/>
            <a:ext cx="1042072" cy="583073"/>
          </a:xfrm>
          <a:prstGeom prst="roundRect">
            <a:avLst/>
          </a:prstGeom>
          <a:solidFill>
            <a:srgbClr val="00B0F0"/>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r>
              <a:rPr lang="en-US" altLang="zh-CN" sz="1050" b="1" dirty="0">
                <a:solidFill>
                  <a:prstClr val="white"/>
                </a:solidFill>
              </a:rPr>
              <a:t>openEuler</a:t>
            </a:r>
            <a:endParaRPr lang="en-US" altLang="zh-CN" sz="1050" b="1" dirty="0">
              <a:solidFill>
                <a:prstClr val="white"/>
              </a:solidFill>
            </a:endParaRPr>
          </a:p>
        </p:txBody>
      </p:sp>
      <p:sp>
        <p:nvSpPr>
          <p:cNvPr id="10" name="圆角矩形 12"/>
          <p:cNvSpPr/>
          <p:nvPr/>
        </p:nvSpPr>
        <p:spPr>
          <a:xfrm>
            <a:off x="2741624" y="2120524"/>
            <a:ext cx="1622046" cy="201410"/>
          </a:xfrm>
          <a:prstGeom prst="roundRect">
            <a:avLst/>
          </a:prstGeom>
          <a:solidFill>
            <a:schemeClr val="bg1"/>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165"/>
            <a:r>
              <a:rPr lang="en-US" altLang="zh-CN" sz="900" dirty="0">
                <a:solidFill>
                  <a:prstClr val="black"/>
                </a:solidFill>
              </a:rPr>
              <a:t>Fedora (</a:t>
            </a:r>
            <a:r>
              <a:rPr lang="zh-CN" altLang="en-US" sz="900" dirty="0">
                <a:solidFill>
                  <a:prstClr val="black"/>
                </a:solidFill>
              </a:rPr>
              <a:t>社区版本</a:t>
            </a:r>
            <a:r>
              <a:rPr lang="en-US" altLang="zh-CN" sz="900" dirty="0">
                <a:solidFill>
                  <a:prstClr val="black"/>
                </a:solidFill>
              </a:rPr>
              <a:t>)</a:t>
            </a:r>
            <a:endParaRPr lang="en-US" altLang="zh-CN" sz="900" dirty="0">
              <a:solidFill>
                <a:prstClr val="black"/>
              </a:solidFill>
            </a:endParaRPr>
          </a:p>
        </p:txBody>
      </p:sp>
      <p:sp>
        <p:nvSpPr>
          <p:cNvPr id="11" name="圆角矩形 13"/>
          <p:cNvSpPr/>
          <p:nvPr/>
        </p:nvSpPr>
        <p:spPr>
          <a:xfrm>
            <a:off x="2611808" y="3899074"/>
            <a:ext cx="1042073" cy="221974"/>
          </a:xfrm>
          <a:prstGeom prst="roundRect">
            <a:avLst/>
          </a:prstGeom>
          <a:solidFill>
            <a:schemeClr val="accent2"/>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r>
              <a:rPr lang="en-US" altLang="zh-CN" sz="900" b="1" dirty="0">
                <a:solidFill>
                  <a:prstClr val="black"/>
                </a:solidFill>
              </a:rPr>
              <a:t>Ubuntu</a:t>
            </a:r>
            <a:endParaRPr lang="en-US" altLang="zh-CN" sz="900" b="1" dirty="0">
              <a:solidFill>
                <a:prstClr val="black"/>
              </a:solidFill>
            </a:endParaRPr>
          </a:p>
        </p:txBody>
      </p:sp>
      <p:sp>
        <p:nvSpPr>
          <p:cNvPr id="12" name="圆角矩形 14"/>
          <p:cNvSpPr/>
          <p:nvPr/>
        </p:nvSpPr>
        <p:spPr>
          <a:xfrm>
            <a:off x="2744116" y="2976541"/>
            <a:ext cx="1619372" cy="215220"/>
          </a:xfrm>
          <a:prstGeom prst="roundRect">
            <a:avLst/>
          </a:prstGeom>
          <a:solidFill>
            <a:schemeClr val="bg1"/>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165"/>
            <a:r>
              <a:rPr lang="en-US" altLang="zh-CN" sz="900" dirty="0">
                <a:solidFill>
                  <a:prstClr val="black"/>
                </a:solidFill>
              </a:rPr>
              <a:t>SLES (</a:t>
            </a:r>
            <a:r>
              <a:rPr lang="zh-CN" altLang="en-US" sz="900" dirty="0">
                <a:solidFill>
                  <a:prstClr val="black"/>
                </a:solidFill>
              </a:rPr>
              <a:t>商业发行版</a:t>
            </a:r>
            <a:r>
              <a:rPr lang="en-US" altLang="zh-CN" sz="900" dirty="0">
                <a:solidFill>
                  <a:prstClr val="black"/>
                </a:solidFill>
              </a:rPr>
              <a:t>)</a:t>
            </a:r>
            <a:endParaRPr lang="en-US" altLang="zh-CN" sz="900" dirty="0">
              <a:solidFill>
                <a:prstClr val="black"/>
              </a:solidFill>
            </a:endParaRPr>
          </a:p>
        </p:txBody>
      </p:sp>
      <p:sp>
        <p:nvSpPr>
          <p:cNvPr id="13" name="圆角矩形 15"/>
          <p:cNvSpPr/>
          <p:nvPr/>
        </p:nvSpPr>
        <p:spPr>
          <a:xfrm>
            <a:off x="2741624" y="2493289"/>
            <a:ext cx="1622046" cy="201410"/>
          </a:xfrm>
          <a:prstGeom prst="roundRect">
            <a:avLst/>
          </a:prstGeom>
          <a:solidFill>
            <a:schemeClr val="bg1"/>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165"/>
            <a:r>
              <a:rPr lang="en-US" altLang="zh-CN" sz="900" dirty="0">
                <a:solidFill>
                  <a:prstClr val="black"/>
                </a:solidFill>
              </a:rPr>
              <a:t>RHEL (</a:t>
            </a:r>
            <a:r>
              <a:rPr lang="zh-CN" altLang="en-US" sz="900" dirty="0">
                <a:solidFill>
                  <a:prstClr val="black"/>
                </a:solidFill>
              </a:rPr>
              <a:t>商业发行版</a:t>
            </a:r>
            <a:r>
              <a:rPr lang="en-US" altLang="zh-CN" sz="900" dirty="0">
                <a:solidFill>
                  <a:prstClr val="black"/>
                </a:solidFill>
              </a:rPr>
              <a:t>)</a:t>
            </a:r>
            <a:endParaRPr lang="en-US" altLang="zh-CN" sz="900" dirty="0">
              <a:solidFill>
                <a:prstClr val="black"/>
              </a:solidFill>
            </a:endParaRPr>
          </a:p>
        </p:txBody>
      </p:sp>
      <p:sp>
        <p:nvSpPr>
          <p:cNvPr id="14" name="圆角矩形 16"/>
          <p:cNvSpPr/>
          <p:nvPr/>
        </p:nvSpPr>
        <p:spPr>
          <a:xfrm>
            <a:off x="2738576" y="3349031"/>
            <a:ext cx="1625169" cy="215220"/>
          </a:xfrm>
          <a:prstGeom prst="roundRect">
            <a:avLst/>
          </a:prstGeom>
          <a:solidFill>
            <a:schemeClr val="bg1"/>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165"/>
            <a:r>
              <a:rPr lang="en-US" altLang="zh-CN" sz="900" dirty="0" err="1">
                <a:solidFill>
                  <a:prstClr val="black"/>
                </a:solidFill>
              </a:rPr>
              <a:t>OpenSUSE</a:t>
            </a:r>
            <a:r>
              <a:rPr lang="en-US" altLang="zh-CN" sz="900" dirty="0">
                <a:solidFill>
                  <a:prstClr val="black"/>
                </a:solidFill>
              </a:rPr>
              <a:t> (</a:t>
            </a:r>
            <a:r>
              <a:rPr lang="zh-CN" altLang="en-US" sz="900" dirty="0">
                <a:solidFill>
                  <a:prstClr val="black"/>
                </a:solidFill>
              </a:rPr>
              <a:t>社区发版本</a:t>
            </a:r>
            <a:r>
              <a:rPr lang="en-US" altLang="zh-CN" sz="900" dirty="0">
                <a:solidFill>
                  <a:prstClr val="black"/>
                </a:solidFill>
              </a:rPr>
              <a:t>)</a:t>
            </a:r>
            <a:endParaRPr lang="en-US" altLang="zh-CN" sz="900" dirty="0">
              <a:solidFill>
                <a:prstClr val="black"/>
              </a:solidFill>
            </a:endParaRPr>
          </a:p>
        </p:txBody>
      </p:sp>
      <p:sp>
        <p:nvSpPr>
          <p:cNvPr id="15" name="圆角矩形 17"/>
          <p:cNvSpPr/>
          <p:nvPr/>
        </p:nvSpPr>
        <p:spPr>
          <a:xfrm>
            <a:off x="4731721" y="2480517"/>
            <a:ext cx="1272320" cy="214126"/>
          </a:xfrm>
          <a:prstGeom prst="roundRect">
            <a:avLst/>
          </a:prstGeom>
          <a:solidFill>
            <a:schemeClr val="bg1"/>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165"/>
            <a:r>
              <a:rPr lang="en-US" altLang="zh-CN" sz="900" dirty="0">
                <a:solidFill>
                  <a:prstClr val="black"/>
                </a:solidFill>
              </a:rPr>
              <a:t>CentOS(</a:t>
            </a:r>
            <a:r>
              <a:rPr lang="zh-CN" altLang="en-US" sz="900" dirty="0">
                <a:solidFill>
                  <a:prstClr val="black"/>
                </a:solidFill>
              </a:rPr>
              <a:t>免费</a:t>
            </a:r>
            <a:r>
              <a:rPr lang="en-US" altLang="zh-CN" sz="900" dirty="0">
                <a:solidFill>
                  <a:prstClr val="black"/>
                </a:solidFill>
              </a:rPr>
              <a:t>)</a:t>
            </a:r>
            <a:endParaRPr lang="en-US" altLang="zh-CN" sz="900" dirty="0">
              <a:solidFill>
                <a:prstClr val="black"/>
              </a:solidFill>
            </a:endParaRPr>
          </a:p>
        </p:txBody>
      </p:sp>
      <p:sp>
        <p:nvSpPr>
          <p:cNvPr id="16" name="圆角矩形 18"/>
          <p:cNvSpPr/>
          <p:nvPr/>
        </p:nvSpPr>
        <p:spPr>
          <a:xfrm>
            <a:off x="4731720" y="3794642"/>
            <a:ext cx="1518535" cy="204627"/>
          </a:xfrm>
          <a:prstGeom prst="roundRect">
            <a:avLst/>
          </a:prstGeom>
          <a:solidFill>
            <a:srgbClr val="00B0F0"/>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165"/>
            <a:r>
              <a:rPr lang="zh-CN" altLang="en-US" sz="900" dirty="0">
                <a:solidFill>
                  <a:prstClr val="white"/>
                </a:solidFill>
              </a:rPr>
              <a:t>麒麟</a:t>
            </a:r>
            <a:r>
              <a:rPr lang="en-US" altLang="zh-CN" sz="900" dirty="0">
                <a:solidFill>
                  <a:prstClr val="white"/>
                </a:solidFill>
              </a:rPr>
              <a:t>V10 (</a:t>
            </a:r>
            <a:r>
              <a:rPr lang="zh-CN" altLang="en-US" sz="900" dirty="0">
                <a:solidFill>
                  <a:prstClr val="white"/>
                </a:solidFill>
              </a:rPr>
              <a:t>商业发行版</a:t>
            </a:r>
            <a:r>
              <a:rPr lang="en-US" altLang="zh-CN" sz="900" dirty="0">
                <a:solidFill>
                  <a:prstClr val="white"/>
                </a:solidFill>
              </a:rPr>
              <a:t>)</a:t>
            </a:r>
            <a:endParaRPr lang="en-US" altLang="zh-CN" sz="900" dirty="0">
              <a:solidFill>
                <a:prstClr val="white"/>
              </a:solidFill>
            </a:endParaRPr>
          </a:p>
        </p:txBody>
      </p:sp>
      <p:sp>
        <p:nvSpPr>
          <p:cNvPr id="17" name="圆角矩形 19"/>
          <p:cNvSpPr/>
          <p:nvPr/>
        </p:nvSpPr>
        <p:spPr>
          <a:xfrm>
            <a:off x="4731720" y="4385102"/>
            <a:ext cx="1518536" cy="196022"/>
          </a:xfrm>
          <a:prstGeom prst="roundRect">
            <a:avLst/>
          </a:prstGeom>
          <a:solidFill>
            <a:srgbClr val="00B0F0"/>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165"/>
            <a:r>
              <a:rPr lang="en-US" altLang="zh-CN" sz="900" dirty="0" err="1">
                <a:solidFill>
                  <a:prstClr val="white"/>
                </a:solidFill>
              </a:rPr>
              <a:t>iSoft</a:t>
            </a:r>
            <a:r>
              <a:rPr lang="en-US" altLang="zh-CN" sz="900" dirty="0">
                <a:solidFill>
                  <a:prstClr val="white"/>
                </a:solidFill>
              </a:rPr>
              <a:t> V5.1 </a:t>
            </a:r>
            <a:r>
              <a:rPr lang="en-US" altLang="zh-CN" sz="825" dirty="0">
                <a:solidFill>
                  <a:prstClr val="white"/>
                </a:solidFill>
              </a:rPr>
              <a:t>(</a:t>
            </a:r>
            <a:r>
              <a:rPr lang="zh-CN" altLang="en-US" sz="825" dirty="0">
                <a:solidFill>
                  <a:prstClr val="white"/>
                </a:solidFill>
              </a:rPr>
              <a:t>商业发行版</a:t>
            </a:r>
            <a:r>
              <a:rPr lang="en-US" altLang="zh-CN" sz="825" dirty="0">
                <a:solidFill>
                  <a:prstClr val="white"/>
                </a:solidFill>
              </a:rPr>
              <a:t>)</a:t>
            </a:r>
            <a:endParaRPr lang="en-US" altLang="zh-CN" sz="900" dirty="0">
              <a:solidFill>
                <a:prstClr val="white"/>
              </a:solidFill>
            </a:endParaRPr>
          </a:p>
        </p:txBody>
      </p:sp>
      <p:sp>
        <p:nvSpPr>
          <p:cNvPr id="18" name="圆角矩形 20"/>
          <p:cNvSpPr/>
          <p:nvPr/>
        </p:nvSpPr>
        <p:spPr>
          <a:xfrm>
            <a:off x="4731721" y="4683438"/>
            <a:ext cx="1518536" cy="196022"/>
          </a:xfrm>
          <a:prstGeom prst="roundRect">
            <a:avLst/>
          </a:prstGeom>
          <a:solidFill>
            <a:srgbClr val="00B0F0"/>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r>
              <a:rPr lang="en-US" altLang="zh-CN" sz="900" dirty="0" err="1">
                <a:solidFill>
                  <a:prstClr val="white"/>
                </a:solidFill>
              </a:rPr>
              <a:t>EulixOS</a:t>
            </a:r>
            <a:r>
              <a:rPr lang="en-US" altLang="zh-CN" sz="900" dirty="0">
                <a:solidFill>
                  <a:prstClr val="white"/>
                </a:solidFill>
              </a:rPr>
              <a:t> 1.0</a:t>
            </a:r>
            <a:r>
              <a:rPr lang="en-US" altLang="zh-CN" sz="825" dirty="0">
                <a:solidFill>
                  <a:prstClr val="white"/>
                </a:solidFill>
              </a:rPr>
              <a:t> (</a:t>
            </a:r>
            <a:r>
              <a:rPr lang="zh-CN" altLang="en-US" sz="825" dirty="0">
                <a:solidFill>
                  <a:prstClr val="white"/>
                </a:solidFill>
              </a:rPr>
              <a:t>商业发行版</a:t>
            </a:r>
            <a:r>
              <a:rPr lang="en-US" altLang="zh-CN" sz="825" dirty="0">
                <a:solidFill>
                  <a:prstClr val="white"/>
                </a:solidFill>
              </a:rPr>
              <a:t>)</a:t>
            </a:r>
            <a:endParaRPr lang="en-US" altLang="zh-CN" sz="825" dirty="0">
              <a:solidFill>
                <a:prstClr val="white"/>
              </a:solidFill>
            </a:endParaRPr>
          </a:p>
        </p:txBody>
      </p:sp>
      <p:sp>
        <p:nvSpPr>
          <p:cNvPr id="19" name="圆角矩形 21"/>
          <p:cNvSpPr/>
          <p:nvPr/>
        </p:nvSpPr>
        <p:spPr>
          <a:xfrm>
            <a:off x="4731720" y="5248064"/>
            <a:ext cx="1518536" cy="204627"/>
          </a:xfrm>
          <a:prstGeom prst="roundRect">
            <a:avLst/>
          </a:prstGeom>
          <a:solidFill>
            <a:srgbClr val="00B0F0"/>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r>
              <a:rPr lang="en-US" altLang="zh-CN" sz="900" dirty="0">
                <a:solidFill>
                  <a:prstClr val="white"/>
                </a:solidFill>
              </a:rPr>
              <a:t>EulerOS </a:t>
            </a:r>
            <a:r>
              <a:rPr lang="en-US" altLang="zh-CN" sz="825" dirty="0">
                <a:solidFill>
                  <a:prstClr val="white"/>
                </a:solidFill>
              </a:rPr>
              <a:t>(</a:t>
            </a:r>
            <a:r>
              <a:rPr lang="zh-CN" altLang="en-US" sz="825" dirty="0">
                <a:solidFill>
                  <a:prstClr val="white"/>
                </a:solidFill>
              </a:rPr>
              <a:t>仅内部配套</a:t>
            </a:r>
            <a:r>
              <a:rPr lang="en-US" altLang="zh-CN" sz="825" dirty="0">
                <a:solidFill>
                  <a:prstClr val="white"/>
                </a:solidFill>
              </a:rPr>
              <a:t>)</a:t>
            </a:r>
            <a:endParaRPr lang="en-US" altLang="zh-CN" sz="825" dirty="0">
              <a:solidFill>
                <a:prstClr val="white"/>
              </a:solidFill>
            </a:endParaRPr>
          </a:p>
        </p:txBody>
      </p:sp>
      <p:sp>
        <p:nvSpPr>
          <p:cNvPr id="20" name="圆角矩形 22"/>
          <p:cNvSpPr/>
          <p:nvPr/>
        </p:nvSpPr>
        <p:spPr>
          <a:xfrm>
            <a:off x="4731719" y="4092977"/>
            <a:ext cx="1518536" cy="204627"/>
          </a:xfrm>
          <a:prstGeom prst="roundRect">
            <a:avLst/>
          </a:prstGeom>
          <a:solidFill>
            <a:srgbClr val="00B0F0"/>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r>
              <a:rPr lang="en-US" altLang="zh-CN" sz="900" dirty="0">
                <a:solidFill>
                  <a:prstClr val="white"/>
                </a:solidFill>
              </a:rPr>
              <a:t>UOS V20 (</a:t>
            </a:r>
            <a:r>
              <a:rPr lang="zh-CN" altLang="en-US" sz="900" dirty="0">
                <a:solidFill>
                  <a:prstClr val="white"/>
                </a:solidFill>
              </a:rPr>
              <a:t>商业发行版</a:t>
            </a:r>
            <a:r>
              <a:rPr lang="en-US" altLang="zh-CN" sz="900" dirty="0">
                <a:solidFill>
                  <a:prstClr val="white"/>
                </a:solidFill>
              </a:rPr>
              <a:t>)</a:t>
            </a:r>
            <a:endParaRPr lang="en-US" altLang="zh-CN" sz="900" dirty="0">
              <a:solidFill>
                <a:prstClr val="white"/>
              </a:solidFill>
            </a:endParaRPr>
          </a:p>
        </p:txBody>
      </p:sp>
      <p:sp>
        <p:nvSpPr>
          <p:cNvPr id="21" name="圆角矩形 23"/>
          <p:cNvSpPr/>
          <p:nvPr/>
        </p:nvSpPr>
        <p:spPr>
          <a:xfrm>
            <a:off x="2692275" y="4563481"/>
            <a:ext cx="1671214" cy="215221"/>
          </a:xfrm>
          <a:prstGeom prst="roundRect">
            <a:avLst/>
          </a:prstGeom>
          <a:solidFill>
            <a:srgbClr val="00B0F0"/>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165"/>
            <a:r>
              <a:rPr lang="en-US" altLang="zh-CN" sz="900" dirty="0">
                <a:solidFill>
                  <a:prstClr val="white"/>
                </a:solidFill>
              </a:rPr>
              <a:t>openEuler LTS (</a:t>
            </a:r>
            <a:r>
              <a:rPr lang="zh-CN" altLang="en-US" sz="900" dirty="0">
                <a:solidFill>
                  <a:prstClr val="white"/>
                </a:solidFill>
              </a:rPr>
              <a:t>社区版本</a:t>
            </a:r>
            <a:r>
              <a:rPr lang="en-US" altLang="zh-CN" sz="900" dirty="0">
                <a:solidFill>
                  <a:prstClr val="white"/>
                </a:solidFill>
              </a:rPr>
              <a:t>)</a:t>
            </a:r>
            <a:endParaRPr lang="en-US" altLang="zh-CN" sz="900" dirty="0">
              <a:solidFill>
                <a:prstClr val="white"/>
              </a:solidFill>
            </a:endParaRPr>
          </a:p>
        </p:txBody>
      </p:sp>
      <p:cxnSp>
        <p:nvCxnSpPr>
          <p:cNvPr id="22" name="肘形连接符 24"/>
          <p:cNvCxnSpPr>
            <a:stCxn id="5" idx="2"/>
            <a:endCxn id="6" idx="1"/>
          </p:cNvCxnSpPr>
          <p:nvPr/>
        </p:nvCxnSpPr>
        <p:spPr>
          <a:xfrm rot="16200000" flipH="1">
            <a:off x="1030841" y="2106783"/>
            <a:ext cx="374541" cy="22679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肘形连接符 25"/>
          <p:cNvCxnSpPr>
            <a:stCxn id="5" idx="2"/>
            <a:endCxn id="8" idx="1"/>
          </p:cNvCxnSpPr>
          <p:nvPr/>
        </p:nvCxnSpPr>
        <p:spPr>
          <a:xfrm rot="16200000" flipH="1">
            <a:off x="600473" y="2537150"/>
            <a:ext cx="1235274" cy="22679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肘形连接符 26"/>
          <p:cNvCxnSpPr>
            <a:stCxn id="5" idx="2"/>
            <a:endCxn id="7" idx="1"/>
          </p:cNvCxnSpPr>
          <p:nvPr/>
        </p:nvCxnSpPr>
        <p:spPr>
          <a:xfrm rot="16200000" flipH="1">
            <a:off x="225934" y="2911690"/>
            <a:ext cx="1984355" cy="22679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肘形连接符 27"/>
          <p:cNvCxnSpPr>
            <a:stCxn id="5" idx="2"/>
            <a:endCxn id="9" idx="1"/>
          </p:cNvCxnSpPr>
          <p:nvPr/>
        </p:nvCxnSpPr>
        <p:spPr>
          <a:xfrm rot="16200000" flipH="1">
            <a:off x="-317044" y="3454668"/>
            <a:ext cx="3070126" cy="22660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肘形连接符 28"/>
          <p:cNvCxnSpPr>
            <a:stCxn id="6" idx="3"/>
            <a:endCxn id="10" idx="1"/>
          </p:cNvCxnSpPr>
          <p:nvPr/>
        </p:nvCxnSpPr>
        <p:spPr>
          <a:xfrm flipV="1">
            <a:off x="2373580" y="2221230"/>
            <a:ext cx="368045" cy="18622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肘形连接符 29"/>
          <p:cNvCxnSpPr>
            <a:stCxn id="6" idx="3"/>
            <a:endCxn id="13" idx="1"/>
          </p:cNvCxnSpPr>
          <p:nvPr/>
        </p:nvCxnSpPr>
        <p:spPr>
          <a:xfrm>
            <a:off x="2373580" y="2407449"/>
            <a:ext cx="368045" cy="18654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肘形连接符 30"/>
          <p:cNvCxnSpPr>
            <a:stCxn id="8" idx="3"/>
            <a:endCxn id="12" idx="1"/>
          </p:cNvCxnSpPr>
          <p:nvPr/>
        </p:nvCxnSpPr>
        <p:spPr>
          <a:xfrm flipV="1">
            <a:off x="2373578" y="3084151"/>
            <a:ext cx="370539" cy="184031"/>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肘形连接符 31"/>
          <p:cNvCxnSpPr>
            <a:stCxn id="8" idx="3"/>
            <a:endCxn id="14" idx="1"/>
          </p:cNvCxnSpPr>
          <p:nvPr/>
        </p:nvCxnSpPr>
        <p:spPr>
          <a:xfrm>
            <a:off x="2373578" y="3268182"/>
            <a:ext cx="364998" cy="18845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肘形连接符 32"/>
          <p:cNvCxnSpPr>
            <a:stCxn id="9" idx="3"/>
            <a:endCxn id="21" idx="1"/>
          </p:cNvCxnSpPr>
          <p:nvPr/>
        </p:nvCxnSpPr>
        <p:spPr>
          <a:xfrm flipV="1">
            <a:off x="2373392" y="4671092"/>
            <a:ext cx="318882" cy="43194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肘形连接符 33"/>
          <p:cNvCxnSpPr>
            <a:endCxn id="16" idx="1"/>
          </p:cNvCxnSpPr>
          <p:nvPr/>
        </p:nvCxnSpPr>
        <p:spPr>
          <a:xfrm flipV="1">
            <a:off x="4363488" y="3896956"/>
            <a:ext cx="368232" cy="78648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肘形连接符 34"/>
          <p:cNvCxnSpPr>
            <a:endCxn id="20" idx="1"/>
          </p:cNvCxnSpPr>
          <p:nvPr/>
        </p:nvCxnSpPr>
        <p:spPr>
          <a:xfrm flipV="1">
            <a:off x="4363489" y="4195291"/>
            <a:ext cx="368231" cy="48814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肘形连接符 35"/>
          <p:cNvCxnSpPr>
            <a:endCxn id="17" idx="1"/>
          </p:cNvCxnSpPr>
          <p:nvPr/>
        </p:nvCxnSpPr>
        <p:spPr>
          <a:xfrm flipV="1">
            <a:off x="4363488" y="4483114"/>
            <a:ext cx="368232" cy="200324"/>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肘形连接符 36"/>
          <p:cNvCxnSpPr>
            <a:endCxn id="18" idx="1"/>
          </p:cNvCxnSpPr>
          <p:nvPr/>
        </p:nvCxnSpPr>
        <p:spPr>
          <a:xfrm>
            <a:off x="4363488" y="4683437"/>
            <a:ext cx="368232" cy="9801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肘形连接符 37"/>
          <p:cNvCxnSpPr>
            <a:endCxn id="19" idx="1"/>
          </p:cNvCxnSpPr>
          <p:nvPr/>
        </p:nvCxnSpPr>
        <p:spPr>
          <a:xfrm>
            <a:off x="4363488" y="4683438"/>
            <a:ext cx="368232" cy="66694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8"/>
          <p:cNvCxnSpPr>
            <a:stCxn id="13" idx="3"/>
            <a:endCxn id="15" idx="1"/>
          </p:cNvCxnSpPr>
          <p:nvPr/>
        </p:nvCxnSpPr>
        <p:spPr>
          <a:xfrm flipV="1">
            <a:off x="4363670" y="2587580"/>
            <a:ext cx="368049" cy="64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9"/>
          <p:cNvCxnSpPr>
            <a:endCxn id="11" idx="1"/>
          </p:cNvCxnSpPr>
          <p:nvPr/>
        </p:nvCxnSpPr>
        <p:spPr>
          <a:xfrm>
            <a:off x="2385016" y="4010061"/>
            <a:ext cx="22679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圆角矩形 40"/>
          <p:cNvSpPr/>
          <p:nvPr/>
        </p:nvSpPr>
        <p:spPr>
          <a:xfrm>
            <a:off x="4731721" y="4965912"/>
            <a:ext cx="1518536" cy="204627"/>
          </a:xfrm>
          <a:prstGeom prst="roundRect">
            <a:avLst/>
          </a:prstGeom>
          <a:solidFill>
            <a:srgbClr val="00B0F0"/>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r>
              <a:rPr lang="en-US" altLang="zh-CN" sz="900" dirty="0">
                <a:solidFill>
                  <a:prstClr val="white"/>
                </a:solidFill>
              </a:rPr>
              <a:t>……(</a:t>
            </a:r>
            <a:r>
              <a:rPr lang="zh-CN" altLang="en-US" sz="900" dirty="0">
                <a:solidFill>
                  <a:prstClr val="white"/>
                </a:solidFill>
              </a:rPr>
              <a:t>商业</a:t>
            </a:r>
            <a:r>
              <a:rPr lang="en-US" altLang="zh-CN" sz="900" dirty="0">
                <a:solidFill>
                  <a:prstClr val="white"/>
                </a:solidFill>
              </a:rPr>
              <a:t>)</a:t>
            </a:r>
            <a:endParaRPr lang="en-US" altLang="zh-CN" sz="900" dirty="0">
              <a:solidFill>
                <a:prstClr val="white"/>
              </a:solidFill>
            </a:endParaRPr>
          </a:p>
        </p:txBody>
      </p:sp>
      <p:cxnSp>
        <p:nvCxnSpPr>
          <p:cNvPr id="39" name="肘形连接符 41"/>
          <p:cNvCxnSpPr>
            <a:endCxn id="38" idx="1"/>
          </p:cNvCxnSpPr>
          <p:nvPr/>
        </p:nvCxnSpPr>
        <p:spPr>
          <a:xfrm>
            <a:off x="4363488" y="4683438"/>
            <a:ext cx="368232" cy="38478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矩形 66"/>
          <p:cNvSpPr/>
          <p:nvPr/>
        </p:nvSpPr>
        <p:spPr>
          <a:xfrm>
            <a:off x="6710815" y="1670983"/>
            <a:ext cx="1884308" cy="4247317"/>
          </a:xfrm>
          <a:prstGeom prst="rect">
            <a:avLst/>
          </a:prstGeom>
        </p:spPr>
        <p:txBody>
          <a:bodyPr wrap="square">
            <a:spAutoFit/>
          </a:bodyPr>
          <a:lstStyle/>
          <a:p>
            <a:r>
              <a:rPr lang="en-US" altLang="zh-CN" dirty="0" err="1">
                <a:latin typeface="+mn-ea"/>
              </a:rPr>
              <a:t>openEuler</a:t>
            </a:r>
            <a:r>
              <a:rPr lang="zh-CN" altLang="en-US" dirty="0">
                <a:latin typeface="+mn-ea"/>
              </a:rPr>
              <a:t>通过社区合作，打造创新平台，构建支持多处理架构、统一和开放的操作系统，推动软硬件应用生态繁荣发展。 它是</a:t>
            </a:r>
            <a:r>
              <a:rPr lang="zh-CN" altLang="en-US" dirty="0">
                <a:solidFill>
                  <a:srgbClr val="C7000B"/>
                </a:solidFill>
                <a:latin typeface="+mn-ea"/>
              </a:rPr>
              <a:t>自主演进的根操作系统</a:t>
            </a:r>
            <a:r>
              <a:rPr lang="zh-CN" altLang="en-US" dirty="0">
                <a:latin typeface="+mn-ea"/>
              </a:rPr>
              <a:t>，不基于其他任何</a:t>
            </a:r>
            <a:r>
              <a:rPr lang="en-US" altLang="zh-CN" dirty="0">
                <a:latin typeface="+mn-ea"/>
              </a:rPr>
              <a:t>OS</a:t>
            </a:r>
            <a:r>
              <a:rPr lang="zh-CN" altLang="en-US" dirty="0">
                <a:latin typeface="+mn-ea"/>
              </a:rPr>
              <a:t>二次开发，这是与其他国产</a:t>
            </a:r>
            <a:r>
              <a:rPr lang="en-US" altLang="zh-CN" dirty="0">
                <a:latin typeface="+mn-ea"/>
              </a:rPr>
              <a:t>OS</a:t>
            </a:r>
            <a:r>
              <a:rPr lang="zh-CN" altLang="en-US" dirty="0">
                <a:latin typeface="+mn-ea"/>
              </a:rPr>
              <a:t>的主要差异。</a:t>
            </a:r>
            <a:endParaRPr lang="zh-CN" altLang="en-US" dirty="0">
              <a:latin typeface="+mn-ea"/>
            </a:endParaRPr>
          </a:p>
          <a:p>
            <a:endParaRPr lang="zh-CN" altLang="en-US" dirty="0">
              <a:latin typeface="+mn-ea"/>
            </a:endParaRPr>
          </a:p>
        </p:txBody>
      </p:sp>
      <p:sp>
        <p:nvSpPr>
          <p:cNvPr id="42" name="Rectangle 4"/>
          <p:cNvSpPr>
            <a:spLocks noChangeArrowheads="1"/>
          </p:cNvSpPr>
          <p:nvPr/>
        </p:nvSpPr>
        <p:spPr bwMode="auto">
          <a:xfrm>
            <a:off x="467544" y="324243"/>
            <a:ext cx="5976664" cy="457200"/>
          </a:xfrm>
          <a:prstGeom prst="rect">
            <a:avLst/>
          </a:prstGeom>
          <a:noFill/>
          <a:ln w="9525">
            <a:noFill/>
            <a:miter lim="800000"/>
          </a:ln>
        </p:spPr>
        <p:txBody>
          <a:bodyPr vert="horz" lIns="91440" tIns="45720" rIns="91440" bIns="45720" rtlCol="0" anchor="ctr">
            <a:noAutofit/>
          </a:bodyPr>
          <a:lstStyle/>
          <a:p>
            <a:pPr marL="533400" indent="-533400"/>
            <a:r>
              <a:rPr lang="en-US" altLang="zh-CN" sz="2800" b="1" dirty="0">
                <a:solidFill>
                  <a:srgbClr val="1F05E3"/>
                </a:solidFill>
                <a:latin typeface="黑体" panose="02010609060101010101" pitchFamily="2" charset="-122"/>
                <a:ea typeface="黑体" panose="02010609060101010101" pitchFamily="2" charset="-122"/>
              </a:rPr>
              <a:t>openEuler</a:t>
            </a:r>
            <a:r>
              <a:rPr lang="zh-CN" altLang="en-US" sz="2800" b="1" dirty="0">
                <a:solidFill>
                  <a:srgbClr val="1F05E3"/>
                </a:solidFill>
                <a:latin typeface="黑体" panose="02010609060101010101" pitchFamily="2" charset="-122"/>
                <a:ea typeface="黑体" panose="02010609060101010101" pitchFamily="2" charset="-122"/>
              </a:rPr>
              <a:t>和主流</a:t>
            </a:r>
            <a:r>
              <a:rPr lang="en-US" altLang="zh-CN" sz="2800" b="1" dirty="0">
                <a:solidFill>
                  <a:srgbClr val="1F05E3"/>
                </a:solidFill>
                <a:latin typeface="黑体" panose="02010609060101010101" pitchFamily="2" charset="-122"/>
                <a:ea typeface="黑体" panose="02010609060101010101" pitchFamily="2" charset="-122"/>
              </a:rPr>
              <a:t>OS</a:t>
            </a:r>
            <a:r>
              <a:rPr lang="zh-CN" altLang="en-US" sz="2800" b="1" dirty="0">
                <a:solidFill>
                  <a:srgbClr val="1F05E3"/>
                </a:solidFill>
                <a:latin typeface="黑体" panose="02010609060101010101" pitchFamily="2" charset="-122"/>
                <a:ea typeface="黑体" panose="02010609060101010101" pitchFamily="2" charset="-122"/>
              </a:rPr>
              <a:t>的关系</a:t>
            </a:r>
            <a:endParaRPr lang="zh-CN" altLang="en-US" sz="2800" b="1" dirty="0">
              <a:solidFill>
                <a:srgbClr val="1F05E3"/>
              </a:solidFill>
              <a:latin typeface="黑体" panose="02010609060101010101" pitchFamily="2" charset="-122"/>
              <a:ea typeface="黑体" panose="02010609060101010101" pitchFamily="2" charset="-122"/>
            </a:endParaRPr>
          </a:p>
        </p:txBody>
      </p:sp>
      <p:sp>
        <p:nvSpPr>
          <p:cNvPr id="43"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4"/>
          <p:cNvPicPr>
            <a:picLocks noChangeAspect="1"/>
          </p:cNvPicPr>
          <p:nvPr/>
        </p:nvPicPr>
        <p:blipFill>
          <a:blip r:embed="rId1"/>
          <a:stretch>
            <a:fillRect/>
          </a:stretch>
        </p:blipFill>
        <p:spPr>
          <a:xfrm>
            <a:off x="548880" y="1689469"/>
            <a:ext cx="8051953" cy="3698218"/>
          </a:xfrm>
          <a:prstGeom prst="rect">
            <a:avLst/>
          </a:prstGeom>
        </p:spPr>
      </p:pic>
      <p:sp>
        <p:nvSpPr>
          <p:cNvPr id="4" name="Rectangle 4"/>
          <p:cNvSpPr>
            <a:spLocks noChangeArrowheads="1"/>
          </p:cNvSpPr>
          <p:nvPr/>
        </p:nvSpPr>
        <p:spPr bwMode="auto">
          <a:xfrm>
            <a:off x="467544" y="324243"/>
            <a:ext cx="5976664" cy="457200"/>
          </a:xfrm>
          <a:prstGeom prst="rect">
            <a:avLst/>
          </a:prstGeom>
          <a:noFill/>
          <a:ln w="9525">
            <a:noFill/>
            <a:miter lim="800000"/>
          </a:ln>
        </p:spPr>
        <p:txBody>
          <a:bodyPr vert="horz" lIns="91440" tIns="45720" rIns="91440" bIns="45720" rtlCol="0" anchor="ctr">
            <a:noAutofit/>
          </a:bodyPr>
          <a:lstStyle/>
          <a:p>
            <a:pPr marL="533400" indent="-533400"/>
            <a:r>
              <a:rPr lang="en-US" altLang="zh-CN" sz="2800" b="1" dirty="0">
                <a:solidFill>
                  <a:srgbClr val="1F05E3"/>
                </a:solidFill>
                <a:latin typeface="黑体" panose="02010609060101010101" pitchFamily="2" charset="-122"/>
                <a:ea typeface="黑体" panose="02010609060101010101" pitchFamily="2" charset="-122"/>
              </a:rPr>
              <a:t>openEuler</a:t>
            </a:r>
            <a:r>
              <a:rPr lang="zh-CN" altLang="en-US" sz="2800" b="1" dirty="0">
                <a:solidFill>
                  <a:srgbClr val="1F05E3"/>
                </a:solidFill>
                <a:latin typeface="黑体" panose="02010609060101010101" pitchFamily="2" charset="-122"/>
                <a:ea typeface="黑体" panose="02010609060101010101" pitchFamily="2" charset="-122"/>
              </a:rPr>
              <a:t>社区版本生命周期介绍</a:t>
            </a:r>
            <a:endParaRPr lang="zh-CN" altLang="en-US" sz="2800" b="1" dirty="0">
              <a:solidFill>
                <a:srgbClr val="1F05E3"/>
              </a:solidFill>
              <a:latin typeface="黑体" panose="02010609060101010101" pitchFamily="2" charset="-122"/>
              <a:ea typeface="黑体" panose="02010609060101010101" pitchFamily="2" charset="-122"/>
            </a:endParaRPr>
          </a:p>
        </p:txBody>
      </p:sp>
      <p:sp>
        <p:nvSpPr>
          <p:cNvPr id="5"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8607" y="1026962"/>
            <a:ext cx="8470106" cy="452575"/>
          </a:xfrm>
        </p:spPr>
        <p:txBody>
          <a:bodyPr>
            <a:normAutofit lnSpcReduction="10000"/>
          </a:bodyPr>
          <a:lstStyle/>
          <a:p>
            <a:r>
              <a:rPr lang="en-US" sz="2400" dirty="0"/>
              <a:t>openEuler（21.03</a:t>
            </a:r>
            <a:r>
              <a:rPr lang="zh-TW" altLang="en-US" sz="2400" dirty="0"/>
              <a:t>版本）架构如下图所示：</a:t>
            </a:r>
            <a:endParaRPr lang="en-US" sz="2400" dirty="0"/>
          </a:p>
        </p:txBody>
      </p:sp>
      <p:pic>
        <p:nvPicPr>
          <p:cNvPr id="7" name="Picture 6"/>
          <p:cNvPicPr>
            <a:picLocks noChangeAspect="1"/>
          </p:cNvPicPr>
          <p:nvPr/>
        </p:nvPicPr>
        <p:blipFill>
          <a:blip r:embed="rId1"/>
          <a:stretch>
            <a:fillRect/>
          </a:stretch>
        </p:blipFill>
        <p:spPr>
          <a:xfrm>
            <a:off x="583650" y="1525423"/>
            <a:ext cx="7976699" cy="3526111"/>
          </a:xfrm>
          <a:prstGeom prst="rect">
            <a:avLst/>
          </a:prstGeom>
        </p:spPr>
      </p:pic>
      <p:sp>
        <p:nvSpPr>
          <p:cNvPr id="5" name="Rectangle 4"/>
          <p:cNvSpPr>
            <a:spLocks noChangeArrowheads="1"/>
          </p:cNvSpPr>
          <p:nvPr/>
        </p:nvSpPr>
        <p:spPr bwMode="auto">
          <a:xfrm>
            <a:off x="467544" y="324243"/>
            <a:ext cx="5976664" cy="457200"/>
          </a:xfrm>
          <a:prstGeom prst="rect">
            <a:avLst/>
          </a:prstGeom>
          <a:noFill/>
          <a:ln w="9525">
            <a:noFill/>
            <a:miter lim="800000"/>
          </a:ln>
        </p:spPr>
        <p:txBody>
          <a:bodyPr vert="horz" lIns="91440" tIns="45720" rIns="91440" bIns="45720" rtlCol="0" anchor="ctr">
            <a:noAutofit/>
          </a:bodyPr>
          <a:lstStyle/>
          <a:p>
            <a:pPr marL="533400" indent="-533400"/>
            <a:r>
              <a:rPr lang="en-US" altLang="zh-CN" sz="2800" b="1" dirty="0">
                <a:solidFill>
                  <a:srgbClr val="1F05E3"/>
                </a:solidFill>
                <a:latin typeface="黑体" panose="02010609060101010101" pitchFamily="2" charset="-122"/>
                <a:ea typeface="黑体" panose="02010609060101010101" pitchFamily="2" charset="-122"/>
              </a:rPr>
              <a:t>openEuler</a:t>
            </a:r>
            <a:r>
              <a:rPr lang="zh-CN" altLang="en-US" sz="2800" b="1" dirty="0">
                <a:solidFill>
                  <a:srgbClr val="1F05E3"/>
                </a:solidFill>
                <a:latin typeface="黑体" panose="02010609060101010101" pitchFamily="2" charset="-122"/>
                <a:ea typeface="黑体" panose="02010609060101010101" pitchFamily="2" charset="-122"/>
              </a:rPr>
              <a:t>平台框架</a:t>
            </a:r>
            <a:endParaRPr lang="zh-CN" altLang="en-US" sz="2800" b="1" dirty="0">
              <a:solidFill>
                <a:srgbClr val="1F05E3"/>
              </a:solidFill>
              <a:latin typeface="黑体" panose="02010609060101010101" pitchFamily="2" charset="-122"/>
              <a:ea typeface="黑体" panose="02010609060101010101" pitchFamily="2" charset="-122"/>
            </a:endParaRPr>
          </a:p>
        </p:txBody>
      </p:sp>
      <p:sp>
        <p:nvSpPr>
          <p:cNvPr id="6"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
        <p:nvSpPr>
          <p:cNvPr id="8" name="文本框 7"/>
          <p:cNvSpPr txBox="1"/>
          <p:nvPr/>
        </p:nvSpPr>
        <p:spPr>
          <a:xfrm>
            <a:off x="755576" y="5507872"/>
            <a:ext cx="7344816" cy="707886"/>
          </a:xfrm>
          <a:prstGeom prst="rect">
            <a:avLst/>
          </a:prstGeom>
          <a:noFill/>
        </p:spPr>
        <p:txBody>
          <a:bodyPr wrap="square">
            <a:spAutoFit/>
          </a:bodyPr>
          <a:lstStyle/>
          <a:p>
            <a:pPr algn="ctr"/>
            <a:r>
              <a:rPr lang="zh-CN" altLang="en-US" sz="2000" b="1" dirty="0"/>
              <a:t>具有通用的</a:t>
            </a:r>
            <a:r>
              <a:rPr lang="en-US" altLang="zh-CN" sz="2000" b="1" dirty="0"/>
              <a:t>Linux</a:t>
            </a:r>
            <a:r>
              <a:rPr lang="zh-CN" altLang="en-US" sz="2000" b="1" dirty="0"/>
              <a:t>系统架构，并从</a:t>
            </a:r>
            <a:r>
              <a:rPr lang="en-US" altLang="zh-CN" sz="2000" b="1" dirty="0"/>
              <a:t>OS</a:t>
            </a:r>
            <a:r>
              <a:rPr lang="zh-CN" altLang="en-US" sz="2000" b="1" dirty="0"/>
              <a:t>内核、可靠性、安全性和生态使能等方面做了特性增强</a:t>
            </a:r>
            <a:endParaRPr lang="zh-CN" altLang="en-US" sz="2000"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2D93308-FF69-47C8-8CF3-AE4E5672E2B3}" type="slidenum">
              <a:rPr lang="zh-CN" altLang="en-US" smtClean="0"/>
            </a:fld>
            <a:endParaRPr lang="zh-CN" altLang="en-US"/>
          </a:p>
        </p:txBody>
      </p:sp>
      <p:sp>
        <p:nvSpPr>
          <p:cNvPr id="5" name="Line 3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
        <p:nvSpPr>
          <p:cNvPr id="6" name="Rectangle 5"/>
          <p:cNvSpPr>
            <a:spLocks noChangeArrowheads="1"/>
          </p:cNvSpPr>
          <p:nvPr/>
        </p:nvSpPr>
        <p:spPr bwMode="auto">
          <a:xfrm>
            <a:off x="250824" y="404664"/>
            <a:ext cx="5977360" cy="439738"/>
          </a:xfrm>
          <a:prstGeom prst="rect">
            <a:avLst/>
          </a:prstGeom>
          <a:noFill/>
          <a:ln w="9525">
            <a:noFill/>
            <a:miter lim="800000"/>
          </a:ln>
        </p:spPr>
        <p:txBody>
          <a:bodyPr/>
          <a:lstStyle/>
          <a:p>
            <a:pPr marL="533400" indent="-533400"/>
            <a:r>
              <a:rPr lang="zh-CN" altLang="zh-CN" sz="3200" b="1" dirty="0">
                <a:solidFill>
                  <a:srgbClr val="1F05E3"/>
                </a:solidFill>
                <a:latin typeface="黑体" panose="02010609060101010101" pitchFamily="2" charset="-122"/>
                <a:ea typeface="黑体" panose="02010609060101010101" pitchFamily="2" charset="-122"/>
              </a:rPr>
              <a:t>操作系统的作用</a:t>
            </a:r>
            <a:endParaRPr lang="zh-CN" altLang="en-US" sz="3200" b="1" dirty="0">
              <a:solidFill>
                <a:srgbClr val="1F05E3"/>
              </a:solidFill>
              <a:latin typeface="黑体" panose="02010609060101010101" pitchFamily="2" charset="-122"/>
              <a:ea typeface="黑体" panose="02010609060101010101" pitchFamily="2" charset="-122"/>
            </a:endParaRPr>
          </a:p>
        </p:txBody>
      </p:sp>
      <p:sp>
        <p:nvSpPr>
          <p:cNvPr id="7" name="Rectangle 1029"/>
          <p:cNvSpPr>
            <a:spLocks noChangeArrowheads="1"/>
          </p:cNvSpPr>
          <p:nvPr/>
        </p:nvSpPr>
        <p:spPr bwMode="auto">
          <a:xfrm>
            <a:off x="7380288" y="404813"/>
            <a:ext cx="1079500" cy="549275"/>
          </a:xfrm>
          <a:prstGeom prst="rect">
            <a:avLst/>
          </a:prstGeom>
          <a:noFill/>
          <a:ln w="9525">
            <a:noFill/>
            <a:miter lim="800000"/>
          </a:ln>
        </p:spPr>
        <p:txBody>
          <a:bodyPr/>
          <a:lstStyle/>
          <a:p>
            <a:r>
              <a:rPr lang="zh-CN" altLang="en-US" sz="2800" b="1" dirty="0">
                <a:solidFill>
                  <a:schemeClr val="accent2"/>
                </a:solidFill>
                <a:latin typeface="楷体_GB2312" pitchFamily="49" charset="-122"/>
                <a:ea typeface="楷体_GB2312" pitchFamily="49" charset="-122"/>
              </a:rPr>
              <a:t>例子</a:t>
            </a:r>
            <a:endParaRPr lang="zh-CN" altLang="en-US" sz="2800" b="1" dirty="0">
              <a:solidFill>
                <a:schemeClr val="accent2"/>
              </a:solidFill>
              <a:latin typeface="楷体_GB2312" pitchFamily="49" charset="-122"/>
              <a:ea typeface="楷体_GB2312" pitchFamily="49" charset="-122"/>
            </a:endParaRPr>
          </a:p>
        </p:txBody>
      </p:sp>
      <p:sp>
        <p:nvSpPr>
          <p:cNvPr id="8" name="矩形 7"/>
          <p:cNvSpPr/>
          <p:nvPr/>
        </p:nvSpPr>
        <p:spPr>
          <a:xfrm>
            <a:off x="1431104" y="1742937"/>
            <a:ext cx="6210354" cy="3046988"/>
          </a:xfrm>
          <a:prstGeom prst="rect">
            <a:avLst/>
          </a:prstGeom>
        </p:spPr>
        <p:txBody>
          <a:bodyPr wrap="none">
            <a:spAutoFit/>
          </a:bodyPr>
          <a:lstStyle/>
          <a:p>
            <a:r>
              <a:rPr lang="en-US" altLang="zh-CN" sz="2400" dirty="0"/>
              <a:t>#include&lt;</a:t>
            </a:r>
            <a:r>
              <a:rPr lang="en-US" altLang="zh-CN" sz="2400" dirty="0" err="1"/>
              <a:t>stdio.h</a:t>
            </a:r>
            <a:r>
              <a:rPr lang="en-US" altLang="zh-CN" sz="2400" dirty="0"/>
              <a:t>&gt;</a:t>
            </a:r>
            <a:endParaRPr lang="en-US" altLang="zh-CN" sz="2400" dirty="0"/>
          </a:p>
          <a:p>
            <a:r>
              <a:rPr lang="en-US" altLang="zh-CN" sz="2400" dirty="0" err="1"/>
              <a:t>int</a:t>
            </a:r>
            <a:r>
              <a:rPr lang="en-US" altLang="zh-CN" sz="2400" dirty="0"/>
              <a:t> main(</a:t>
            </a:r>
            <a:r>
              <a:rPr lang="en-US" altLang="zh-CN" sz="2400" dirty="0" err="1"/>
              <a:t>int</a:t>
            </a:r>
            <a:r>
              <a:rPr lang="en-US" altLang="zh-CN" sz="2400" dirty="0"/>
              <a:t> </a:t>
            </a:r>
            <a:r>
              <a:rPr lang="en-US" altLang="zh-CN" sz="2400" dirty="0" err="1"/>
              <a:t>argc</a:t>
            </a:r>
            <a:r>
              <a:rPr lang="en-US" altLang="zh-CN" sz="2400" dirty="0"/>
              <a:t>, char *</a:t>
            </a:r>
            <a:r>
              <a:rPr lang="en-US" altLang="zh-CN" sz="2400" dirty="0" err="1"/>
              <a:t>argv</a:t>
            </a:r>
            <a:r>
              <a:rPr lang="en-US" altLang="zh-CN" sz="2400" dirty="0"/>
              <a:t>[])</a:t>
            </a:r>
            <a:endParaRPr lang="en-US" altLang="zh-CN" sz="2400" dirty="0"/>
          </a:p>
          <a:p>
            <a:r>
              <a:rPr lang="en-US" altLang="zh-CN" sz="2400" dirty="0"/>
              <a:t>{</a:t>
            </a:r>
            <a:endParaRPr lang="en-US" altLang="zh-CN" sz="2400" dirty="0"/>
          </a:p>
          <a:p>
            <a:r>
              <a:rPr lang="en-US" altLang="zh-CN" sz="2400" dirty="0"/>
              <a:t>    </a:t>
            </a:r>
            <a:r>
              <a:rPr lang="en-US" altLang="zh-CN" sz="2400" dirty="0" err="1"/>
              <a:t>int</a:t>
            </a:r>
            <a:r>
              <a:rPr lang="en-US" altLang="zh-CN" sz="2400" dirty="0"/>
              <a:t> a, b;</a:t>
            </a:r>
            <a:endParaRPr lang="en-US" altLang="zh-CN" sz="2400" dirty="0"/>
          </a:p>
          <a:p>
            <a:r>
              <a:rPr lang="en-US" altLang="zh-CN" sz="2400" dirty="0"/>
              <a:t>    </a:t>
            </a:r>
            <a:r>
              <a:rPr lang="en-US" altLang="zh-CN" sz="2400" dirty="0" err="1"/>
              <a:t>scanf</a:t>
            </a:r>
            <a:r>
              <a:rPr lang="en-US" altLang="zh-CN" sz="2400" dirty="0"/>
              <a:t>(“%</a:t>
            </a:r>
            <a:r>
              <a:rPr lang="en-US" altLang="zh-CN" sz="2400" dirty="0" err="1"/>
              <a:t>d%d</a:t>
            </a:r>
            <a:r>
              <a:rPr lang="en-US" altLang="zh-CN" sz="2400" dirty="0"/>
              <a:t>”, &amp;a, &amp;b); //</a:t>
            </a:r>
            <a:r>
              <a:rPr lang="zh-CN" altLang="en-US" sz="2400" dirty="0"/>
              <a:t>从键盘接收数据</a:t>
            </a:r>
            <a:endParaRPr lang="en-US" altLang="zh-CN" sz="2400" dirty="0"/>
          </a:p>
          <a:p>
            <a:r>
              <a:rPr lang="en-US" altLang="zh-CN" sz="2400" dirty="0"/>
              <a:t>    </a:t>
            </a:r>
            <a:r>
              <a:rPr lang="en-US" altLang="zh-CN" sz="2400" dirty="0" err="1"/>
              <a:t>printf</a:t>
            </a:r>
            <a:r>
              <a:rPr lang="en-US" altLang="zh-CN" sz="2400" dirty="0"/>
              <a:t>(“</a:t>
            </a:r>
            <a:r>
              <a:rPr lang="en-US" altLang="zh-CN" sz="2400" dirty="0" err="1"/>
              <a:t>a+b</a:t>
            </a:r>
            <a:r>
              <a:rPr lang="en-US" altLang="zh-CN" sz="2400" dirty="0"/>
              <a:t>=%d\n”, </a:t>
            </a:r>
            <a:r>
              <a:rPr lang="en-US" altLang="zh-CN" sz="2400" dirty="0" err="1"/>
              <a:t>a+b</a:t>
            </a:r>
            <a:r>
              <a:rPr lang="en-US" altLang="zh-CN" sz="2400" dirty="0"/>
              <a:t>); //</a:t>
            </a:r>
            <a:r>
              <a:rPr lang="zh-CN" altLang="en-US" sz="2400" dirty="0"/>
              <a:t>向屏幕输出结果</a:t>
            </a:r>
            <a:endParaRPr lang="en-US" altLang="zh-CN" sz="2400" dirty="0"/>
          </a:p>
          <a:p>
            <a:r>
              <a:rPr lang="en-US" altLang="zh-CN" sz="2400" dirty="0"/>
              <a:t>    return 0;</a:t>
            </a:r>
            <a:endParaRPr lang="en-US" altLang="zh-CN" sz="2400" dirty="0"/>
          </a:p>
          <a:p>
            <a:r>
              <a:rPr lang="en-US" altLang="zh-CN" sz="2400" dirty="0"/>
              <a:t>}</a:t>
            </a:r>
            <a:endParaRPr lang="en-US" altLang="zh-CN" sz="2400"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2"/>
          <p:cNvGraphicFramePr>
            <a:graphicFrameLocks noGrp="1"/>
          </p:cNvGraphicFramePr>
          <p:nvPr/>
        </p:nvGraphicFramePr>
        <p:xfrm>
          <a:off x="339330" y="1600413"/>
          <a:ext cx="8472488" cy="3846754"/>
        </p:xfrm>
        <a:graphic>
          <a:graphicData uri="http://schemas.openxmlformats.org/drawingml/2006/table">
            <a:tbl>
              <a:tblPr firstRow="1" bandRow="1"/>
              <a:tblGrid>
                <a:gridCol w="481691"/>
                <a:gridCol w="838412"/>
                <a:gridCol w="3128591"/>
                <a:gridCol w="4023794"/>
              </a:tblGrid>
              <a:tr h="344261">
                <a:tc>
                  <a:txBody>
                    <a:bodyPr/>
                    <a:lstStyle/>
                    <a:p>
                      <a:pPr algn="ctr"/>
                      <a:r>
                        <a:rPr lang="zh-CN" altLang="en-US" sz="1200" b="1" dirty="0"/>
                        <a:t>序号</a:t>
                      </a:r>
                      <a:endParaRPr lang="zh-CN" altLang="en-US" sz="1200" b="1" dirty="0"/>
                    </a:p>
                  </a:txBody>
                  <a:tcPr marL="68580" marR="68580" marT="34290" marB="34290"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200" b="1" dirty="0"/>
                        <a:t>名称</a:t>
                      </a:r>
                      <a:endParaRPr lang="zh-CN" altLang="en-US" sz="1200" b="1" dirty="0"/>
                    </a:p>
                  </a:txBody>
                  <a:tcPr marL="68580" marR="68580" marT="34290" marB="34290"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200" b="1" dirty="0"/>
                        <a:t>特性说明</a:t>
                      </a:r>
                      <a:endParaRPr lang="zh-CN" altLang="en-US" sz="1200" b="1" dirty="0"/>
                    </a:p>
                  </a:txBody>
                  <a:tcPr marL="68580" marR="68580" marT="34290" marB="34290"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200" b="1" dirty="0"/>
                        <a:t>网页链接</a:t>
                      </a:r>
                      <a:endParaRPr lang="zh-CN" altLang="en-US" sz="1200" b="1" dirty="0"/>
                    </a:p>
                  </a:txBody>
                  <a:tcPr marL="68580" marR="68580" marT="34290" marB="34290"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434340">
                <a:tc>
                  <a:txBody>
                    <a:bodyPr/>
                    <a:lstStyle/>
                    <a:p>
                      <a:pPr algn="ctr"/>
                      <a:r>
                        <a:rPr lang="en-US" altLang="zh-CN" sz="1200" dirty="0"/>
                        <a:t>1</a:t>
                      </a:r>
                      <a:endParaRPr lang="zh-CN" altLang="en-US" sz="1200" dirty="0"/>
                    </a:p>
                  </a:txBody>
                  <a:tcPr marL="68580" marR="68580" marT="34290" marB="34290" anchor="ctr">
                    <a:lnL w="28575" cap="flat" cmpd="sng" algn="ctr">
                      <a:solidFill>
                        <a:schemeClr val="tx1"/>
                      </a:solidFill>
                      <a:prstDash val="solid"/>
                      <a:round/>
                      <a:headEnd type="none" w="med" len="med"/>
                      <a:tailEnd type="none" w="med" len="med"/>
                    </a:lnL>
                  </a:tcPr>
                </a:tc>
                <a:tc>
                  <a:txBody>
                    <a:bodyPr/>
                    <a:lstStyle/>
                    <a:p>
                      <a:pPr algn="l"/>
                      <a:r>
                        <a:rPr lang="en-US" altLang="zh-CN" sz="1200" dirty="0" err="1"/>
                        <a:t>StratoVirt</a:t>
                      </a:r>
                      <a:endParaRPr lang="zh-CN" altLang="en-US" sz="1200" dirty="0"/>
                    </a:p>
                  </a:txBody>
                  <a:tcPr marL="68580" marR="68580" marT="34290" marB="34290" anchor="ctr"/>
                </a:tc>
                <a:tc>
                  <a:txBody>
                    <a:bodyPr/>
                    <a:lstStyle/>
                    <a:p>
                      <a:pPr marL="0" indent="0" algn="l">
                        <a:buNone/>
                      </a:pPr>
                      <a:r>
                        <a:rPr lang="zh-CN" altLang="en-US" sz="1200" kern="1200" dirty="0">
                          <a:solidFill>
                            <a:schemeClr val="tx1"/>
                          </a:solidFill>
                          <a:latin typeface="+mn-lt"/>
                          <a:ea typeface="+mn-ea"/>
                          <a:cs typeface="+mn-cs"/>
                        </a:rPr>
                        <a:t>轻量级虚拟机引擎</a:t>
                      </a:r>
                      <a:endParaRPr lang="zh-CN" altLang="en-US" sz="1200" kern="1200" dirty="0">
                        <a:solidFill>
                          <a:schemeClr val="tx1"/>
                        </a:solidFill>
                        <a:latin typeface="+mn-lt"/>
                        <a:ea typeface="+mn-ea"/>
                        <a:cs typeface="+mn-cs"/>
                      </a:endParaRPr>
                    </a:p>
                  </a:txBody>
                  <a:tcPr marL="68580" marR="68580" marT="34290" marB="34290" anchor="ctr"/>
                </a:tc>
                <a:tc>
                  <a:txBody>
                    <a:bodyPr/>
                    <a:lstStyle/>
                    <a:p>
                      <a:pPr marL="0" indent="0" algn="l">
                        <a:buNone/>
                      </a:pPr>
                      <a:r>
                        <a:rPr lang="en-US" altLang="zh-CN" sz="1200" kern="1200" dirty="0">
                          <a:solidFill>
                            <a:schemeClr val="tx1"/>
                          </a:solidFill>
                          <a:latin typeface="+mn-lt"/>
                          <a:ea typeface="+mn-ea"/>
                          <a:cs typeface="+mn-cs"/>
                        </a:rPr>
                        <a:t>https://docs.openeuler.org/zh/docs/21.03/docs/StratoVirt/StratoVirtGuide.html</a:t>
                      </a:r>
                      <a:endParaRPr lang="zh-CN" altLang="en-US" sz="1200" kern="1200" dirty="0">
                        <a:solidFill>
                          <a:schemeClr val="tx1"/>
                        </a:solidFill>
                        <a:latin typeface="+mn-lt"/>
                        <a:ea typeface="+mn-ea"/>
                        <a:cs typeface="+mn-cs"/>
                      </a:endParaRPr>
                    </a:p>
                  </a:txBody>
                  <a:tcPr marL="68580" marR="68580" marT="34290" marB="34290" anchor="ctr">
                    <a:lnR w="28575" cap="flat" cmpd="sng" algn="ctr">
                      <a:solidFill>
                        <a:schemeClr val="tx1"/>
                      </a:solidFill>
                      <a:prstDash val="solid"/>
                      <a:round/>
                      <a:headEnd type="none" w="med" len="med"/>
                      <a:tailEnd type="none" w="med" len="med"/>
                    </a:lnR>
                  </a:tcPr>
                </a:tc>
              </a:tr>
              <a:tr h="617220">
                <a:tc>
                  <a:txBody>
                    <a:bodyPr/>
                    <a:lstStyle/>
                    <a:p>
                      <a:pPr algn="ctr"/>
                      <a:r>
                        <a:rPr lang="en-US" altLang="zh-CN" sz="1200" dirty="0"/>
                        <a:t>2</a:t>
                      </a:r>
                      <a:endParaRPr lang="zh-CN" altLang="en-US" sz="1200" dirty="0"/>
                    </a:p>
                  </a:txBody>
                  <a:tcPr marL="68580" marR="68580" marT="34290" marB="34290" anchor="ctr">
                    <a:lnL w="28575" cap="flat" cmpd="sng" algn="ctr">
                      <a:solidFill>
                        <a:schemeClr val="tx1"/>
                      </a:solidFill>
                      <a:prstDash val="solid"/>
                      <a:round/>
                      <a:headEnd type="none" w="med" len="med"/>
                      <a:tailEnd type="none" w="med" len="med"/>
                    </a:lnL>
                  </a:tcPr>
                </a:tc>
                <a:tc>
                  <a:txBody>
                    <a:bodyPr/>
                    <a:lstStyle/>
                    <a:p>
                      <a:pPr algn="l"/>
                      <a:r>
                        <a:rPr lang="en-US" altLang="zh-CN" sz="1200" dirty="0" err="1"/>
                        <a:t>iSula</a:t>
                      </a:r>
                      <a:endParaRPr lang="zh-CN" altLang="en-US" sz="1200" dirty="0"/>
                    </a:p>
                  </a:txBody>
                  <a:tcPr marL="68580" marR="68580" marT="34290" marB="34290" anchor="ctr"/>
                </a:tc>
                <a:tc>
                  <a:txBody>
                    <a:bodyPr/>
                    <a:lstStyle/>
                    <a:p>
                      <a:pPr marL="0" indent="0" algn="l">
                        <a:buNone/>
                      </a:pPr>
                      <a:r>
                        <a:rPr lang="zh-CN" altLang="en-US" sz="1200" dirty="0"/>
                        <a:t>轻量级容器引擎</a:t>
                      </a:r>
                      <a:endParaRPr lang="zh-CN" altLang="en-US" sz="1200" dirty="0"/>
                    </a:p>
                  </a:txBody>
                  <a:tcPr marL="68580" marR="68580" marT="34290" marB="34290" anchor="ctr"/>
                </a:tc>
                <a:tc>
                  <a:txBody>
                    <a:bodyPr/>
                    <a:lstStyle/>
                    <a:p>
                      <a:pPr marL="0" indent="0" algn="l">
                        <a:buNone/>
                      </a:pPr>
                      <a:r>
                        <a:rPr lang="en-US" altLang="zh-CN" sz="1200" dirty="0"/>
                        <a:t>https://docs.openeuler.org/zh/docs/21.03/docs/Container/iSula%E5%AE%B9%E5%99%A8%E5%BC%95%E6%93%8E.html</a:t>
                      </a:r>
                      <a:endParaRPr lang="zh-CN" altLang="en-US" sz="1200" dirty="0"/>
                    </a:p>
                  </a:txBody>
                  <a:tcPr marL="68580" marR="68580" marT="34290" marB="34290" anchor="ctr">
                    <a:lnR w="28575" cap="flat" cmpd="sng" algn="ctr">
                      <a:solidFill>
                        <a:schemeClr val="tx1"/>
                      </a:solidFill>
                      <a:prstDash val="solid"/>
                      <a:round/>
                      <a:headEnd type="none" w="med" len="med"/>
                      <a:tailEnd type="none" w="med" len="med"/>
                    </a:lnR>
                  </a:tcPr>
                </a:tc>
              </a:tr>
              <a:tr h="434340">
                <a:tc>
                  <a:txBody>
                    <a:bodyPr/>
                    <a:lstStyle/>
                    <a:p>
                      <a:pPr algn="ctr"/>
                      <a:r>
                        <a:rPr lang="en-US" altLang="zh-CN" sz="1200" dirty="0"/>
                        <a:t>3</a:t>
                      </a:r>
                      <a:endParaRPr lang="zh-CN" altLang="en-US" sz="1200" dirty="0"/>
                    </a:p>
                  </a:txBody>
                  <a:tcPr marL="68580" marR="68580" marT="34290" marB="34290" anchor="ctr">
                    <a:lnL w="28575" cap="flat" cmpd="sng" algn="ctr">
                      <a:solidFill>
                        <a:schemeClr val="tx1"/>
                      </a:solidFill>
                      <a:prstDash val="solid"/>
                      <a:round/>
                      <a:headEnd type="none" w="med" len="med"/>
                      <a:tailEnd type="none" w="med" len="med"/>
                    </a:lnL>
                  </a:tcPr>
                </a:tc>
                <a:tc>
                  <a:txBody>
                    <a:bodyPr/>
                    <a:lstStyle/>
                    <a:p>
                      <a:pPr algn="l"/>
                      <a:r>
                        <a:rPr lang="en-US" altLang="zh-CN" sz="1200" dirty="0"/>
                        <a:t>A-Tune</a:t>
                      </a:r>
                      <a:endParaRPr lang="zh-CN" altLang="en-US" sz="1200" dirty="0"/>
                    </a:p>
                  </a:txBody>
                  <a:tcPr marL="68580" marR="68580" marT="34290" marB="34290" anchor="ctr"/>
                </a:tc>
                <a:tc>
                  <a:txBody>
                    <a:bodyPr/>
                    <a:lstStyle/>
                    <a:p>
                      <a:pPr marL="0" indent="0" algn="l">
                        <a:buNone/>
                      </a:pPr>
                      <a:r>
                        <a:rPr lang="en-US" altLang="zh-CN" sz="1200" dirty="0"/>
                        <a:t>AI</a:t>
                      </a:r>
                      <a:r>
                        <a:rPr lang="zh-CN" altLang="en-US" sz="1200" dirty="0"/>
                        <a:t>智能调优引擎</a:t>
                      </a:r>
                      <a:endParaRPr lang="zh-CN" altLang="en-US" sz="1200" dirty="0"/>
                    </a:p>
                  </a:txBody>
                  <a:tcPr marL="68580" marR="68580" marT="34290" marB="34290" anchor="ctr"/>
                </a:tc>
                <a:tc>
                  <a:txBody>
                    <a:bodyPr/>
                    <a:lstStyle/>
                    <a:p>
                      <a:pPr marL="0" indent="0" algn="l">
                        <a:buNone/>
                      </a:pPr>
                      <a:r>
                        <a:rPr lang="en-US" altLang="zh-CN" sz="1200" dirty="0"/>
                        <a:t>https://docs.openeuler.org/zh/docs/21.03/docs/A-Tune/A-Tune.html</a:t>
                      </a:r>
                      <a:endParaRPr lang="zh-CN" altLang="en-US" sz="1200" dirty="0"/>
                    </a:p>
                  </a:txBody>
                  <a:tcPr marL="68580" marR="68580" marT="34290" marB="34290" anchor="ctr">
                    <a:lnR w="28575" cap="flat" cmpd="sng" algn="ctr">
                      <a:solidFill>
                        <a:schemeClr val="tx1"/>
                      </a:solidFill>
                      <a:prstDash val="solid"/>
                      <a:round/>
                      <a:headEnd type="none" w="med" len="med"/>
                      <a:tailEnd type="none" w="med" len="med"/>
                    </a:lnR>
                  </a:tcPr>
                </a:tc>
              </a:tr>
              <a:tr h="434340">
                <a:tc>
                  <a:txBody>
                    <a:bodyPr/>
                    <a:lstStyle/>
                    <a:p>
                      <a:pPr algn="ctr"/>
                      <a:r>
                        <a:rPr lang="en-US" altLang="zh-CN" sz="1200" dirty="0"/>
                        <a:t>4</a:t>
                      </a:r>
                      <a:endParaRPr lang="zh-CN" altLang="en-US" sz="1200" dirty="0"/>
                    </a:p>
                  </a:txBody>
                  <a:tcPr marL="68580" marR="68580" marT="34290" marB="34290" anchor="ctr">
                    <a:lnL w="28575" cap="flat" cmpd="sng" algn="ctr">
                      <a:solidFill>
                        <a:schemeClr val="tx1"/>
                      </a:solidFill>
                      <a:prstDash val="solid"/>
                      <a:round/>
                      <a:headEnd type="none" w="med" len="med"/>
                      <a:tailEnd type="none" w="med" len="med"/>
                    </a:lnL>
                  </a:tcPr>
                </a:tc>
                <a:tc>
                  <a:txBody>
                    <a:bodyPr/>
                    <a:lstStyle/>
                    <a:p>
                      <a:pPr algn="l"/>
                      <a:r>
                        <a:rPr lang="en-US" altLang="zh-CN" sz="1200" dirty="0" err="1"/>
                        <a:t>secGear</a:t>
                      </a:r>
                      <a:endParaRPr lang="zh-CN" altLang="en-US" sz="1200" dirty="0"/>
                    </a:p>
                  </a:txBody>
                  <a:tcPr marL="68580" marR="68580" marT="34290" marB="34290" anchor="ctr"/>
                </a:tc>
                <a:tc>
                  <a:txBody>
                    <a:bodyPr/>
                    <a:lstStyle/>
                    <a:p>
                      <a:pPr marL="0" indent="0" algn="l">
                        <a:buNone/>
                      </a:pPr>
                      <a:r>
                        <a:rPr lang="zh-CN" altLang="en-US" sz="1200" dirty="0"/>
                        <a:t>跨平台机密计算框架</a:t>
                      </a:r>
                      <a:endParaRPr lang="zh-CN" altLang="en-US" sz="1200" dirty="0"/>
                    </a:p>
                  </a:txBody>
                  <a:tcPr marL="68580" marR="68580" marT="34290" marB="34290" anchor="ctr"/>
                </a:tc>
                <a:tc>
                  <a:txBody>
                    <a:bodyPr/>
                    <a:lstStyle/>
                    <a:p>
                      <a:pPr marL="0" indent="0" algn="l">
                        <a:buNone/>
                      </a:pPr>
                      <a:r>
                        <a:rPr lang="en-US" altLang="zh-CN" sz="1200" dirty="0"/>
                        <a:t>https://docs.openeuler.org/zh/docs/21.03/docs/secGear/secGear.html</a:t>
                      </a:r>
                      <a:endParaRPr lang="zh-CN" altLang="en-US" sz="1200" dirty="0"/>
                    </a:p>
                  </a:txBody>
                  <a:tcPr marL="68580" marR="68580" marT="34290" marB="34290" anchor="ctr">
                    <a:lnR w="28575" cap="flat" cmpd="sng" algn="ctr">
                      <a:solidFill>
                        <a:schemeClr val="tx1"/>
                      </a:solidFill>
                      <a:prstDash val="solid"/>
                      <a:round/>
                      <a:headEnd type="none" w="med" len="med"/>
                      <a:tailEnd type="none" w="med" len="med"/>
                    </a:lnR>
                  </a:tcPr>
                </a:tc>
              </a:tr>
              <a:tr h="434340">
                <a:tc>
                  <a:txBody>
                    <a:bodyPr/>
                    <a:lstStyle/>
                    <a:p>
                      <a:pPr algn="ctr"/>
                      <a:r>
                        <a:rPr lang="en-US" altLang="zh-CN" sz="1200" dirty="0"/>
                        <a:t>5</a:t>
                      </a:r>
                      <a:endParaRPr lang="zh-CN" altLang="en-US" sz="1200" dirty="0"/>
                    </a:p>
                  </a:txBody>
                  <a:tcPr marL="68580" marR="68580" marT="34290" marB="34290" anchor="ctr">
                    <a:lnL w="28575" cap="flat" cmpd="sng" algn="ctr">
                      <a:solidFill>
                        <a:schemeClr val="tx1"/>
                      </a:solidFill>
                      <a:prstDash val="solid"/>
                      <a:round/>
                      <a:headEnd type="none" w="med" len="med"/>
                      <a:tailEnd type="none" w="med" len="med"/>
                    </a:lnL>
                  </a:tcPr>
                </a:tc>
                <a:tc>
                  <a:txBody>
                    <a:bodyPr/>
                    <a:lstStyle/>
                    <a:p>
                      <a:pPr algn="l"/>
                      <a:r>
                        <a:rPr lang="zh-CN" altLang="en-US" sz="1200" dirty="0"/>
                        <a:t>可信计算</a:t>
                      </a:r>
                      <a:endParaRPr lang="zh-CN" altLang="en-US" sz="1200" dirty="0"/>
                    </a:p>
                  </a:txBody>
                  <a:tcPr marL="68580" marR="68580" marT="34290" marB="34290" anchor="ctr"/>
                </a:tc>
                <a:tc>
                  <a:txBody>
                    <a:bodyPr/>
                    <a:lstStyle/>
                    <a:p>
                      <a:pPr marL="0" indent="0" algn="l">
                        <a:buNone/>
                      </a:pPr>
                      <a:r>
                        <a:rPr lang="zh-CN" altLang="en-US" sz="1200" dirty="0"/>
                        <a:t>安全可信计算</a:t>
                      </a:r>
                      <a:endParaRPr lang="zh-CN" altLang="en-US" sz="1200" dirty="0"/>
                    </a:p>
                  </a:txBody>
                  <a:tcPr marL="68580" marR="68580" marT="34290" marB="34290" anchor="ctr"/>
                </a:tc>
                <a:tc>
                  <a:txBody>
                    <a:bodyPr/>
                    <a:lstStyle/>
                    <a:p>
                      <a:pPr marL="0" indent="0" algn="l">
                        <a:buNone/>
                      </a:pPr>
                      <a:r>
                        <a:rPr lang="en-US" altLang="zh-CN" sz="1200" dirty="0"/>
                        <a:t>https://docs.openeuler.org/zh/docs/21.03/docs/Administration/</a:t>
                      </a:r>
                      <a:r>
                        <a:rPr lang="zh-CN" altLang="en-US" sz="1200" dirty="0"/>
                        <a:t>可信计算</a:t>
                      </a:r>
                      <a:r>
                        <a:rPr lang="en-US" altLang="zh-CN" sz="1200" dirty="0"/>
                        <a:t>.html</a:t>
                      </a:r>
                      <a:endParaRPr lang="zh-CN" altLang="en-US" sz="1200" dirty="0"/>
                    </a:p>
                  </a:txBody>
                  <a:tcPr marL="68580" marR="68580" marT="34290" marB="34290" anchor="ctr">
                    <a:lnR w="28575" cap="flat" cmpd="sng" algn="ctr">
                      <a:solidFill>
                        <a:schemeClr val="tx1"/>
                      </a:solidFill>
                      <a:prstDash val="solid"/>
                      <a:round/>
                      <a:headEnd type="none" w="med" len="med"/>
                      <a:tailEnd type="none" w="med" len="med"/>
                    </a:lnR>
                  </a:tcPr>
                </a:tc>
              </a:tr>
              <a:tr h="434340">
                <a:tc>
                  <a:txBody>
                    <a:bodyPr/>
                    <a:lstStyle/>
                    <a:p>
                      <a:pPr algn="ctr"/>
                      <a:r>
                        <a:rPr lang="en-US" altLang="zh-CN" sz="1200" dirty="0"/>
                        <a:t>6</a:t>
                      </a:r>
                      <a:endParaRPr lang="zh-CN" altLang="en-US" sz="1200" dirty="0"/>
                    </a:p>
                  </a:txBody>
                  <a:tcPr marL="68580" marR="68580" marT="34290" marB="34290" anchor="ctr">
                    <a:lnL w="28575" cap="flat" cmpd="sng" algn="ctr">
                      <a:solidFill>
                        <a:schemeClr val="tx1"/>
                      </a:solidFill>
                      <a:prstDash val="solid"/>
                      <a:round/>
                      <a:headEnd type="none" w="med" len="med"/>
                      <a:tailEnd type="none" w="med" len="med"/>
                    </a:lnL>
                  </a:tcPr>
                </a:tc>
                <a:tc>
                  <a:txBody>
                    <a:bodyPr/>
                    <a:lstStyle/>
                    <a:p>
                      <a:pPr algn="l"/>
                      <a:r>
                        <a:rPr lang="en-US" altLang="zh-CN" sz="1200" dirty="0"/>
                        <a:t>KAE</a:t>
                      </a:r>
                      <a:endParaRPr lang="zh-CN" altLang="en-US" sz="1200" dirty="0"/>
                    </a:p>
                  </a:txBody>
                  <a:tcPr marL="68580" marR="68580" marT="34290" marB="34290" anchor="ctr"/>
                </a:tc>
                <a:tc>
                  <a:txBody>
                    <a:bodyPr/>
                    <a:lstStyle/>
                    <a:p>
                      <a:pPr marL="0" indent="0" algn="l">
                        <a:buNone/>
                      </a:pPr>
                      <a:r>
                        <a:rPr lang="zh-CN" altLang="en-US" sz="1200" dirty="0"/>
                        <a:t>鲲鹏加速引擎（</a:t>
                      </a:r>
                      <a:r>
                        <a:rPr lang="en-US" altLang="zh-CN" sz="1200" dirty="0" err="1"/>
                        <a:t>Kunpeng</a:t>
                      </a:r>
                      <a:r>
                        <a:rPr lang="en-US" altLang="zh-CN" sz="1200" dirty="0"/>
                        <a:t> Accelerator Engine</a:t>
                      </a:r>
                      <a:r>
                        <a:rPr lang="zh-CN" altLang="en-US" sz="1200" dirty="0"/>
                        <a:t>）</a:t>
                      </a:r>
                      <a:endParaRPr lang="zh-CN" altLang="en-US" sz="1200" dirty="0"/>
                    </a:p>
                  </a:txBody>
                  <a:tcPr marL="68580" marR="68580" marT="34290" marB="34290" anchor="ctr"/>
                </a:tc>
                <a:tc>
                  <a:txBody>
                    <a:bodyPr/>
                    <a:lstStyle/>
                    <a:p>
                      <a:pPr marL="0" indent="0" algn="l">
                        <a:buNone/>
                      </a:pPr>
                      <a:r>
                        <a:rPr lang="en-US" altLang="zh-CN" sz="1200" dirty="0"/>
                        <a:t>https://docs.openeuler.org/zh/docs/21.03/docs/Administration/</a:t>
                      </a:r>
                      <a:r>
                        <a:rPr lang="zh-CN" altLang="en-US" sz="1200" dirty="0"/>
                        <a:t>使用</a:t>
                      </a:r>
                      <a:r>
                        <a:rPr lang="en-US" altLang="zh-CN" sz="1200" dirty="0"/>
                        <a:t>KAE</a:t>
                      </a:r>
                      <a:r>
                        <a:rPr lang="zh-CN" altLang="en-US" sz="1200" dirty="0"/>
                        <a:t>加速引擎</a:t>
                      </a:r>
                      <a:r>
                        <a:rPr lang="en-US" altLang="zh-CN" sz="1200" dirty="0"/>
                        <a:t>.html</a:t>
                      </a:r>
                      <a:endParaRPr lang="zh-CN" altLang="en-US" sz="1200" dirty="0"/>
                    </a:p>
                  </a:txBody>
                  <a:tcPr marL="68580" marR="68580" marT="34290" marB="34290" anchor="ctr">
                    <a:lnR w="28575" cap="flat" cmpd="sng" algn="ctr">
                      <a:solidFill>
                        <a:schemeClr val="tx1"/>
                      </a:solidFill>
                      <a:prstDash val="solid"/>
                      <a:round/>
                      <a:headEnd type="none" w="med" len="med"/>
                      <a:tailEnd type="none" w="med" len="med"/>
                    </a:lnR>
                  </a:tcPr>
                </a:tc>
              </a:tr>
              <a:tr h="434340">
                <a:tc>
                  <a:txBody>
                    <a:bodyPr/>
                    <a:lstStyle/>
                    <a:p>
                      <a:pPr algn="ctr"/>
                      <a:r>
                        <a:rPr lang="en-US" altLang="zh-CN" sz="1200" dirty="0"/>
                        <a:t>7</a:t>
                      </a:r>
                      <a:endParaRPr lang="zh-CN" altLang="en-US" sz="1200" dirty="0"/>
                    </a:p>
                  </a:txBody>
                  <a:tcPr marL="68580" marR="68580" marT="34290" marB="34290" anchor="ctr">
                    <a:lnL w="28575" cap="flat" cmpd="sng" algn="ctr">
                      <a:solidFill>
                        <a:schemeClr val="tx1"/>
                      </a:solidFill>
                      <a:prstDash val="solid"/>
                      <a:round/>
                      <a:headEnd type="none" w="med" len="med"/>
                      <a:tailEnd type="none" w="med" len="med"/>
                    </a:lnL>
                  </a:tcPr>
                </a:tc>
                <a:tc>
                  <a:txBody>
                    <a:bodyPr/>
                    <a:lstStyle/>
                    <a:p>
                      <a:pPr algn="l"/>
                      <a:r>
                        <a:rPr lang="en-US" altLang="zh-CN" sz="1200" dirty="0"/>
                        <a:t>MPAM</a:t>
                      </a:r>
                      <a:endParaRPr lang="zh-CN" altLang="en-US" sz="1200" dirty="0"/>
                    </a:p>
                  </a:txBody>
                  <a:tcPr marL="68580" marR="68580" marT="34290" marB="34290" anchor="ctr"/>
                </a:tc>
                <a:tc>
                  <a:txBody>
                    <a:bodyPr/>
                    <a:lstStyle/>
                    <a:p>
                      <a:pPr marL="0" indent="0" algn="l">
                        <a:buNone/>
                      </a:pPr>
                      <a:r>
                        <a:rPr lang="en-US" altLang="zh-CN" sz="1200" dirty="0"/>
                        <a:t>Memory System Resource Partitioning and Monitoring</a:t>
                      </a:r>
                      <a:endParaRPr lang="zh-CN" altLang="en-US" sz="1200" dirty="0"/>
                    </a:p>
                  </a:txBody>
                  <a:tcPr marL="68580" marR="68580" marT="34290" marB="34290" anchor="ctr"/>
                </a:tc>
                <a:tc>
                  <a:txBody>
                    <a:bodyPr/>
                    <a:lstStyle/>
                    <a:p>
                      <a:pPr marL="0" indent="0" algn="l">
                        <a:buNone/>
                      </a:pPr>
                      <a:r>
                        <a:rPr lang="en-US" altLang="zh-CN" sz="1200" dirty="0"/>
                        <a:t>https://mp.weixin.qq.com/s/0TgrFjFtobmk-h1HwJskqg</a:t>
                      </a:r>
                      <a:endParaRPr lang="zh-CN" altLang="en-US" sz="1200" dirty="0"/>
                    </a:p>
                  </a:txBody>
                  <a:tcPr marL="68580" marR="68580" marT="34290" marB="34290" anchor="ctr">
                    <a:lnR w="28575" cap="flat" cmpd="sng" algn="ctr">
                      <a:solidFill>
                        <a:schemeClr val="tx1"/>
                      </a:solidFill>
                      <a:prstDash val="solid"/>
                      <a:round/>
                      <a:headEnd type="none" w="med" len="med"/>
                      <a:tailEnd type="none" w="med" len="med"/>
                    </a:lnR>
                  </a:tcPr>
                </a:tc>
              </a:tr>
              <a:tr h="279233">
                <a:tc>
                  <a:txBody>
                    <a:bodyPr/>
                    <a:lstStyle/>
                    <a:p>
                      <a:pPr algn="ctr"/>
                      <a:r>
                        <a:rPr lang="en-US" altLang="zh-CN" sz="1200" dirty="0"/>
                        <a:t>8</a:t>
                      </a:r>
                      <a:endParaRPr lang="zh-CN" altLang="en-US" sz="1200" dirty="0"/>
                    </a:p>
                  </a:txBody>
                  <a:tcPr marL="68580" marR="68580" marT="34290" marB="34290"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algn="l"/>
                      <a:r>
                        <a:rPr lang="zh-CN" altLang="en-US" sz="1200" dirty="0"/>
                        <a:t>毕昇</a:t>
                      </a:r>
                      <a:r>
                        <a:rPr lang="en-US" altLang="zh-CN" sz="1200" dirty="0"/>
                        <a:t>JDK</a:t>
                      </a:r>
                      <a:endParaRPr lang="zh-CN" altLang="en-US" sz="1200" dirty="0"/>
                    </a:p>
                  </a:txBody>
                  <a:tcPr marL="68580" marR="68580" marT="34290" marB="34290" anchor="ctr">
                    <a:lnB w="28575" cap="flat" cmpd="sng" algn="ctr">
                      <a:solidFill>
                        <a:schemeClr val="tx1"/>
                      </a:solidFill>
                      <a:prstDash val="solid"/>
                      <a:round/>
                      <a:headEnd type="none" w="med" len="med"/>
                      <a:tailEnd type="none" w="med" len="med"/>
                    </a:lnB>
                  </a:tcPr>
                </a:tc>
                <a:tc>
                  <a:txBody>
                    <a:bodyPr/>
                    <a:lstStyle/>
                    <a:p>
                      <a:pPr marL="0" indent="0" algn="l">
                        <a:buNone/>
                      </a:pPr>
                      <a:r>
                        <a:rPr lang="en-US" altLang="zh-CN" sz="1200" dirty="0"/>
                        <a:t>Huawei</a:t>
                      </a:r>
                      <a:r>
                        <a:rPr lang="zh-CN" altLang="en-US" sz="1200" dirty="0"/>
                        <a:t>开源</a:t>
                      </a:r>
                      <a:r>
                        <a:rPr lang="en-US" altLang="zh-CN" sz="1200" dirty="0"/>
                        <a:t>JDK</a:t>
                      </a:r>
                      <a:endParaRPr lang="zh-CN" altLang="en-US" sz="1200" dirty="0"/>
                    </a:p>
                  </a:txBody>
                  <a:tcPr marL="68580" marR="68580" marT="34290" marB="34290" anchor="ctr">
                    <a:lnB w="28575" cap="flat" cmpd="sng" algn="ctr">
                      <a:solidFill>
                        <a:schemeClr val="tx1"/>
                      </a:solidFill>
                      <a:prstDash val="solid"/>
                      <a:round/>
                      <a:headEnd type="none" w="med" len="med"/>
                      <a:tailEnd type="none" w="med" len="med"/>
                    </a:lnB>
                  </a:tcPr>
                </a:tc>
                <a:tc>
                  <a:txBody>
                    <a:bodyPr/>
                    <a:lstStyle/>
                    <a:p>
                      <a:pPr marL="0" indent="0" algn="l">
                        <a:buNone/>
                      </a:pPr>
                      <a:r>
                        <a:rPr lang="en-US" altLang="zh-CN" sz="1200" dirty="0"/>
                        <a:t>https://gitee.com/openeuler/bishengjdk-8/wikis/Home</a:t>
                      </a:r>
                      <a:endParaRPr lang="zh-CN" altLang="en-US" sz="1200" dirty="0"/>
                    </a:p>
                  </a:txBody>
                  <a:tcPr marL="68580" marR="68580" marT="34290" marB="34290"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sp>
        <p:nvSpPr>
          <p:cNvPr id="5" name="Rectangle 4"/>
          <p:cNvSpPr>
            <a:spLocks noChangeArrowheads="1"/>
          </p:cNvSpPr>
          <p:nvPr/>
        </p:nvSpPr>
        <p:spPr bwMode="auto">
          <a:xfrm>
            <a:off x="467544" y="324243"/>
            <a:ext cx="5976664" cy="457200"/>
          </a:xfrm>
          <a:prstGeom prst="rect">
            <a:avLst/>
          </a:prstGeom>
          <a:noFill/>
          <a:ln w="9525">
            <a:noFill/>
            <a:miter lim="800000"/>
          </a:ln>
        </p:spPr>
        <p:txBody>
          <a:bodyPr vert="horz" lIns="91440" tIns="45720" rIns="91440" bIns="45720" rtlCol="0" anchor="ctr">
            <a:noAutofit/>
          </a:bodyPr>
          <a:lstStyle/>
          <a:p>
            <a:pPr marL="533400" indent="-533400"/>
            <a:r>
              <a:rPr lang="en-US" altLang="zh-CN" sz="2800" b="1" dirty="0">
                <a:solidFill>
                  <a:srgbClr val="1F05E3"/>
                </a:solidFill>
                <a:latin typeface="黑体" panose="02010609060101010101" pitchFamily="2" charset="-122"/>
                <a:ea typeface="黑体" panose="02010609060101010101" pitchFamily="2" charset="-122"/>
              </a:rPr>
              <a:t>openEuler</a:t>
            </a:r>
            <a:r>
              <a:rPr lang="zh-CN" altLang="en-US" sz="2800" b="1" dirty="0">
                <a:solidFill>
                  <a:srgbClr val="1F05E3"/>
                </a:solidFill>
                <a:latin typeface="黑体" panose="02010609060101010101" pitchFamily="2" charset="-122"/>
                <a:ea typeface="黑体" panose="02010609060101010101" pitchFamily="2" charset="-122"/>
              </a:rPr>
              <a:t>关键特性</a:t>
            </a:r>
            <a:endParaRPr lang="zh-CN" altLang="en-US" sz="2800" b="1" dirty="0">
              <a:solidFill>
                <a:srgbClr val="1F05E3"/>
              </a:solidFill>
              <a:latin typeface="黑体" panose="02010609060101010101" pitchFamily="2" charset="-122"/>
              <a:ea typeface="黑体" panose="02010609060101010101" pitchFamily="2" charset="-122"/>
            </a:endParaRPr>
          </a:p>
        </p:txBody>
      </p:sp>
      <p:sp>
        <p:nvSpPr>
          <p:cNvPr id="6"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bwMode="auto">
          <a:xfrm>
            <a:off x="215900" y="404664"/>
            <a:ext cx="8532813" cy="549275"/>
          </a:xfrm>
          <a:prstGeom prst="rect">
            <a:avLst/>
          </a:prstGeom>
          <a:noFill/>
          <a:ln w="9525">
            <a:noFill/>
            <a:miter lim="800000"/>
          </a:ln>
        </p:spPr>
        <p:txBody>
          <a:bodyPr vert="horz" lIns="91440" tIns="45720" rIns="91440" bIns="45720" rtlCol="0" anchor="ctr">
            <a:normAutofit fontScale="90000"/>
          </a:bodyPr>
          <a:lstStyle/>
          <a:p>
            <a:pPr marL="533400" indent="-533400" algn="l" fontAlgn="base">
              <a:spcAft>
                <a:spcPct val="0"/>
              </a:spcAft>
            </a:pPr>
            <a:r>
              <a:rPr lang="en-US" altLang="zh-CN" sz="3200" b="1" dirty="0">
                <a:solidFill>
                  <a:srgbClr val="1F05E3"/>
                </a:solidFill>
                <a:latin typeface="黑体" panose="02010609060101010101" pitchFamily="2" charset="-122"/>
                <a:ea typeface="黑体" panose="02010609060101010101" pitchFamily="2" charset="-122"/>
                <a:cs typeface="+mn-cs"/>
              </a:rPr>
              <a:t>1.3 </a:t>
            </a:r>
            <a:r>
              <a:rPr lang="zh-CN" altLang="en-US" sz="3200" b="1" dirty="0">
                <a:solidFill>
                  <a:srgbClr val="1F05E3"/>
                </a:solidFill>
                <a:latin typeface="黑体" panose="02010609060101010101" pitchFamily="2" charset="-122"/>
                <a:ea typeface="黑体" panose="02010609060101010101" pitchFamily="2" charset="-122"/>
                <a:cs typeface="+mn-cs"/>
              </a:rPr>
              <a:t>操作系统的基本特征 </a:t>
            </a:r>
            <a:endParaRPr lang="zh-CN" altLang="en-US" sz="3200" b="1" dirty="0">
              <a:solidFill>
                <a:srgbClr val="1F05E3"/>
              </a:solidFill>
              <a:latin typeface="黑体" panose="02010609060101010101" pitchFamily="2" charset="-122"/>
              <a:ea typeface="黑体" panose="02010609060101010101" pitchFamily="2" charset="-122"/>
              <a:cs typeface="+mn-cs"/>
            </a:endParaRPr>
          </a:p>
        </p:txBody>
      </p:sp>
      <p:sp>
        <p:nvSpPr>
          <p:cNvPr id="39939" name="Rectangle 3"/>
          <p:cNvSpPr>
            <a:spLocks noGrp="1" noChangeArrowheads="1"/>
          </p:cNvSpPr>
          <p:nvPr>
            <p:ph type="body" idx="4294967295"/>
          </p:nvPr>
        </p:nvSpPr>
        <p:spPr>
          <a:xfrm>
            <a:off x="706072" y="1511176"/>
            <a:ext cx="7847012" cy="3646066"/>
          </a:xfrm>
        </p:spPr>
        <p:txBody>
          <a:bodyPr>
            <a:normAutofit/>
          </a:bodyPr>
          <a:lstStyle/>
          <a:p>
            <a:pPr fontAlgn="base">
              <a:spcAft>
                <a:spcPct val="0"/>
              </a:spcAft>
              <a:buClr>
                <a:srgbClr val="1F05E3"/>
              </a:buClr>
              <a:buFont typeface="Wingdings" panose="05000000000000000000" pitchFamily="2" charset="2"/>
              <a:buChar char="v"/>
            </a:pPr>
            <a:r>
              <a:rPr lang="zh-CN" altLang="en-US" sz="2800" b="1" dirty="0" smtClean="0">
                <a:latin typeface="黑体" panose="02010609060101010101" pitchFamily="2" charset="-122"/>
                <a:ea typeface="黑体" panose="02010609060101010101" pitchFamily="2" charset="-122"/>
              </a:rPr>
              <a:t>并发</a:t>
            </a:r>
            <a:endParaRPr lang="en-US" altLang="zh-CN" sz="2800" b="1" dirty="0" smtClean="0">
              <a:latin typeface="黑体" panose="02010609060101010101" pitchFamily="2" charset="-122"/>
              <a:ea typeface="黑体" panose="02010609060101010101" pitchFamily="2" charset="-122"/>
            </a:endParaRPr>
          </a:p>
          <a:p>
            <a:pPr fontAlgn="base">
              <a:spcAft>
                <a:spcPct val="0"/>
              </a:spcAft>
              <a:buClr>
                <a:srgbClr val="1F05E3"/>
              </a:buClr>
              <a:buFont typeface="Wingdings" panose="05000000000000000000" pitchFamily="2" charset="2"/>
              <a:buChar char="v"/>
            </a:pPr>
            <a:endParaRPr lang="en-US" altLang="zh-CN" sz="2800" b="1" dirty="0">
              <a:latin typeface="黑体" panose="02010609060101010101" pitchFamily="2" charset="-122"/>
              <a:ea typeface="黑体" panose="02010609060101010101" pitchFamily="2" charset="-122"/>
            </a:endParaRPr>
          </a:p>
          <a:p>
            <a:pPr fontAlgn="base">
              <a:spcAft>
                <a:spcPct val="0"/>
              </a:spcAft>
              <a:buClr>
                <a:srgbClr val="1F05E3"/>
              </a:buClr>
              <a:buFont typeface="Wingdings" panose="05000000000000000000" pitchFamily="2" charset="2"/>
              <a:buChar char="v"/>
            </a:pPr>
            <a:r>
              <a:rPr lang="zh-CN" altLang="en-US" sz="2800" b="1" dirty="0" smtClean="0">
                <a:latin typeface="黑体" panose="02010609060101010101" pitchFamily="2" charset="-122"/>
                <a:ea typeface="黑体" panose="02010609060101010101" pitchFamily="2" charset="-122"/>
              </a:rPr>
              <a:t>共享</a:t>
            </a:r>
            <a:endParaRPr lang="en-US" altLang="zh-CN" sz="2800" b="1" dirty="0" smtClean="0">
              <a:latin typeface="黑体" panose="02010609060101010101" pitchFamily="2" charset="-122"/>
              <a:ea typeface="黑体" panose="02010609060101010101" pitchFamily="2" charset="-122"/>
            </a:endParaRPr>
          </a:p>
          <a:p>
            <a:pPr fontAlgn="base">
              <a:spcAft>
                <a:spcPct val="0"/>
              </a:spcAft>
              <a:buClr>
                <a:srgbClr val="1F05E3"/>
              </a:buClr>
              <a:buFont typeface="Wingdings" panose="05000000000000000000" pitchFamily="2" charset="2"/>
              <a:buChar char="v"/>
            </a:pPr>
            <a:endParaRPr lang="en-US" altLang="zh-CN" sz="2800" b="1" dirty="0">
              <a:latin typeface="黑体" panose="02010609060101010101" pitchFamily="2" charset="-122"/>
              <a:ea typeface="黑体" panose="02010609060101010101" pitchFamily="2" charset="-122"/>
            </a:endParaRPr>
          </a:p>
          <a:p>
            <a:pPr fontAlgn="base">
              <a:spcAft>
                <a:spcPct val="0"/>
              </a:spcAft>
              <a:buClr>
                <a:srgbClr val="1F05E3"/>
              </a:buClr>
              <a:buFont typeface="Wingdings" panose="05000000000000000000" pitchFamily="2" charset="2"/>
              <a:buChar char="v"/>
            </a:pPr>
            <a:r>
              <a:rPr lang="zh-CN" altLang="en-US" sz="2800" b="1" dirty="0" smtClean="0">
                <a:latin typeface="黑体" panose="02010609060101010101" pitchFamily="2" charset="-122"/>
                <a:ea typeface="黑体" panose="02010609060101010101" pitchFamily="2" charset="-122"/>
              </a:rPr>
              <a:t>虚拟</a:t>
            </a:r>
            <a:endParaRPr lang="en-US" altLang="zh-CN" sz="2800" b="1" dirty="0" smtClean="0">
              <a:latin typeface="黑体" panose="02010609060101010101" pitchFamily="2" charset="-122"/>
              <a:ea typeface="黑体" panose="02010609060101010101" pitchFamily="2" charset="-122"/>
            </a:endParaRPr>
          </a:p>
          <a:p>
            <a:pPr fontAlgn="base">
              <a:spcAft>
                <a:spcPct val="0"/>
              </a:spcAft>
              <a:buClr>
                <a:srgbClr val="1F05E3"/>
              </a:buClr>
              <a:buFont typeface="Wingdings" panose="05000000000000000000" pitchFamily="2" charset="2"/>
              <a:buChar char="v"/>
            </a:pPr>
            <a:endParaRPr lang="en-US" altLang="zh-CN" sz="2800" b="1" dirty="0">
              <a:latin typeface="黑体" panose="02010609060101010101" pitchFamily="2" charset="-122"/>
              <a:ea typeface="黑体" panose="02010609060101010101" pitchFamily="2" charset="-122"/>
            </a:endParaRPr>
          </a:p>
          <a:p>
            <a:pPr fontAlgn="base">
              <a:spcAft>
                <a:spcPct val="0"/>
              </a:spcAft>
              <a:buClr>
                <a:srgbClr val="1F05E3"/>
              </a:buClr>
              <a:buFont typeface="Wingdings" panose="05000000000000000000" pitchFamily="2" charset="2"/>
              <a:buChar char="v"/>
            </a:pPr>
            <a:r>
              <a:rPr lang="zh-CN" altLang="en-US" sz="2800" b="1" dirty="0">
                <a:latin typeface="黑体" panose="02010609060101010101" pitchFamily="2" charset="-122"/>
                <a:ea typeface="黑体" panose="02010609060101010101" pitchFamily="2" charset="-122"/>
              </a:rPr>
              <a:t>异步</a:t>
            </a:r>
            <a:endParaRPr lang="zh-CN" altLang="en-US" sz="2800" b="1" dirty="0">
              <a:latin typeface="黑体" panose="02010609060101010101" pitchFamily="2" charset="-122"/>
              <a:ea typeface="黑体" panose="02010609060101010101" pitchFamily="2" charset="-122"/>
            </a:endParaRPr>
          </a:p>
          <a:p>
            <a:pPr fontAlgn="base">
              <a:spcAft>
                <a:spcPct val="0"/>
              </a:spcAft>
              <a:buClr>
                <a:srgbClr val="1F05E3"/>
              </a:buClr>
              <a:buFont typeface="Wingdings" panose="05000000000000000000" pitchFamily="2" charset="2"/>
              <a:buChar char="v"/>
            </a:pPr>
            <a:endParaRPr lang="zh-CN" altLang="en-US" sz="2800" b="1" dirty="0">
              <a:latin typeface="黑体" panose="02010609060101010101" pitchFamily="2" charset="-122"/>
              <a:ea typeface="黑体" panose="02010609060101010101" pitchFamily="2" charset="-122"/>
            </a:endParaRPr>
          </a:p>
          <a:p>
            <a:pPr fontAlgn="base">
              <a:spcAft>
                <a:spcPct val="0"/>
              </a:spcAft>
              <a:buClr>
                <a:srgbClr val="1F05E3"/>
              </a:buClr>
              <a:buFont typeface="Wingdings" panose="05000000000000000000" pitchFamily="2" charset="2"/>
              <a:buChar char="v"/>
            </a:pPr>
            <a:endParaRPr lang="en-US" altLang="zh-CN" sz="2800" b="1" dirty="0" smtClean="0">
              <a:latin typeface="黑体" panose="02010609060101010101" pitchFamily="2" charset="-122"/>
              <a:ea typeface="黑体" panose="02010609060101010101" pitchFamily="2" charset="-122"/>
            </a:endParaRPr>
          </a:p>
          <a:p>
            <a:pPr fontAlgn="base">
              <a:spcAft>
                <a:spcPct val="0"/>
              </a:spcAft>
              <a:buClr>
                <a:srgbClr val="1F05E3"/>
              </a:buClr>
              <a:buFont typeface="Wingdings" panose="05000000000000000000" pitchFamily="2" charset="2"/>
              <a:buChar char="v"/>
            </a:pPr>
            <a:endParaRPr lang="zh-CN" altLang="en-US" sz="2800" b="1" dirty="0">
              <a:latin typeface="黑体" panose="02010609060101010101" pitchFamily="2" charset="-122"/>
              <a:ea typeface="黑体" panose="02010609060101010101" pitchFamily="2" charset="-122"/>
            </a:endParaRPr>
          </a:p>
        </p:txBody>
      </p:sp>
      <p:sp>
        <p:nvSpPr>
          <p:cNvPr id="49164" name="Rectangle 12"/>
          <p:cNvSpPr>
            <a:spLocks noChangeArrowheads="1"/>
          </p:cNvSpPr>
          <p:nvPr/>
        </p:nvSpPr>
        <p:spPr bwMode="auto">
          <a:xfrm>
            <a:off x="683642" y="3717032"/>
            <a:ext cx="8064822" cy="2880420"/>
          </a:xfrm>
          <a:prstGeom prst="rect">
            <a:avLst/>
          </a:prstGeom>
          <a:noFill/>
          <a:ln w="9525">
            <a:noFill/>
            <a:miter lim="800000"/>
          </a:ln>
          <a:effectLst/>
        </p:spPr>
        <p:txBody>
          <a:bodyPr/>
          <a:lstStyle/>
          <a:p>
            <a:pPr marL="342900" indent="-342900">
              <a:lnSpc>
                <a:spcPct val="120000"/>
              </a:lnSpc>
              <a:spcBef>
                <a:spcPct val="20000"/>
              </a:spcBef>
              <a:buClr>
                <a:srgbClr val="1F05E3"/>
              </a:buClr>
              <a:buFont typeface="Wingdings" panose="05000000000000000000" pitchFamily="2" charset="2"/>
              <a:buChar char="v"/>
            </a:pPr>
            <a:endParaRPr lang="zh-CN" altLang="en-US" sz="2000" b="1" dirty="0">
              <a:latin typeface="黑体" panose="02010609060101010101" pitchFamily="2" charset="-122"/>
              <a:ea typeface="黑体" panose="02010609060101010101" pitchFamily="2" charset="-122"/>
            </a:endParaRPr>
          </a:p>
        </p:txBody>
      </p:sp>
      <p:sp>
        <p:nvSpPr>
          <p:cNvPr id="7"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Tree>
  </p:cSld>
  <p:clrMapOvr>
    <a:masterClrMapping/>
  </p:clrMapOvr>
  <p:transition advTm="5761"/>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bwMode="auto">
          <a:xfrm>
            <a:off x="215900" y="404664"/>
            <a:ext cx="8532813" cy="549275"/>
          </a:xfrm>
          <a:prstGeom prst="rect">
            <a:avLst/>
          </a:prstGeom>
          <a:noFill/>
          <a:ln w="9525">
            <a:noFill/>
            <a:miter lim="800000"/>
          </a:ln>
        </p:spPr>
        <p:txBody>
          <a:bodyPr vert="horz" lIns="91440" tIns="45720" rIns="91440" bIns="45720" rtlCol="0" anchor="ctr">
            <a:normAutofit fontScale="90000"/>
          </a:bodyPr>
          <a:lstStyle/>
          <a:p>
            <a:pPr marL="533400" indent="-533400" algn="l" fontAlgn="base">
              <a:spcAft>
                <a:spcPct val="0"/>
              </a:spcAft>
            </a:pPr>
            <a:r>
              <a:rPr lang="en-US" altLang="zh-CN" sz="3200" b="1" dirty="0">
                <a:solidFill>
                  <a:srgbClr val="1F05E3"/>
                </a:solidFill>
                <a:latin typeface="黑体" panose="02010609060101010101" pitchFamily="2" charset="-122"/>
                <a:ea typeface="黑体" panose="02010609060101010101" pitchFamily="2" charset="-122"/>
                <a:cs typeface="+mn-cs"/>
              </a:rPr>
              <a:t>1.3 </a:t>
            </a:r>
            <a:r>
              <a:rPr lang="zh-CN" altLang="en-US" sz="3200" b="1" dirty="0">
                <a:solidFill>
                  <a:srgbClr val="1F05E3"/>
                </a:solidFill>
                <a:latin typeface="黑体" panose="02010609060101010101" pitchFamily="2" charset="-122"/>
                <a:ea typeface="黑体" panose="02010609060101010101" pitchFamily="2" charset="-122"/>
                <a:cs typeface="+mn-cs"/>
              </a:rPr>
              <a:t>操作系统的基本特征 </a:t>
            </a:r>
            <a:endParaRPr lang="zh-CN" altLang="en-US" sz="3200" b="1" dirty="0">
              <a:solidFill>
                <a:srgbClr val="1F05E3"/>
              </a:solidFill>
              <a:latin typeface="黑体" panose="02010609060101010101" pitchFamily="2" charset="-122"/>
              <a:ea typeface="黑体" panose="02010609060101010101" pitchFamily="2" charset="-122"/>
              <a:cs typeface="+mn-cs"/>
            </a:endParaRPr>
          </a:p>
        </p:txBody>
      </p:sp>
      <p:sp>
        <p:nvSpPr>
          <p:cNvPr id="39939" name="Rectangle 3"/>
          <p:cNvSpPr>
            <a:spLocks noGrp="1" noChangeArrowheads="1"/>
          </p:cNvSpPr>
          <p:nvPr>
            <p:ph type="body" idx="4294967295"/>
          </p:nvPr>
        </p:nvSpPr>
        <p:spPr>
          <a:xfrm>
            <a:off x="734974" y="1079078"/>
            <a:ext cx="7847012" cy="1196975"/>
          </a:xfrm>
        </p:spPr>
        <p:txBody>
          <a:bodyPr>
            <a:noAutofit/>
          </a:bodyPr>
          <a:lstStyle/>
          <a:p>
            <a:pPr fontAlgn="base">
              <a:spcAft>
                <a:spcPct val="0"/>
              </a:spcAft>
              <a:buClr>
                <a:srgbClr val="1F05E3"/>
              </a:buClr>
              <a:buFont typeface="Wingdings" panose="05000000000000000000" pitchFamily="2" charset="2"/>
              <a:buChar char="v"/>
            </a:pPr>
            <a:r>
              <a:rPr lang="zh-CN" altLang="en-US" sz="2400" b="1" dirty="0">
                <a:latin typeface="黑体" panose="02010609060101010101" pitchFamily="2" charset="-122"/>
                <a:ea typeface="黑体" panose="02010609060101010101" pitchFamily="2" charset="-122"/>
              </a:rPr>
              <a:t>并发</a:t>
            </a:r>
            <a:endParaRPr lang="zh-CN" altLang="en-US" sz="2400" b="1" dirty="0">
              <a:latin typeface="黑体" panose="02010609060101010101" pitchFamily="2" charset="-122"/>
              <a:ea typeface="黑体" panose="02010609060101010101" pitchFamily="2" charset="-122"/>
            </a:endParaRPr>
          </a:p>
          <a:p>
            <a:pPr lvl="1"/>
            <a:r>
              <a:rPr lang="zh-CN" altLang="en-US" sz="2400" b="1" dirty="0">
                <a:solidFill>
                  <a:srgbClr val="FF3300"/>
                </a:solidFill>
                <a:latin typeface="黑体" panose="02010609060101010101" pitchFamily="2" charset="-122"/>
                <a:ea typeface="黑体" panose="02010609060101010101" pitchFamily="2" charset="-122"/>
              </a:rPr>
              <a:t>并行</a:t>
            </a:r>
            <a:r>
              <a:rPr lang="zh-CN" altLang="en-US" sz="2400" b="1" dirty="0">
                <a:latin typeface="黑体" panose="02010609060101010101" pitchFamily="2" charset="-122"/>
                <a:ea typeface="黑体" panose="02010609060101010101" pitchFamily="2" charset="-122"/>
              </a:rPr>
              <a:t>是指两或多个事件在同一时刻发生。</a:t>
            </a:r>
            <a:endParaRPr lang="zh-CN" altLang="en-US" sz="2400" b="1" dirty="0">
              <a:latin typeface="黑体" panose="02010609060101010101" pitchFamily="2" charset="-122"/>
              <a:ea typeface="黑体" panose="02010609060101010101" pitchFamily="2" charset="-122"/>
            </a:endParaRPr>
          </a:p>
          <a:p>
            <a:pPr lvl="1"/>
            <a:r>
              <a:rPr lang="zh-CN" altLang="en-US" sz="2400" b="1" dirty="0">
                <a:solidFill>
                  <a:srgbClr val="FF3300"/>
                </a:solidFill>
                <a:latin typeface="黑体" panose="02010609060101010101" pitchFamily="2" charset="-122"/>
                <a:ea typeface="黑体" panose="02010609060101010101" pitchFamily="2" charset="-122"/>
              </a:rPr>
              <a:t>并发</a:t>
            </a:r>
            <a:r>
              <a:rPr lang="zh-CN" altLang="en-US" sz="2400" b="1" dirty="0">
                <a:latin typeface="黑体" panose="02010609060101010101" pitchFamily="2" charset="-122"/>
                <a:ea typeface="黑体" panose="02010609060101010101" pitchFamily="2" charset="-122"/>
              </a:rPr>
              <a:t>是两或多个事件在同一时间间隔内发生。</a:t>
            </a:r>
            <a:endParaRPr lang="zh-CN" altLang="en-US" sz="2400" b="1" dirty="0">
              <a:latin typeface="黑体" panose="02010609060101010101" pitchFamily="2" charset="-122"/>
              <a:ea typeface="黑体" panose="02010609060101010101" pitchFamily="2" charset="-122"/>
            </a:endParaRPr>
          </a:p>
        </p:txBody>
      </p:sp>
      <p:sp>
        <p:nvSpPr>
          <p:cNvPr id="49164" name="Rectangle 12"/>
          <p:cNvSpPr>
            <a:spLocks noChangeArrowheads="1"/>
          </p:cNvSpPr>
          <p:nvPr/>
        </p:nvSpPr>
        <p:spPr bwMode="auto">
          <a:xfrm>
            <a:off x="683642" y="3717032"/>
            <a:ext cx="8064822" cy="2880420"/>
          </a:xfrm>
          <a:prstGeom prst="rect">
            <a:avLst/>
          </a:prstGeom>
          <a:noFill/>
          <a:ln w="9525">
            <a:noFill/>
            <a:miter lim="800000"/>
          </a:ln>
          <a:effectLst/>
        </p:spPr>
        <p:txBody>
          <a:bodyPr/>
          <a:lstStyle/>
          <a:p>
            <a:pPr marL="342900" indent="-342900">
              <a:lnSpc>
                <a:spcPct val="120000"/>
              </a:lnSpc>
              <a:spcBef>
                <a:spcPct val="20000"/>
              </a:spcBef>
              <a:buClr>
                <a:srgbClr val="1F05E3"/>
              </a:buClr>
              <a:buFont typeface="Wingdings" panose="05000000000000000000" pitchFamily="2" charset="2"/>
              <a:buChar char="v"/>
            </a:pPr>
            <a:endParaRPr lang="zh-CN" altLang="en-US" sz="2000" b="1" dirty="0">
              <a:latin typeface="黑体" panose="02010609060101010101" pitchFamily="2" charset="-122"/>
              <a:ea typeface="黑体" panose="02010609060101010101" pitchFamily="2" charset="-122"/>
            </a:endParaRPr>
          </a:p>
        </p:txBody>
      </p:sp>
      <p:sp>
        <p:nvSpPr>
          <p:cNvPr id="7"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
        <p:nvSpPr>
          <p:cNvPr id="8" name="Text Box 4"/>
          <p:cNvSpPr txBox="1">
            <a:spLocks noChangeArrowheads="1"/>
          </p:cNvSpPr>
          <p:nvPr/>
        </p:nvSpPr>
        <p:spPr bwMode="auto">
          <a:xfrm>
            <a:off x="1979712" y="1124744"/>
            <a:ext cx="6408712" cy="400110"/>
          </a:xfrm>
          <a:prstGeom prst="rect">
            <a:avLst/>
          </a:prstGeom>
          <a:solidFill>
            <a:srgbClr val="0066FF"/>
          </a:solidFill>
          <a:ln w="28575">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000" dirty="0">
                <a:solidFill>
                  <a:schemeClr val="bg1"/>
                </a:solidFill>
                <a:ea typeface="宋体" panose="02010600030101010101" pitchFamily="2" charset="-122"/>
              </a:rPr>
              <a:t>OS</a:t>
            </a:r>
            <a:r>
              <a:rPr kumimoji="1" lang="zh-CN" altLang="en-US" sz="2000" dirty="0">
                <a:solidFill>
                  <a:schemeClr val="bg1"/>
                </a:solidFill>
                <a:latin typeface="宋体" panose="02010600030101010101" pitchFamily="2" charset="-122"/>
                <a:ea typeface="宋体" panose="02010600030101010101" pitchFamily="2" charset="-122"/>
              </a:rPr>
              <a:t>最重要的特征，其它三个特征都以并发为前提的</a:t>
            </a:r>
            <a:r>
              <a:rPr kumimoji="1" lang="zh-CN" altLang="en-US" sz="1400" b="0" dirty="0">
                <a:solidFill>
                  <a:schemeClr val="bg1"/>
                </a:solidFill>
                <a:ea typeface="宋体" panose="02010600030101010101" pitchFamily="2" charset="-122"/>
              </a:rPr>
              <a:t> </a:t>
            </a:r>
            <a:endParaRPr kumimoji="1" lang="zh-CN" altLang="en-US" sz="1400" b="0" dirty="0">
              <a:solidFill>
                <a:schemeClr val="bg1"/>
              </a:solidFill>
              <a:ea typeface="宋体" panose="02010600030101010101" pitchFamily="2" charset="-122"/>
            </a:endParaRPr>
          </a:p>
        </p:txBody>
      </p:sp>
      <p:sp>
        <p:nvSpPr>
          <p:cNvPr id="9" name="Text Box 8"/>
          <p:cNvSpPr txBox="1">
            <a:spLocks noChangeArrowheads="1"/>
          </p:cNvSpPr>
          <p:nvPr/>
        </p:nvSpPr>
        <p:spPr bwMode="auto">
          <a:xfrm>
            <a:off x="467866" y="2627926"/>
            <a:ext cx="8280598" cy="1631216"/>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defRPr kumimoji="1" sz="3200">
                <a:latin typeface="宋体" panose="02010600030101010101" pitchFamily="2" charset="-122"/>
              </a:defRPr>
            </a:lvl1pPr>
          </a:lstStyle>
          <a:p>
            <a:pPr marL="342900" indent="-342900">
              <a:buFont typeface="Arial" panose="020B0604020202020204" pitchFamily="34" charset="0"/>
              <a:buChar char="•"/>
            </a:pPr>
            <a:r>
              <a:rPr lang="zh-CN" altLang="en-US" sz="2000" dirty="0">
                <a:latin typeface="黑体" panose="02010609060101010101" pitchFamily="2" charset="-122"/>
                <a:ea typeface="黑体" panose="02010609060101010101" pitchFamily="2" charset="-122"/>
              </a:rPr>
              <a:t>在多道程序环境下，并发性是指在一段时间内，宏观上有多个程序在同时运行，但在单处理机系统中，每一时刻却只能有一道程序执行，故微观上这些程序只能是分时地交替执行。若计算机系统中有多个处理机，则这些可以并发执行的程序可被分配到多个处理机上，实现并行</a:t>
            </a:r>
            <a:r>
              <a:rPr lang="zh-CN" altLang="en-US" sz="2000" dirty="0" smtClean="0">
                <a:latin typeface="黑体" panose="02010609060101010101" pitchFamily="2" charset="-122"/>
                <a:ea typeface="黑体" panose="02010609060101010101" pitchFamily="2" charset="-122"/>
              </a:rPr>
              <a:t>执行</a:t>
            </a:r>
            <a:endParaRPr lang="zh-CN" altLang="en-US" sz="2000" dirty="0">
              <a:latin typeface="黑体" panose="02010609060101010101" pitchFamily="2" charset="-122"/>
              <a:ea typeface="黑体" panose="02010609060101010101" pitchFamily="2" charset="-122"/>
            </a:endParaRPr>
          </a:p>
        </p:txBody>
      </p:sp>
      <p:sp>
        <p:nvSpPr>
          <p:cNvPr id="10" name="Text Box 3"/>
          <p:cNvSpPr txBox="1">
            <a:spLocks noChangeArrowheads="1"/>
          </p:cNvSpPr>
          <p:nvPr/>
        </p:nvSpPr>
        <p:spPr bwMode="auto">
          <a:xfrm>
            <a:off x="383232" y="4462080"/>
            <a:ext cx="8077200"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indent="-457200">
              <a:buFont typeface="Arial" panose="020B0604020202020204" pitchFamily="34" charset="0"/>
              <a:buChar char="•"/>
            </a:pPr>
            <a:r>
              <a:rPr kumimoji="1" lang="zh-CN" altLang="en-US" sz="2000" dirty="0">
                <a:latin typeface="黑体" panose="02010609060101010101" pitchFamily="2" charset="-122"/>
                <a:ea typeface="黑体" panose="02010609060101010101" pitchFamily="2" charset="-122"/>
              </a:rPr>
              <a:t>通常的程序是静态实体，它是不能并发执行的。为了使程序能并发执行，系统必须分别为每个程序建立</a:t>
            </a:r>
            <a:r>
              <a:rPr kumimoji="1" lang="zh-CN" altLang="en-US" sz="2000" dirty="0">
                <a:solidFill>
                  <a:srgbClr val="0000FF"/>
                </a:solidFill>
                <a:latin typeface="黑体" panose="02010609060101010101" pitchFamily="2" charset="-122"/>
                <a:ea typeface="黑体" panose="02010609060101010101" pitchFamily="2" charset="-122"/>
              </a:rPr>
              <a:t>进程</a:t>
            </a:r>
            <a:r>
              <a:rPr kumimoji="1" lang="zh-CN" altLang="en-US" sz="2000" dirty="0">
                <a:latin typeface="黑体" panose="02010609060101010101" pitchFamily="2" charset="-122"/>
                <a:ea typeface="黑体" panose="02010609060101010101" pitchFamily="2" charset="-122"/>
              </a:rPr>
              <a:t>（</a:t>
            </a:r>
            <a:r>
              <a:rPr kumimoji="1" lang="en-US" altLang="zh-CN" sz="2000" dirty="0">
                <a:latin typeface="黑体" panose="02010609060101010101" pitchFamily="2" charset="-122"/>
                <a:ea typeface="黑体" panose="02010609060101010101" pitchFamily="2" charset="-122"/>
              </a:rPr>
              <a:t>Process</a:t>
            </a:r>
            <a:r>
              <a:rPr kumimoji="1" lang="zh-CN" altLang="en-US" sz="2000" dirty="0" smtClean="0">
                <a:latin typeface="黑体" panose="02010609060101010101" pitchFamily="2" charset="-122"/>
                <a:ea typeface="黑体" panose="02010609060101010101" pitchFamily="2" charset="-122"/>
              </a:rPr>
              <a:t>）</a:t>
            </a:r>
            <a:endParaRPr kumimoji="1" lang="en-US" altLang="zh-CN" sz="2000" dirty="0" smtClean="0">
              <a:latin typeface="黑体" panose="02010609060101010101" pitchFamily="2" charset="-122"/>
              <a:ea typeface="黑体" panose="02010609060101010101" pitchFamily="2" charset="-122"/>
            </a:endParaRPr>
          </a:p>
          <a:p>
            <a:pPr marL="457200" indent="-457200">
              <a:buFont typeface="Arial" panose="020B0604020202020204" pitchFamily="34" charset="0"/>
              <a:buChar char="•"/>
            </a:pPr>
            <a:endParaRPr kumimoji="1" lang="en-US" altLang="zh-CN" sz="2000" dirty="0">
              <a:latin typeface="黑体" panose="02010609060101010101" pitchFamily="2" charset="-122"/>
              <a:ea typeface="黑体" panose="02010609060101010101" pitchFamily="2" charset="-122"/>
            </a:endParaRPr>
          </a:p>
          <a:p>
            <a:pPr marL="457200" indent="-457200">
              <a:buFont typeface="Arial" panose="020B0604020202020204" pitchFamily="34" charset="0"/>
              <a:buChar char="•"/>
            </a:pPr>
            <a:r>
              <a:rPr kumimoji="1" lang="zh-CN" altLang="en-US" sz="2000" dirty="0">
                <a:latin typeface="黑体" panose="02010609060101010101" pitchFamily="2" charset="-122"/>
                <a:ea typeface="黑体" panose="02010609060101010101" pitchFamily="2" charset="-122"/>
              </a:rPr>
              <a:t>多个进程之间可以</a:t>
            </a:r>
            <a:r>
              <a:rPr kumimoji="1" lang="zh-CN" altLang="en-US" sz="2000" dirty="0">
                <a:solidFill>
                  <a:schemeClr val="folHlink"/>
                </a:solidFill>
                <a:latin typeface="黑体" panose="02010609060101010101" pitchFamily="2" charset="-122"/>
                <a:ea typeface="黑体" panose="02010609060101010101" pitchFamily="2" charset="-122"/>
              </a:rPr>
              <a:t>并发执行</a:t>
            </a:r>
            <a:r>
              <a:rPr kumimoji="1" lang="zh-CN" altLang="en-US" sz="2000" dirty="0">
                <a:latin typeface="黑体" panose="02010609060101010101" pitchFamily="2" charset="-122"/>
                <a:ea typeface="黑体" panose="02010609060101010101" pitchFamily="2" charset="-122"/>
              </a:rPr>
              <a:t>和交换</a:t>
            </a:r>
            <a:r>
              <a:rPr kumimoji="1" lang="zh-CN" altLang="en-US" sz="2000" dirty="0" smtClean="0">
                <a:latin typeface="黑体" panose="02010609060101010101" pitchFamily="2" charset="-122"/>
                <a:ea typeface="黑体" panose="02010609060101010101" pitchFamily="2" charset="-122"/>
              </a:rPr>
              <a:t>信息</a:t>
            </a:r>
            <a:endParaRPr kumimoji="1" lang="zh-CN" altLang="en-US" sz="2000" dirty="0">
              <a:latin typeface="黑体" panose="02010609060101010101" pitchFamily="2" charset="-122"/>
              <a:ea typeface="黑体" panose="02010609060101010101" pitchFamily="2" charset="-122"/>
            </a:endParaRPr>
          </a:p>
          <a:p>
            <a:r>
              <a:rPr kumimoji="1" lang="zh-CN" altLang="en-US" sz="2000" dirty="0" smtClean="0">
                <a:latin typeface="黑体" panose="02010609060101010101" pitchFamily="2" charset="-122"/>
                <a:ea typeface="黑体" panose="02010609060101010101" pitchFamily="2" charset="-122"/>
              </a:rPr>
              <a:t> </a:t>
            </a:r>
            <a:endParaRPr kumimoji="1" lang="zh-CN" altLang="en-US" sz="2000" dirty="0">
              <a:latin typeface="黑体" panose="02010609060101010101" pitchFamily="2" charset="-122"/>
              <a:ea typeface="黑体" panose="02010609060101010101" pitchFamily="2" charset="-122"/>
            </a:endParaRPr>
          </a:p>
        </p:txBody>
      </p:sp>
    </p:spTree>
  </p:cSld>
  <p:clrMapOvr>
    <a:masterClrMapping/>
  </p:clrMapOvr>
  <p:transition advTm="576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500"/>
                                        <p:tgtEl>
                                          <p:spTgt spid="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utoUpdateAnimBg="0"/>
      <p:bldP spid="9" grpId="0" animBg="1" autoUpdateAnimBg="0"/>
      <p:bldP spid="10"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bwMode="auto">
          <a:xfrm>
            <a:off x="215900" y="404664"/>
            <a:ext cx="8532813" cy="549275"/>
          </a:xfrm>
          <a:prstGeom prst="rect">
            <a:avLst/>
          </a:prstGeom>
          <a:noFill/>
          <a:ln w="9525">
            <a:noFill/>
            <a:miter lim="800000"/>
          </a:ln>
        </p:spPr>
        <p:txBody>
          <a:bodyPr vert="horz" lIns="91440" tIns="45720" rIns="91440" bIns="45720" rtlCol="0" anchor="ctr">
            <a:normAutofit fontScale="90000"/>
          </a:bodyPr>
          <a:lstStyle/>
          <a:p>
            <a:pPr marL="533400" indent="-533400" algn="l" fontAlgn="base">
              <a:spcAft>
                <a:spcPct val="0"/>
              </a:spcAft>
            </a:pPr>
            <a:r>
              <a:rPr lang="en-US" altLang="zh-CN" sz="3200" b="1" dirty="0">
                <a:solidFill>
                  <a:srgbClr val="1F05E3"/>
                </a:solidFill>
                <a:latin typeface="黑体" panose="02010609060101010101" pitchFamily="2" charset="-122"/>
                <a:ea typeface="黑体" panose="02010609060101010101" pitchFamily="2" charset="-122"/>
                <a:cs typeface="+mn-cs"/>
              </a:rPr>
              <a:t>1.3 </a:t>
            </a:r>
            <a:r>
              <a:rPr lang="zh-CN" altLang="en-US" sz="3200" b="1" dirty="0">
                <a:solidFill>
                  <a:srgbClr val="1F05E3"/>
                </a:solidFill>
                <a:latin typeface="黑体" panose="02010609060101010101" pitchFamily="2" charset="-122"/>
                <a:ea typeface="黑体" panose="02010609060101010101" pitchFamily="2" charset="-122"/>
                <a:cs typeface="+mn-cs"/>
              </a:rPr>
              <a:t>操作系统的基本特征 </a:t>
            </a:r>
            <a:endParaRPr lang="zh-CN" altLang="en-US" sz="3200" b="1" dirty="0">
              <a:solidFill>
                <a:srgbClr val="1F05E3"/>
              </a:solidFill>
              <a:latin typeface="黑体" panose="02010609060101010101" pitchFamily="2" charset="-122"/>
              <a:ea typeface="黑体" panose="02010609060101010101" pitchFamily="2" charset="-122"/>
              <a:cs typeface="+mn-cs"/>
            </a:endParaRPr>
          </a:p>
        </p:txBody>
      </p:sp>
      <p:sp>
        <p:nvSpPr>
          <p:cNvPr id="39942" name="Rectangle 6"/>
          <p:cNvSpPr>
            <a:spLocks noChangeArrowheads="1"/>
          </p:cNvSpPr>
          <p:nvPr/>
        </p:nvSpPr>
        <p:spPr bwMode="auto">
          <a:xfrm>
            <a:off x="664660" y="1124744"/>
            <a:ext cx="8083804" cy="1597025"/>
          </a:xfrm>
          <a:prstGeom prst="rect">
            <a:avLst/>
          </a:prstGeom>
          <a:noFill/>
          <a:ln w="9525">
            <a:noFill/>
            <a:miter lim="800000"/>
          </a:ln>
          <a:effectLst/>
        </p:spPr>
        <p:txBody>
          <a:bodyPr/>
          <a:lstStyle/>
          <a:p>
            <a:pPr marL="342900" indent="-342900">
              <a:spcBef>
                <a:spcPct val="20000"/>
              </a:spcBef>
              <a:buClr>
                <a:srgbClr val="1F05E3"/>
              </a:buClr>
              <a:buFont typeface="Wingdings" panose="05000000000000000000" pitchFamily="2" charset="2"/>
              <a:buChar char="v"/>
            </a:pPr>
            <a:r>
              <a:rPr lang="zh-CN" altLang="en-US" sz="2400" b="1" dirty="0">
                <a:latin typeface="黑体" panose="02010609060101010101" pitchFamily="2" charset="-122"/>
                <a:ea typeface="黑体" panose="02010609060101010101" pitchFamily="2" charset="-122"/>
              </a:rPr>
              <a:t>共享</a:t>
            </a:r>
            <a:endParaRPr lang="zh-CN" altLang="en-US" sz="2400" b="1" dirty="0">
              <a:latin typeface="黑体" panose="02010609060101010101" pitchFamily="2" charset="-122"/>
              <a:ea typeface="黑体" panose="02010609060101010101" pitchFamily="2" charset="-122"/>
            </a:endParaRPr>
          </a:p>
          <a:p>
            <a:pPr marL="742950" lvl="1" indent="-285750">
              <a:spcBef>
                <a:spcPct val="20000"/>
              </a:spcBef>
              <a:buClr>
                <a:srgbClr val="0066FF"/>
              </a:buClr>
              <a:buFont typeface="Times New Roman" panose="02020603050405020304" pitchFamily="18" charset="0"/>
              <a:buChar char="٭"/>
            </a:pPr>
            <a:r>
              <a:rPr lang="zh-CN" altLang="en-US" sz="2000" b="1" dirty="0">
                <a:latin typeface="黑体" panose="02010609060101010101" pitchFamily="2" charset="-122"/>
                <a:ea typeface="黑体" panose="02010609060101010101" pitchFamily="2" charset="-122"/>
              </a:rPr>
              <a:t>系统中资源可供内存中多个并发执行的进程共同使用</a:t>
            </a:r>
            <a:endParaRPr lang="zh-CN" altLang="en-US" sz="2000" b="1" dirty="0">
              <a:latin typeface="黑体" panose="02010609060101010101" pitchFamily="2" charset="-122"/>
              <a:ea typeface="黑体" panose="02010609060101010101" pitchFamily="2" charset="-122"/>
            </a:endParaRPr>
          </a:p>
          <a:p>
            <a:pPr marL="742950" lvl="1" indent="-285750">
              <a:spcBef>
                <a:spcPct val="20000"/>
              </a:spcBef>
              <a:buClr>
                <a:srgbClr val="0066FF"/>
              </a:buClr>
              <a:buFont typeface="Times New Roman" panose="02020603050405020304" pitchFamily="18" charset="0"/>
              <a:buChar char="٭"/>
            </a:pPr>
            <a:r>
              <a:rPr lang="zh-CN" altLang="en-US" sz="2000" b="1" dirty="0">
                <a:solidFill>
                  <a:srgbClr val="FF3300"/>
                </a:solidFill>
                <a:latin typeface="黑体" panose="02010609060101010101" pitchFamily="2" charset="-122"/>
                <a:ea typeface="黑体" panose="02010609060101010101" pitchFamily="2" charset="-122"/>
              </a:rPr>
              <a:t>互斥共享</a:t>
            </a:r>
            <a:r>
              <a:rPr lang="zh-CN" altLang="en-US" sz="2000" b="1" dirty="0">
                <a:latin typeface="黑体" panose="02010609060101010101" pitchFamily="2" charset="-122"/>
                <a:ea typeface="黑体" panose="02010609060101010101" pitchFamily="2" charset="-122"/>
              </a:rPr>
              <a:t>：一段时间只允许一个进程访问该资源</a:t>
            </a:r>
            <a:endParaRPr lang="zh-CN" altLang="en-US" sz="2000" b="1" dirty="0">
              <a:latin typeface="黑体" panose="02010609060101010101" pitchFamily="2" charset="-122"/>
              <a:ea typeface="黑体" panose="02010609060101010101" pitchFamily="2" charset="-122"/>
            </a:endParaRPr>
          </a:p>
          <a:p>
            <a:pPr marL="742950" lvl="1" indent="-285750">
              <a:spcBef>
                <a:spcPct val="20000"/>
              </a:spcBef>
              <a:buClr>
                <a:srgbClr val="0066FF"/>
              </a:buClr>
              <a:buFont typeface="Times New Roman" panose="02020603050405020304" pitchFamily="18" charset="0"/>
              <a:buChar char="٭"/>
            </a:pPr>
            <a:r>
              <a:rPr lang="zh-CN" altLang="en-US" sz="2000" b="1" dirty="0">
                <a:solidFill>
                  <a:srgbClr val="FF3300"/>
                </a:solidFill>
                <a:latin typeface="黑体" panose="02010609060101010101" pitchFamily="2" charset="-122"/>
                <a:ea typeface="黑体" panose="02010609060101010101" pitchFamily="2" charset="-122"/>
              </a:rPr>
              <a:t>同时访问</a:t>
            </a:r>
            <a:r>
              <a:rPr lang="zh-CN" altLang="en-US" sz="2000" b="1" dirty="0">
                <a:latin typeface="黑体" panose="02010609060101010101" pitchFamily="2" charset="-122"/>
                <a:ea typeface="黑体" panose="02010609060101010101" pitchFamily="2" charset="-122"/>
              </a:rPr>
              <a:t>：微观上仍是互斥的</a:t>
            </a:r>
            <a:r>
              <a:rPr lang="en-US" altLang="zh-CN" sz="2000" b="1" dirty="0">
                <a:latin typeface="黑体" panose="02010609060101010101" pitchFamily="2" charset="-122"/>
                <a:ea typeface="黑体" panose="02010609060101010101" pitchFamily="2" charset="-122"/>
              </a:rPr>
              <a:t>,</a:t>
            </a:r>
            <a:r>
              <a:rPr lang="zh-CN" altLang="en-US" sz="2000" b="1" dirty="0">
                <a:latin typeface="黑体" panose="02010609060101010101" pitchFamily="2" charset="-122"/>
                <a:ea typeface="黑体" panose="02010609060101010101" pitchFamily="2" charset="-122"/>
              </a:rPr>
              <a:t>交替地对该资源进行访问</a:t>
            </a:r>
            <a:endParaRPr lang="zh-CN" altLang="en-US" sz="2000" b="1" dirty="0">
              <a:latin typeface="黑体" panose="02010609060101010101" pitchFamily="2" charset="-122"/>
              <a:ea typeface="黑体" panose="02010609060101010101" pitchFamily="2" charset="-122"/>
            </a:endParaRPr>
          </a:p>
        </p:txBody>
      </p:sp>
      <p:sp>
        <p:nvSpPr>
          <p:cNvPr id="49164" name="Rectangle 12"/>
          <p:cNvSpPr>
            <a:spLocks noChangeArrowheads="1"/>
          </p:cNvSpPr>
          <p:nvPr/>
        </p:nvSpPr>
        <p:spPr bwMode="auto">
          <a:xfrm>
            <a:off x="683642" y="3717032"/>
            <a:ext cx="8064822" cy="2880420"/>
          </a:xfrm>
          <a:prstGeom prst="rect">
            <a:avLst/>
          </a:prstGeom>
          <a:noFill/>
          <a:ln w="9525">
            <a:noFill/>
            <a:miter lim="800000"/>
          </a:ln>
          <a:effectLst/>
        </p:spPr>
        <p:txBody>
          <a:bodyPr/>
          <a:lstStyle/>
          <a:p>
            <a:pPr marL="342900" indent="-342900">
              <a:lnSpc>
                <a:spcPct val="120000"/>
              </a:lnSpc>
              <a:spcBef>
                <a:spcPct val="20000"/>
              </a:spcBef>
              <a:buClr>
                <a:srgbClr val="1F05E3"/>
              </a:buClr>
              <a:buFont typeface="Wingdings" panose="05000000000000000000" pitchFamily="2" charset="2"/>
              <a:buChar char="v"/>
            </a:pPr>
            <a:endParaRPr lang="zh-CN" altLang="en-US" sz="2000" b="1" dirty="0">
              <a:latin typeface="黑体" panose="02010609060101010101" pitchFamily="2" charset="-122"/>
              <a:ea typeface="黑体" panose="02010609060101010101" pitchFamily="2" charset="-122"/>
            </a:endParaRPr>
          </a:p>
        </p:txBody>
      </p:sp>
      <p:sp>
        <p:nvSpPr>
          <p:cNvPr id="7"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
        <p:nvSpPr>
          <p:cNvPr id="10" name="Text Box 2"/>
          <p:cNvSpPr txBox="1">
            <a:spLocks noChangeArrowheads="1"/>
          </p:cNvSpPr>
          <p:nvPr/>
        </p:nvSpPr>
        <p:spPr bwMode="auto">
          <a:xfrm>
            <a:off x="701988" y="3933056"/>
            <a:ext cx="7816850"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0"/>
              </a:spcBef>
              <a:defRPr>
                <a:solidFill>
                  <a:schemeClr val="tx1"/>
                </a:solidFill>
                <a:latin typeface="Arial" panose="020B0604020202020204" pitchFamily="34" charset="0"/>
                <a:ea typeface="宋体" panose="02010600030101010101" pitchFamily="2" charset="-122"/>
              </a:defRPr>
            </a:lvl1pPr>
            <a:lvl2pPr marL="914400" indent="-457200">
              <a:spcBef>
                <a:spcPct val="0"/>
              </a:spcBef>
              <a:defRPr>
                <a:solidFill>
                  <a:schemeClr val="tx1"/>
                </a:solidFill>
                <a:latin typeface="Arial" panose="020B0604020202020204" pitchFamily="34" charset="0"/>
                <a:ea typeface="宋体" panose="02010600030101010101" pitchFamily="2" charset="-122"/>
              </a:defRPr>
            </a:lvl2pPr>
            <a:lvl3pPr marL="1371600" indent="-457200">
              <a:spcBef>
                <a:spcPct val="0"/>
              </a:spcBef>
              <a:defRPr>
                <a:solidFill>
                  <a:schemeClr val="tx1"/>
                </a:solidFill>
                <a:latin typeface="Arial" panose="020B0604020202020204" pitchFamily="34" charset="0"/>
                <a:ea typeface="宋体" panose="02010600030101010101" pitchFamily="2" charset="-122"/>
              </a:defRPr>
            </a:lvl3pPr>
            <a:lvl4pPr marL="1828800" indent="-457200">
              <a:spcBef>
                <a:spcPct val="0"/>
              </a:spcBef>
              <a:defRPr>
                <a:solidFill>
                  <a:schemeClr val="tx1"/>
                </a:solidFill>
                <a:latin typeface="Arial" panose="020B0604020202020204" pitchFamily="34" charset="0"/>
                <a:ea typeface="宋体" panose="02010600030101010101" pitchFamily="2" charset="-122"/>
              </a:defRPr>
            </a:lvl4pPr>
            <a:lvl5pPr marL="2286000" indent="-457200">
              <a:spcBef>
                <a:spcPct val="0"/>
              </a:spcBef>
              <a:defRPr>
                <a:solidFill>
                  <a:schemeClr val="tx1"/>
                </a:solidFill>
                <a:latin typeface="Arial" panose="020B0604020202020204" pitchFamily="34" charset="0"/>
                <a:ea typeface="宋体" panose="02010600030101010101" pitchFamily="2" charset="-122"/>
              </a:defRPr>
            </a:lvl5pPr>
            <a:lvl6pPr marL="27432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Clr>
                <a:srgbClr val="0000FF"/>
              </a:buClr>
              <a:buFont typeface="Wingdings" panose="05000000000000000000" pitchFamily="2" charset="2"/>
              <a:buChar char="n"/>
            </a:pPr>
            <a:r>
              <a:rPr kumimoji="1" lang="zh-CN" altLang="en-US" sz="2000" dirty="0">
                <a:latin typeface="黑体" panose="02010609060101010101" pitchFamily="2" charset="-122"/>
                <a:ea typeface="黑体" panose="02010609060101010101" pitchFamily="2" charset="-122"/>
              </a:rPr>
              <a:t>资源的共享是以进程的并发执行为条件的，若系统不允许程序并发执行，自然不存在资源共享问题；</a:t>
            </a:r>
            <a:endParaRPr kumimoji="1" lang="zh-CN" altLang="en-US" sz="2000" dirty="0">
              <a:latin typeface="黑体" panose="02010609060101010101" pitchFamily="2" charset="-122"/>
              <a:ea typeface="黑体" panose="02010609060101010101" pitchFamily="2" charset="-122"/>
            </a:endParaRPr>
          </a:p>
          <a:p>
            <a:pPr>
              <a:spcBef>
                <a:spcPct val="50000"/>
              </a:spcBef>
              <a:buClr>
                <a:srgbClr val="0000FF"/>
              </a:buClr>
              <a:buFont typeface="Wingdings" panose="05000000000000000000" pitchFamily="2" charset="2"/>
              <a:buChar char="n"/>
            </a:pPr>
            <a:r>
              <a:rPr kumimoji="1" lang="zh-CN" altLang="en-US" sz="2000" dirty="0">
                <a:latin typeface="黑体" panose="02010609060101010101" pitchFamily="2" charset="-122"/>
                <a:ea typeface="黑体" panose="02010609060101010101" pitchFamily="2" charset="-122"/>
              </a:rPr>
              <a:t>若系统不能对资源共享实施有效管理，协调好诸进程对共享资源的访问，也必然影响到程序并发执行的程度，甚至根本无法并发执行。 </a:t>
            </a:r>
            <a:endParaRPr kumimoji="1" lang="zh-CN" altLang="en-US" sz="2000" dirty="0">
              <a:latin typeface="黑体" panose="02010609060101010101" pitchFamily="2" charset="-122"/>
              <a:ea typeface="黑体" panose="02010609060101010101" pitchFamily="2" charset="-122"/>
            </a:endParaRPr>
          </a:p>
        </p:txBody>
      </p:sp>
      <p:sp>
        <p:nvSpPr>
          <p:cNvPr id="11" name="Text Box 3"/>
          <p:cNvSpPr txBox="1">
            <a:spLocks noChangeArrowheads="1"/>
          </p:cNvSpPr>
          <p:nvPr/>
        </p:nvSpPr>
        <p:spPr bwMode="auto">
          <a:xfrm>
            <a:off x="670204" y="2933175"/>
            <a:ext cx="785812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kumimoji="1" lang="zh-CN" altLang="en-US" sz="2400" dirty="0">
                <a:solidFill>
                  <a:srgbClr val="0000FF"/>
                </a:solidFill>
                <a:latin typeface="黑体" panose="02010609060101010101" pitchFamily="2" charset="-122"/>
                <a:ea typeface="黑体" panose="02010609060101010101" pitchFamily="2" charset="-122"/>
              </a:rPr>
              <a:t>并发</a:t>
            </a:r>
            <a:r>
              <a:rPr kumimoji="1" lang="zh-CN" altLang="en-US" sz="2400" dirty="0">
                <a:solidFill>
                  <a:srgbClr val="000066"/>
                </a:solidFill>
                <a:latin typeface="黑体" panose="02010609060101010101" pitchFamily="2" charset="-122"/>
                <a:ea typeface="黑体" panose="02010609060101010101" pitchFamily="2" charset="-122"/>
              </a:rPr>
              <a:t>和</a:t>
            </a:r>
            <a:r>
              <a:rPr kumimoji="1" lang="zh-CN" altLang="en-US" sz="2400" dirty="0">
                <a:solidFill>
                  <a:srgbClr val="0000FF"/>
                </a:solidFill>
                <a:latin typeface="黑体" panose="02010609060101010101" pitchFamily="2" charset="-122"/>
                <a:ea typeface="黑体" panose="02010609060101010101" pitchFamily="2" charset="-122"/>
              </a:rPr>
              <a:t>共享</a:t>
            </a:r>
            <a:r>
              <a:rPr kumimoji="1" lang="zh-CN" altLang="en-US" sz="2400" dirty="0">
                <a:solidFill>
                  <a:srgbClr val="000066"/>
                </a:solidFill>
                <a:latin typeface="黑体" panose="02010609060101010101" pitchFamily="2" charset="-122"/>
                <a:ea typeface="黑体" panose="02010609060101010101" pitchFamily="2" charset="-122"/>
              </a:rPr>
              <a:t>是操作系统的两个最基本的特征，它们是互为存在条件的。</a:t>
            </a:r>
            <a:endParaRPr kumimoji="1" lang="zh-CN" altLang="en-US" sz="2400" dirty="0">
              <a:solidFill>
                <a:srgbClr val="000066"/>
              </a:solidFill>
              <a:latin typeface="黑体" panose="02010609060101010101" pitchFamily="2" charset="-122"/>
              <a:ea typeface="黑体" panose="02010609060101010101" pitchFamily="2" charset="-122"/>
            </a:endParaRPr>
          </a:p>
        </p:txBody>
      </p:sp>
    </p:spTree>
  </p:cSld>
  <p:clrMapOvr>
    <a:masterClrMapping/>
  </p:clrMapOvr>
  <p:transition advTm="576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299"/>
                                          </p:stCondLst>
                                        </p:cTn>
                                        <p:tgtEl>
                                          <p:spTgt spid="10">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299"/>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dvAuto="0" autoUpdateAnimBg="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bwMode="auto">
          <a:xfrm>
            <a:off x="215900" y="404664"/>
            <a:ext cx="8532813" cy="549275"/>
          </a:xfrm>
          <a:prstGeom prst="rect">
            <a:avLst/>
          </a:prstGeom>
          <a:noFill/>
          <a:ln w="9525">
            <a:noFill/>
            <a:miter lim="800000"/>
          </a:ln>
        </p:spPr>
        <p:txBody>
          <a:bodyPr vert="horz" lIns="91440" tIns="45720" rIns="91440" bIns="45720" rtlCol="0" anchor="ctr">
            <a:normAutofit fontScale="90000"/>
          </a:bodyPr>
          <a:lstStyle/>
          <a:p>
            <a:pPr marL="533400" indent="-533400" algn="l" fontAlgn="base">
              <a:spcAft>
                <a:spcPct val="0"/>
              </a:spcAft>
            </a:pPr>
            <a:r>
              <a:rPr lang="en-US" altLang="zh-CN" sz="3200" b="1" dirty="0">
                <a:solidFill>
                  <a:srgbClr val="1F05E3"/>
                </a:solidFill>
                <a:latin typeface="黑体" panose="02010609060101010101" pitchFamily="2" charset="-122"/>
                <a:ea typeface="黑体" panose="02010609060101010101" pitchFamily="2" charset="-122"/>
                <a:cs typeface="+mn-cs"/>
              </a:rPr>
              <a:t>1.3 </a:t>
            </a:r>
            <a:r>
              <a:rPr lang="zh-CN" altLang="en-US" sz="3200" b="1" dirty="0">
                <a:solidFill>
                  <a:srgbClr val="1F05E3"/>
                </a:solidFill>
                <a:latin typeface="黑体" panose="02010609060101010101" pitchFamily="2" charset="-122"/>
                <a:ea typeface="黑体" panose="02010609060101010101" pitchFamily="2" charset="-122"/>
                <a:cs typeface="+mn-cs"/>
              </a:rPr>
              <a:t>操作系统的基本特征 </a:t>
            </a:r>
            <a:endParaRPr lang="zh-CN" altLang="en-US" sz="3200" b="1" dirty="0">
              <a:solidFill>
                <a:srgbClr val="1F05E3"/>
              </a:solidFill>
              <a:latin typeface="黑体" panose="02010609060101010101" pitchFamily="2" charset="-122"/>
              <a:ea typeface="黑体" panose="02010609060101010101" pitchFamily="2" charset="-122"/>
              <a:cs typeface="+mn-cs"/>
            </a:endParaRPr>
          </a:p>
        </p:txBody>
      </p:sp>
      <p:sp>
        <p:nvSpPr>
          <p:cNvPr id="49164" name="Rectangle 12"/>
          <p:cNvSpPr>
            <a:spLocks noChangeArrowheads="1"/>
          </p:cNvSpPr>
          <p:nvPr/>
        </p:nvSpPr>
        <p:spPr bwMode="auto">
          <a:xfrm>
            <a:off x="503870" y="1268760"/>
            <a:ext cx="8064822" cy="2520280"/>
          </a:xfrm>
          <a:prstGeom prst="rect">
            <a:avLst/>
          </a:prstGeom>
          <a:noFill/>
          <a:ln w="9525">
            <a:noFill/>
            <a:miter lim="800000"/>
          </a:ln>
          <a:effectLst/>
        </p:spPr>
        <p:txBody>
          <a:bodyPr/>
          <a:lstStyle/>
          <a:p>
            <a:pPr marL="342900" indent="-342900" algn="just">
              <a:lnSpc>
                <a:spcPct val="120000"/>
              </a:lnSpc>
              <a:spcBef>
                <a:spcPct val="20000"/>
              </a:spcBef>
              <a:buClr>
                <a:srgbClr val="1F05E3"/>
              </a:buClr>
              <a:buFont typeface="Wingdings" panose="05000000000000000000" pitchFamily="2" charset="2"/>
              <a:buChar char="v"/>
            </a:pPr>
            <a:r>
              <a:rPr lang="zh-CN" altLang="en-US" sz="2400" b="1" dirty="0">
                <a:latin typeface="黑体" panose="02010609060101010101" pitchFamily="2" charset="-122"/>
                <a:ea typeface="黑体" panose="02010609060101010101" pitchFamily="2" charset="-122"/>
              </a:rPr>
              <a:t>虚拟</a:t>
            </a:r>
            <a:endParaRPr lang="zh-CN" altLang="en-US" sz="2400" b="1" dirty="0">
              <a:latin typeface="黑体" panose="02010609060101010101" pitchFamily="2" charset="-122"/>
              <a:ea typeface="黑体" panose="02010609060101010101" pitchFamily="2" charset="-122"/>
            </a:endParaRPr>
          </a:p>
          <a:p>
            <a:pPr marL="742950" lvl="1" indent="-285750" algn="just">
              <a:lnSpc>
                <a:spcPct val="120000"/>
              </a:lnSpc>
              <a:spcBef>
                <a:spcPct val="20000"/>
              </a:spcBef>
              <a:buClr>
                <a:srgbClr val="0066FF"/>
              </a:buClr>
              <a:buFont typeface="Times New Roman" panose="02020603050405020304" pitchFamily="18" charset="0"/>
              <a:buChar char="٭"/>
            </a:pPr>
            <a:r>
              <a:rPr lang="zh-CN" altLang="en-US" sz="2400" dirty="0">
                <a:latin typeface="黑体" panose="02010609060101010101" pitchFamily="2" charset="-122"/>
                <a:ea typeface="黑体" panose="02010609060101010101" pitchFamily="2" charset="-122"/>
              </a:rPr>
              <a:t>通过某种技术把一个物理实体变为若干个逻辑上的对应物。若</a:t>
            </a:r>
            <a:r>
              <a:rPr lang="en-US" altLang="zh-CN" sz="2400" dirty="0">
                <a:latin typeface="黑体" panose="02010609060101010101" pitchFamily="2" charset="-122"/>
                <a:ea typeface="黑体" panose="02010609060101010101" pitchFamily="2" charset="-122"/>
              </a:rPr>
              <a:t>n</a:t>
            </a:r>
            <a:r>
              <a:rPr lang="zh-CN" altLang="en-US" sz="2400" dirty="0">
                <a:latin typeface="黑体" panose="02010609060101010101" pitchFamily="2" charset="-122"/>
                <a:ea typeface="黑体" panose="02010609060101010101" pitchFamily="2" charset="-122"/>
              </a:rPr>
              <a:t>是某逻辑设备数，则虚拟设备的速度必然是物理设备速度的</a:t>
            </a:r>
            <a:r>
              <a:rPr lang="en-US" altLang="zh-CN" sz="2400" dirty="0">
                <a:latin typeface="黑体" panose="02010609060101010101" pitchFamily="2" charset="-122"/>
                <a:ea typeface="黑体" panose="02010609060101010101" pitchFamily="2" charset="-122"/>
              </a:rPr>
              <a:t>1/n</a:t>
            </a:r>
            <a:endParaRPr lang="en-US" altLang="zh-CN" sz="2400" dirty="0">
              <a:latin typeface="黑体" panose="02010609060101010101" pitchFamily="2" charset="-122"/>
              <a:ea typeface="黑体" panose="02010609060101010101" pitchFamily="2" charset="-122"/>
            </a:endParaRPr>
          </a:p>
          <a:p>
            <a:pPr marL="742950" lvl="1" indent="-285750" algn="just">
              <a:lnSpc>
                <a:spcPct val="120000"/>
              </a:lnSpc>
              <a:spcBef>
                <a:spcPct val="20000"/>
              </a:spcBef>
              <a:buClr>
                <a:srgbClr val="0066FF"/>
              </a:buClr>
              <a:buFont typeface="Times New Roman" panose="02020603050405020304" pitchFamily="18" charset="0"/>
              <a:buChar char="٭"/>
            </a:pPr>
            <a:endParaRPr lang="en-US" altLang="zh-CN" sz="2400" dirty="0" smtClean="0">
              <a:latin typeface="黑体" panose="02010609060101010101" pitchFamily="2" charset="-122"/>
              <a:ea typeface="黑体" panose="02010609060101010101" pitchFamily="2" charset="-122"/>
            </a:endParaRPr>
          </a:p>
          <a:p>
            <a:pPr marL="742950" lvl="1" indent="-285750" algn="just">
              <a:lnSpc>
                <a:spcPct val="120000"/>
              </a:lnSpc>
              <a:spcBef>
                <a:spcPct val="20000"/>
              </a:spcBef>
              <a:buClr>
                <a:srgbClr val="0066FF"/>
              </a:buClr>
              <a:buFont typeface="Times New Roman" panose="02020603050405020304" pitchFamily="18" charset="0"/>
              <a:buChar char="٭"/>
            </a:pPr>
            <a:r>
              <a:rPr lang="en-US" altLang="zh-CN" sz="2400" dirty="0" smtClean="0">
                <a:latin typeface="黑体" panose="02010609060101010101" pitchFamily="2" charset="-122"/>
                <a:ea typeface="黑体" panose="02010609060101010101" pitchFamily="2" charset="-122"/>
              </a:rPr>
              <a:t>OS</a:t>
            </a:r>
            <a:r>
              <a:rPr lang="zh-CN" altLang="en-US" sz="2400" dirty="0">
                <a:latin typeface="黑体" panose="02010609060101010101" pitchFamily="2" charset="-122"/>
                <a:ea typeface="黑体" panose="02010609060101010101" pitchFamily="2" charset="-122"/>
              </a:rPr>
              <a:t>中利用了两种方式实现虚拟技术，即时分复用技术和空分复用技术，分别用来实现虚拟处理机、虚拟内存、虚拟外部设备和虚拟信道等。 </a:t>
            </a:r>
            <a:endParaRPr lang="zh-CN" altLang="en-US" sz="2400" dirty="0">
              <a:latin typeface="黑体" panose="02010609060101010101" pitchFamily="2" charset="-122"/>
              <a:ea typeface="黑体" panose="02010609060101010101" pitchFamily="2" charset="-122"/>
            </a:endParaRPr>
          </a:p>
          <a:p>
            <a:pPr algn="just">
              <a:spcBef>
                <a:spcPct val="20000"/>
              </a:spcBef>
              <a:buClr>
                <a:srgbClr val="1F05E3"/>
              </a:buClr>
            </a:pPr>
            <a:endParaRPr lang="zh-CN" altLang="en-US" sz="2400" b="1" dirty="0">
              <a:latin typeface="黑体" panose="02010609060101010101" pitchFamily="2" charset="-122"/>
              <a:ea typeface="黑体" panose="02010609060101010101" pitchFamily="2" charset="-122"/>
            </a:endParaRPr>
          </a:p>
        </p:txBody>
      </p:sp>
      <p:sp>
        <p:nvSpPr>
          <p:cNvPr id="7"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Tree>
  </p:cSld>
  <p:clrMapOvr>
    <a:masterClrMapping/>
  </p:clrMapOvr>
  <p:transition advTm="5761"/>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bwMode="auto">
          <a:xfrm>
            <a:off x="215900" y="404664"/>
            <a:ext cx="8532813" cy="549275"/>
          </a:xfrm>
          <a:prstGeom prst="rect">
            <a:avLst/>
          </a:prstGeom>
          <a:noFill/>
          <a:ln w="9525">
            <a:noFill/>
            <a:miter lim="800000"/>
          </a:ln>
        </p:spPr>
        <p:txBody>
          <a:bodyPr vert="horz" lIns="91440" tIns="45720" rIns="91440" bIns="45720" rtlCol="0" anchor="ctr">
            <a:normAutofit fontScale="90000"/>
          </a:bodyPr>
          <a:lstStyle/>
          <a:p>
            <a:pPr marL="533400" indent="-533400" algn="l" fontAlgn="base">
              <a:spcAft>
                <a:spcPct val="0"/>
              </a:spcAft>
            </a:pPr>
            <a:r>
              <a:rPr lang="en-US" altLang="zh-CN" sz="3200" b="1" dirty="0">
                <a:solidFill>
                  <a:srgbClr val="1F05E3"/>
                </a:solidFill>
                <a:latin typeface="黑体" panose="02010609060101010101" pitchFamily="2" charset="-122"/>
                <a:ea typeface="黑体" panose="02010609060101010101" pitchFamily="2" charset="-122"/>
                <a:cs typeface="+mn-cs"/>
              </a:rPr>
              <a:t>1.3 </a:t>
            </a:r>
            <a:r>
              <a:rPr lang="zh-CN" altLang="en-US" sz="3200" b="1" dirty="0">
                <a:solidFill>
                  <a:srgbClr val="1F05E3"/>
                </a:solidFill>
                <a:latin typeface="黑体" panose="02010609060101010101" pitchFamily="2" charset="-122"/>
                <a:ea typeface="黑体" panose="02010609060101010101" pitchFamily="2" charset="-122"/>
                <a:cs typeface="+mn-cs"/>
              </a:rPr>
              <a:t>操作系统的基本特征 </a:t>
            </a:r>
            <a:endParaRPr lang="zh-CN" altLang="en-US" sz="3200" b="1" dirty="0">
              <a:solidFill>
                <a:srgbClr val="1F05E3"/>
              </a:solidFill>
              <a:latin typeface="黑体" panose="02010609060101010101" pitchFamily="2" charset="-122"/>
              <a:ea typeface="黑体" panose="02010609060101010101" pitchFamily="2" charset="-122"/>
              <a:cs typeface="+mn-cs"/>
            </a:endParaRPr>
          </a:p>
        </p:txBody>
      </p:sp>
      <p:sp>
        <p:nvSpPr>
          <p:cNvPr id="7"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
        <p:nvSpPr>
          <p:cNvPr id="2" name="矩形 1"/>
          <p:cNvSpPr/>
          <p:nvPr/>
        </p:nvSpPr>
        <p:spPr>
          <a:xfrm>
            <a:off x="537606" y="1916832"/>
            <a:ext cx="8031086" cy="4893647"/>
          </a:xfrm>
          <a:prstGeom prst="rect">
            <a:avLst/>
          </a:prstGeom>
        </p:spPr>
        <p:txBody>
          <a:bodyPr wrap="square">
            <a:spAutoFit/>
          </a:bodyPr>
          <a:lstStyle/>
          <a:p>
            <a:pPr marL="342900" indent="-342900" algn="just">
              <a:buFont typeface="Arial" panose="020B0604020202020204" pitchFamily="34" charset="0"/>
              <a:buChar char="•"/>
            </a:pPr>
            <a:r>
              <a:rPr lang="zh-CN" altLang="en-US" sz="2400" dirty="0" smtClean="0">
                <a:latin typeface="黑体" panose="02010609060101010101" pitchFamily="2" charset="-122"/>
                <a:ea typeface="黑体" panose="02010609060101010101" pitchFamily="2" charset="-122"/>
              </a:rPr>
              <a:t>虚拟处理机：利用</a:t>
            </a:r>
            <a:r>
              <a:rPr lang="zh-CN" altLang="en-US" sz="2400" dirty="0">
                <a:latin typeface="黑体" panose="02010609060101010101" pitchFamily="2" charset="-122"/>
                <a:ea typeface="黑体" panose="02010609060101010101" pitchFamily="2" charset="-122"/>
              </a:rPr>
              <a:t>多道程序设计技术，为每道程序建立一个进程，让多道程序并发地执行，以此来分时使用一台处理机。此时，虽然系统中只有一台处理机，但它能同时为多个用户服务，使每个终端用户都认为有一台处理机在专门为他</a:t>
            </a:r>
            <a:r>
              <a:rPr lang="zh-CN" altLang="en-US" sz="2400" dirty="0" smtClean="0">
                <a:latin typeface="黑体" panose="02010609060101010101" pitchFamily="2" charset="-122"/>
                <a:ea typeface="黑体" panose="02010609060101010101" pitchFamily="2" charset="-122"/>
              </a:rPr>
              <a:t>服务</a:t>
            </a:r>
            <a:endParaRPr lang="en-US" altLang="zh-CN" sz="2400" dirty="0" smtClean="0">
              <a:latin typeface="黑体" panose="02010609060101010101" pitchFamily="2" charset="-122"/>
              <a:ea typeface="黑体" panose="02010609060101010101" pitchFamily="2" charset="-122"/>
            </a:endParaRPr>
          </a:p>
          <a:p>
            <a:pPr marL="342900" indent="-342900" algn="just">
              <a:buFont typeface="Arial" panose="020B0604020202020204" pitchFamily="34" charset="0"/>
              <a:buChar char="•"/>
            </a:pPr>
            <a:endParaRPr lang="en-US" altLang="zh-CN" sz="2400" dirty="0" smtClean="0">
              <a:latin typeface="黑体" panose="02010609060101010101" pitchFamily="2" charset="-122"/>
              <a:ea typeface="黑体" panose="02010609060101010101" pitchFamily="2" charset="-122"/>
            </a:endParaRPr>
          </a:p>
          <a:p>
            <a:pPr marL="342900" indent="-342900" algn="just">
              <a:buFont typeface="Arial" panose="020B0604020202020204" pitchFamily="34" charset="0"/>
              <a:buChar char="•"/>
            </a:pPr>
            <a:r>
              <a:rPr lang="zh-CN" altLang="en-US" sz="2400" dirty="0" smtClean="0">
                <a:latin typeface="黑体" panose="02010609060101010101" pitchFamily="2" charset="-122"/>
                <a:ea typeface="黑体" panose="02010609060101010101" pitchFamily="2" charset="-122"/>
              </a:rPr>
              <a:t>虚拟</a:t>
            </a:r>
            <a:r>
              <a:rPr lang="zh-CN" altLang="en-US" sz="2400" dirty="0">
                <a:latin typeface="黑体" panose="02010609060101010101" pitchFamily="2" charset="-122"/>
                <a:ea typeface="黑体" panose="02010609060101010101" pitchFamily="2" charset="-122"/>
              </a:rPr>
              <a:t>设备</a:t>
            </a:r>
            <a:r>
              <a:rPr lang="zh-CN" altLang="en-US" sz="2400" dirty="0" smtClean="0">
                <a:latin typeface="黑体" panose="02010609060101010101" pitchFamily="2" charset="-122"/>
                <a:ea typeface="黑体" panose="02010609060101010101" pitchFamily="2" charset="-122"/>
              </a:rPr>
              <a:t>技术</a:t>
            </a:r>
            <a:r>
              <a:rPr lang="zh-CN" altLang="en-US" sz="2400" dirty="0">
                <a:latin typeface="黑体" panose="02010609060101010101" pitchFamily="2" charset="-122"/>
                <a:ea typeface="黑体" panose="02010609060101010101" pitchFamily="2" charset="-122"/>
              </a:rPr>
              <a:t>：</a:t>
            </a:r>
            <a:r>
              <a:rPr lang="zh-CN" altLang="en-US" sz="2400" dirty="0" smtClean="0">
                <a:latin typeface="黑体" panose="02010609060101010101" pitchFamily="2" charset="-122"/>
                <a:ea typeface="黑体" panose="02010609060101010101" pitchFamily="2" charset="-122"/>
              </a:rPr>
              <a:t>将</a:t>
            </a:r>
            <a:r>
              <a:rPr lang="zh-CN" altLang="en-US" sz="2400" dirty="0">
                <a:latin typeface="黑体" panose="02010609060101010101" pitchFamily="2" charset="-122"/>
                <a:ea typeface="黑体" panose="02010609060101010101" pitchFamily="2" charset="-122"/>
              </a:rPr>
              <a:t>一台物理</a:t>
            </a:r>
            <a:r>
              <a:rPr lang="en-US" altLang="zh-CN" sz="2400" dirty="0">
                <a:latin typeface="黑体" panose="02010609060101010101" pitchFamily="2" charset="-122"/>
                <a:ea typeface="黑体" panose="02010609060101010101" pitchFamily="2" charset="-122"/>
              </a:rPr>
              <a:t>I/O</a:t>
            </a:r>
            <a:r>
              <a:rPr lang="zh-CN" altLang="en-US" sz="2400" dirty="0">
                <a:latin typeface="黑体" panose="02010609060101010101" pitchFamily="2" charset="-122"/>
                <a:ea typeface="黑体" panose="02010609060101010101" pitchFamily="2" charset="-122"/>
              </a:rPr>
              <a:t>设备虚拟为多台逻辑上的</a:t>
            </a:r>
            <a:r>
              <a:rPr lang="en-US" altLang="zh-CN" sz="2400" dirty="0">
                <a:latin typeface="黑体" panose="02010609060101010101" pitchFamily="2" charset="-122"/>
                <a:ea typeface="黑体" panose="02010609060101010101" pitchFamily="2" charset="-122"/>
              </a:rPr>
              <a:t>I/O</a:t>
            </a:r>
            <a:r>
              <a:rPr lang="zh-CN" altLang="en-US" sz="2400" dirty="0">
                <a:latin typeface="黑体" panose="02010609060101010101" pitchFamily="2" charset="-122"/>
                <a:ea typeface="黑体" panose="02010609060101010101" pitchFamily="2" charset="-122"/>
              </a:rPr>
              <a:t>设备，允许每个用户占用一台逻辑上的</a:t>
            </a:r>
            <a:r>
              <a:rPr lang="en-US" altLang="zh-CN" sz="2400" dirty="0">
                <a:latin typeface="黑体" panose="02010609060101010101" pitchFamily="2" charset="-122"/>
                <a:ea typeface="黑体" panose="02010609060101010101" pitchFamily="2" charset="-122"/>
              </a:rPr>
              <a:t>I/O</a:t>
            </a:r>
            <a:r>
              <a:rPr lang="zh-CN" altLang="en-US" sz="2400" dirty="0">
                <a:latin typeface="黑体" panose="02010609060101010101" pitchFamily="2" charset="-122"/>
                <a:ea typeface="黑体" panose="02010609060101010101" pitchFamily="2" charset="-122"/>
              </a:rPr>
              <a:t>设备，这样便可使原来在一段时间仅允许一个用户访问的设备（即临界资源），变为在一段时间内允许多个用户同时访问的共享设备。例如，虚拟</a:t>
            </a:r>
            <a:r>
              <a:rPr lang="zh-CN" altLang="en-US" sz="2400" dirty="0" smtClean="0">
                <a:latin typeface="黑体" panose="02010609060101010101" pitchFamily="2" charset="-122"/>
                <a:ea typeface="黑体" panose="02010609060101010101" pitchFamily="2" charset="-122"/>
              </a:rPr>
              <a:t>打印机</a:t>
            </a:r>
            <a:endParaRPr lang="en-US" altLang="zh-CN" sz="2400" dirty="0" smtClean="0">
              <a:latin typeface="黑体" panose="02010609060101010101" pitchFamily="2" charset="-122"/>
              <a:ea typeface="黑体" panose="02010609060101010101" pitchFamily="2" charset="-122"/>
            </a:endParaRPr>
          </a:p>
          <a:p>
            <a:pPr marL="342900" indent="-342900" algn="just">
              <a:buFont typeface="Arial" panose="020B0604020202020204" pitchFamily="34" charset="0"/>
              <a:buChar char="•"/>
            </a:pPr>
            <a:endParaRPr lang="en-US" altLang="zh-CN" sz="2400" dirty="0" smtClean="0">
              <a:latin typeface="黑体" panose="02010609060101010101" pitchFamily="2" charset="-122"/>
              <a:ea typeface="黑体" panose="02010609060101010101" pitchFamily="2" charset="-122"/>
            </a:endParaRPr>
          </a:p>
          <a:p>
            <a:pPr marL="342900" indent="-342900" algn="just">
              <a:buFont typeface="Arial" panose="020B0604020202020204" pitchFamily="34" charset="0"/>
              <a:buChar char="•"/>
            </a:pPr>
            <a:endParaRPr lang="zh-CN" altLang="en-US" sz="2400" dirty="0">
              <a:latin typeface="黑体" panose="02010609060101010101" pitchFamily="2" charset="-122"/>
              <a:ea typeface="黑体" panose="02010609060101010101" pitchFamily="2" charset="-122"/>
            </a:endParaRPr>
          </a:p>
        </p:txBody>
      </p:sp>
      <p:sp>
        <p:nvSpPr>
          <p:cNvPr id="3" name="矩形 2"/>
          <p:cNvSpPr/>
          <p:nvPr/>
        </p:nvSpPr>
        <p:spPr>
          <a:xfrm>
            <a:off x="755576" y="1340767"/>
            <a:ext cx="2040943" cy="461665"/>
          </a:xfrm>
          <a:prstGeom prst="rect">
            <a:avLst/>
          </a:prstGeom>
        </p:spPr>
        <p:txBody>
          <a:bodyPr wrap="none">
            <a:spAutoFit/>
          </a:bodyPr>
          <a:lstStyle/>
          <a:p>
            <a:r>
              <a:rPr lang="zh-CN" altLang="en-US" sz="2400" b="1" dirty="0">
                <a:latin typeface="黑体" panose="02010609060101010101" pitchFamily="2" charset="-122"/>
                <a:ea typeface="黑体" panose="02010609060101010101" pitchFamily="2" charset="-122"/>
              </a:rPr>
              <a:t>时分复用技术</a:t>
            </a:r>
            <a:endParaRPr lang="zh-CN" altLang="en-US" sz="2400" dirty="0"/>
          </a:p>
        </p:txBody>
      </p:sp>
    </p:spTree>
  </p:cSld>
  <p:clrMapOvr>
    <a:masterClrMapping/>
  </p:clrMapOvr>
  <p:transition advTm="5761"/>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bwMode="auto">
          <a:xfrm>
            <a:off x="215900" y="404664"/>
            <a:ext cx="8532813" cy="549275"/>
          </a:xfrm>
          <a:prstGeom prst="rect">
            <a:avLst/>
          </a:prstGeom>
          <a:noFill/>
          <a:ln w="9525">
            <a:noFill/>
            <a:miter lim="800000"/>
          </a:ln>
        </p:spPr>
        <p:txBody>
          <a:bodyPr vert="horz" lIns="91440" tIns="45720" rIns="91440" bIns="45720" rtlCol="0" anchor="ctr">
            <a:normAutofit fontScale="90000"/>
          </a:bodyPr>
          <a:lstStyle/>
          <a:p>
            <a:pPr marL="533400" indent="-533400" algn="l" fontAlgn="base">
              <a:spcAft>
                <a:spcPct val="0"/>
              </a:spcAft>
            </a:pPr>
            <a:r>
              <a:rPr lang="en-US" altLang="zh-CN" sz="3200" b="1" dirty="0">
                <a:solidFill>
                  <a:srgbClr val="1F05E3"/>
                </a:solidFill>
                <a:latin typeface="黑体" panose="02010609060101010101" pitchFamily="2" charset="-122"/>
                <a:ea typeface="黑体" panose="02010609060101010101" pitchFamily="2" charset="-122"/>
                <a:cs typeface="+mn-cs"/>
              </a:rPr>
              <a:t>1.3 </a:t>
            </a:r>
            <a:r>
              <a:rPr lang="zh-CN" altLang="en-US" sz="3200" b="1" dirty="0">
                <a:solidFill>
                  <a:srgbClr val="1F05E3"/>
                </a:solidFill>
                <a:latin typeface="黑体" panose="02010609060101010101" pitchFamily="2" charset="-122"/>
                <a:ea typeface="黑体" panose="02010609060101010101" pitchFamily="2" charset="-122"/>
                <a:cs typeface="+mn-cs"/>
              </a:rPr>
              <a:t>操作系统的基本特征 </a:t>
            </a:r>
            <a:endParaRPr lang="zh-CN" altLang="en-US" sz="3200" b="1" dirty="0">
              <a:solidFill>
                <a:srgbClr val="1F05E3"/>
              </a:solidFill>
              <a:latin typeface="黑体" panose="02010609060101010101" pitchFamily="2" charset="-122"/>
              <a:ea typeface="黑体" panose="02010609060101010101" pitchFamily="2" charset="-122"/>
              <a:cs typeface="+mn-cs"/>
            </a:endParaRPr>
          </a:p>
        </p:txBody>
      </p:sp>
      <p:sp>
        <p:nvSpPr>
          <p:cNvPr id="7"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
        <p:nvSpPr>
          <p:cNvPr id="2" name="矩形 1"/>
          <p:cNvSpPr/>
          <p:nvPr/>
        </p:nvSpPr>
        <p:spPr>
          <a:xfrm>
            <a:off x="537606" y="1988840"/>
            <a:ext cx="8031086" cy="4893647"/>
          </a:xfrm>
          <a:prstGeom prst="rect">
            <a:avLst/>
          </a:prstGeom>
        </p:spPr>
        <p:txBody>
          <a:bodyPr wrap="square">
            <a:spAutoFit/>
          </a:bodyPr>
          <a:lstStyle/>
          <a:p>
            <a:pPr marL="342900" indent="-342900" algn="just">
              <a:buFont typeface="Arial" panose="020B0604020202020204" pitchFamily="34" charset="0"/>
              <a:buChar char="•"/>
            </a:pPr>
            <a:r>
              <a:rPr lang="zh-CN" altLang="en-US" sz="2400" dirty="0" smtClean="0">
                <a:latin typeface="黑体" panose="02010609060101010101" pitchFamily="2" charset="-122"/>
                <a:ea typeface="黑体" panose="02010609060101010101" pitchFamily="2" charset="-122"/>
              </a:rPr>
              <a:t>虚拟</a:t>
            </a:r>
            <a:r>
              <a:rPr lang="zh-CN" altLang="en-US" sz="2400" dirty="0">
                <a:latin typeface="黑体" panose="02010609060101010101" pitchFamily="2" charset="-122"/>
                <a:ea typeface="黑体" panose="02010609060101010101" pitchFamily="2" charset="-122"/>
              </a:rPr>
              <a:t>磁盘技术，将一台硬盘虚拟成多台虚拟磁盘，这样使用起来方便、安全。虚拟磁盘技术采用了空分复用技术，它将硬盘划分成几个卷，再通过安装程序将它们分别安装在</a:t>
            </a:r>
            <a:r>
              <a:rPr lang="en-US" altLang="zh-CN" sz="2400" dirty="0">
                <a:latin typeface="黑体" panose="02010609060101010101" pitchFamily="2" charset="-122"/>
                <a:ea typeface="黑体" panose="02010609060101010101" pitchFamily="2" charset="-122"/>
              </a:rPr>
              <a:t>C</a:t>
            </a:r>
            <a:r>
              <a:rPr lang="zh-CN" altLang="en-US" sz="2400" dirty="0">
                <a:latin typeface="黑体" panose="02010609060101010101" pitchFamily="2" charset="-122"/>
                <a:ea typeface="黑体" panose="02010609060101010101" pitchFamily="2" charset="-122"/>
              </a:rPr>
              <a:t>、</a:t>
            </a:r>
            <a:r>
              <a:rPr lang="en-US" altLang="zh-CN" sz="2400" dirty="0">
                <a:latin typeface="黑体" panose="02010609060101010101" pitchFamily="2" charset="-122"/>
                <a:ea typeface="黑体" panose="02010609060101010101" pitchFamily="2" charset="-122"/>
              </a:rPr>
              <a:t>D</a:t>
            </a:r>
            <a:r>
              <a:rPr lang="zh-CN" altLang="en-US" sz="2400" dirty="0">
                <a:latin typeface="黑体" panose="02010609060101010101" pitchFamily="2" charset="-122"/>
                <a:ea typeface="黑体" panose="02010609060101010101" pitchFamily="2" charset="-122"/>
              </a:rPr>
              <a:t>、</a:t>
            </a:r>
            <a:r>
              <a:rPr lang="en-US" altLang="zh-CN" sz="2400" dirty="0">
                <a:latin typeface="黑体" panose="02010609060101010101" pitchFamily="2" charset="-122"/>
                <a:ea typeface="黑体" panose="02010609060101010101" pitchFamily="2" charset="-122"/>
              </a:rPr>
              <a:t>E ...</a:t>
            </a:r>
            <a:r>
              <a:rPr lang="zh-CN" altLang="en-US" sz="2400" dirty="0">
                <a:latin typeface="黑体" panose="02010609060101010101" pitchFamily="2" charset="-122"/>
                <a:ea typeface="黑体" panose="02010609060101010101" pitchFamily="2" charset="-122"/>
              </a:rPr>
              <a:t>逻辑驱动器</a:t>
            </a:r>
            <a:r>
              <a:rPr lang="zh-CN" altLang="en-US" sz="2400" dirty="0" smtClean="0">
                <a:latin typeface="黑体" panose="02010609060101010101" pitchFamily="2" charset="-122"/>
                <a:ea typeface="黑体" panose="02010609060101010101" pitchFamily="2" charset="-122"/>
              </a:rPr>
              <a:t>上</a:t>
            </a:r>
            <a:endParaRPr lang="en-US" altLang="zh-CN" sz="2400" dirty="0" smtClean="0">
              <a:latin typeface="黑体" panose="02010609060101010101" pitchFamily="2" charset="-122"/>
              <a:ea typeface="黑体" panose="02010609060101010101" pitchFamily="2" charset="-122"/>
            </a:endParaRPr>
          </a:p>
          <a:p>
            <a:pPr marL="342900" indent="-342900" algn="just">
              <a:buFont typeface="Arial" panose="020B0604020202020204" pitchFamily="34" charset="0"/>
              <a:buChar char="•"/>
            </a:pPr>
            <a:endParaRPr lang="en-US" altLang="zh-CN" sz="2400" dirty="0" smtClean="0">
              <a:latin typeface="黑体" panose="02010609060101010101" pitchFamily="2" charset="-122"/>
              <a:ea typeface="黑体" panose="02010609060101010101" pitchFamily="2" charset="-122"/>
            </a:endParaRPr>
          </a:p>
          <a:p>
            <a:pPr marL="342900" indent="-342900" algn="just">
              <a:buFont typeface="Arial" panose="020B0604020202020204" pitchFamily="34" charset="0"/>
              <a:buChar char="•"/>
            </a:pPr>
            <a:r>
              <a:rPr lang="zh-CN" altLang="en-US" sz="2400" dirty="0" smtClean="0">
                <a:latin typeface="黑体" panose="02010609060101010101" pitchFamily="2" charset="-122"/>
                <a:ea typeface="黑体" panose="02010609060101010101" pitchFamily="2" charset="-122"/>
              </a:rPr>
              <a:t>虚拟存储器</a:t>
            </a:r>
            <a:r>
              <a:rPr lang="zh-CN" altLang="en-US" sz="2400" dirty="0">
                <a:latin typeface="黑体" panose="02010609060101010101" pitchFamily="2" charset="-122"/>
                <a:ea typeface="黑体" panose="02010609060101010101" pitchFamily="2" charset="-122"/>
              </a:rPr>
              <a:t>技术在本质上就是使内存时分复用和空分复用。该技术将一道程序划分成若干部分，物理内存也划分成多个部分，通过“请求调入功能”和“置换功能”，每次只把用户程序的一部分调入内存运行，这样便实现了用户程序各个部分分时进入内存运行的功能，从而在逻辑上扩充存储器的</a:t>
            </a:r>
            <a:r>
              <a:rPr lang="zh-CN" altLang="en-US" sz="2400" dirty="0" smtClean="0">
                <a:latin typeface="黑体" panose="02010609060101010101" pitchFamily="2" charset="-122"/>
                <a:ea typeface="黑体" panose="02010609060101010101" pitchFamily="2" charset="-122"/>
              </a:rPr>
              <a:t>容量</a:t>
            </a:r>
            <a:endParaRPr lang="zh-CN" altLang="en-US" sz="2400" dirty="0">
              <a:latin typeface="黑体" panose="02010609060101010101" pitchFamily="2" charset="-122"/>
              <a:ea typeface="黑体" panose="02010609060101010101" pitchFamily="2" charset="-122"/>
            </a:endParaRPr>
          </a:p>
          <a:p>
            <a:pPr marL="342900" indent="-342900" algn="just">
              <a:buFont typeface="Arial" panose="020B0604020202020204" pitchFamily="34" charset="0"/>
              <a:buChar char="•"/>
            </a:pPr>
            <a:endParaRPr lang="en-US" altLang="zh-CN" sz="2400" dirty="0" smtClean="0">
              <a:latin typeface="黑体" panose="02010609060101010101" pitchFamily="2" charset="-122"/>
              <a:ea typeface="黑体" panose="02010609060101010101" pitchFamily="2" charset="-122"/>
            </a:endParaRPr>
          </a:p>
          <a:p>
            <a:pPr marL="342900" indent="-342900" algn="just">
              <a:buFont typeface="Arial" panose="020B0604020202020204" pitchFamily="34" charset="0"/>
              <a:buChar char="•"/>
            </a:pPr>
            <a:endParaRPr lang="zh-CN" altLang="en-US" sz="2400" dirty="0">
              <a:latin typeface="黑体" panose="02010609060101010101" pitchFamily="2" charset="-122"/>
              <a:ea typeface="黑体" panose="02010609060101010101" pitchFamily="2" charset="-122"/>
            </a:endParaRPr>
          </a:p>
        </p:txBody>
      </p:sp>
      <p:sp>
        <p:nvSpPr>
          <p:cNvPr id="6" name="矩形 5"/>
          <p:cNvSpPr/>
          <p:nvPr/>
        </p:nvSpPr>
        <p:spPr>
          <a:xfrm>
            <a:off x="755576" y="1340767"/>
            <a:ext cx="2040943" cy="461665"/>
          </a:xfrm>
          <a:prstGeom prst="rect">
            <a:avLst/>
          </a:prstGeom>
        </p:spPr>
        <p:txBody>
          <a:bodyPr wrap="none">
            <a:spAutoFit/>
          </a:bodyPr>
          <a:lstStyle/>
          <a:p>
            <a:r>
              <a:rPr lang="zh-CN" altLang="en-US" sz="2400" b="1" dirty="0" smtClean="0">
                <a:latin typeface="黑体" panose="02010609060101010101" pitchFamily="2" charset="-122"/>
                <a:ea typeface="黑体" panose="02010609060101010101" pitchFamily="2" charset="-122"/>
              </a:rPr>
              <a:t>空分复用</a:t>
            </a:r>
            <a:r>
              <a:rPr lang="zh-CN" altLang="en-US" sz="2400" b="1" dirty="0">
                <a:latin typeface="黑体" panose="02010609060101010101" pitchFamily="2" charset="-122"/>
                <a:ea typeface="黑体" panose="02010609060101010101" pitchFamily="2" charset="-122"/>
              </a:rPr>
              <a:t>技术</a:t>
            </a:r>
            <a:endParaRPr lang="zh-CN" altLang="en-US" sz="2400" dirty="0"/>
          </a:p>
        </p:txBody>
      </p:sp>
    </p:spTree>
  </p:cSld>
  <p:clrMapOvr>
    <a:masterClrMapping/>
  </p:clrMapOvr>
  <p:transition advTm="5761"/>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bwMode="auto">
          <a:xfrm>
            <a:off x="215900" y="404664"/>
            <a:ext cx="8532813" cy="549275"/>
          </a:xfrm>
          <a:prstGeom prst="rect">
            <a:avLst/>
          </a:prstGeom>
          <a:noFill/>
          <a:ln w="9525">
            <a:noFill/>
            <a:miter lim="800000"/>
          </a:ln>
        </p:spPr>
        <p:txBody>
          <a:bodyPr vert="horz" lIns="91440" tIns="45720" rIns="91440" bIns="45720" rtlCol="0" anchor="ctr">
            <a:normAutofit fontScale="90000"/>
          </a:bodyPr>
          <a:lstStyle/>
          <a:p>
            <a:pPr marL="533400" indent="-533400" algn="l" fontAlgn="base">
              <a:spcAft>
                <a:spcPct val="0"/>
              </a:spcAft>
            </a:pPr>
            <a:r>
              <a:rPr lang="en-US" altLang="zh-CN" sz="3200" b="1" dirty="0">
                <a:solidFill>
                  <a:srgbClr val="1F05E3"/>
                </a:solidFill>
                <a:latin typeface="黑体" panose="02010609060101010101" pitchFamily="2" charset="-122"/>
                <a:ea typeface="黑体" panose="02010609060101010101" pitchFamily="2" charset="-122"/>
                <a:cs typeface="+mn-cs"/>
              </a:rPr>
              <a:t>1.3 </a:t>
            </a:r>
            <a:r>
              <a:rPr lang="zh-CN" altLang="en-US" sz="3200" b="1" dirty="0">
                <a:solidFill>
                  <a:srgbClr val="1F05E3"/>
                </a:solidFill>
                <a:latin typeface="黑体" panose="02010609060101010101" pitchFamily="2" charset="-122"/>
                <a:ea typeface="黑体" panose="02010609060101010101" pitchFamily="2" charset="-122"/>
                <a:cs typeface="+mn-cs"/>
              </a:rPr>
              <a:t>操作系统的基本特征 </a:t>
            </a:r>
            <a:endParaRPr lang="zh-CN" altLang="en-US" sz="3200" b="1" dirty="0">
              <a:solidFill>
                <a:srgbClr val="1F05E3"/>
              </a:solidFill>
              <a:latin typeface="黑体" panose="02010609060101010101" pitchFamily="2" charset="-122"/>
              <a:ea typeface="黑体" panose="02010609060101010101" pitchFamily="2" charset="-122"/>
              <a:cs typeface="+mn-cs"/>
            </a:endParaRPr>
          </a:p>
        </p:txBody>
      </p:sp>
      <p:sp>
        <p:nvSpPr>
          <p:cNvPr id="49164" name="Rectangle 12"/>
          <p:cNvSpPr>
            <a:spLocks noChangeArrowheads="1"/>
          </p:cNvSpPr>
          <p:nvPr/>
        </p:nvSpPr>
        <p:spPr bwMode="auto">
          <a:xfrm>
            <a:off x="663571" y="1268760"/>
            <a:ext cx="7724853" cy="2880420"/>
          </a:xfrm>
          <a:prstGeom prst="rect">
            <a:avLst/>
          </a:prstGeom>
          <a:noFill/>
          <a:ln w="9525">
            <a:noFill/>
            <a:miter lim="800000"/>
          </a:ln>
          <a:effectLst/>
        </p:spPr>
        <p:txBody>
          <a:bodyPr/>
          <a:lstStyle/>
          <a:p>
            <a:pPr marL="342900" indent="-342900" algn="just">
              <a:spcBef>
                <a:spcPct val="20000"/>
              </a:spcBef>
              <a:buClr>
                <a:srgbClr val="1F05E3"/>
              </a:buClr>
              <a:buFont typeface="Wingdings" panose="05000000000000000000" pitchFamily="2" charset="2"/>
              <a:buChar char="v"/>
            </a:pPr>
            <a:r>
              <a:rPr lang="zh-CN" altLang="en-US" sz="2400" b="1" dirty="0" smtClean="0">
                <a:latin typeface="黑体" panose="02010609060101010101" pitchFamily="2" charset="-122"/>
                <a:ea typeface="黑体" panose="02010609060101010101" pitchFamily="2" charset="-122"/>
              </a:rPr>
              <a:t>异步</a:t>
            </a:r>
            <a:endParaRPr lang="zh-CN" altLang="en-US" sz="2400" b="1" dirty="0">
              <a:latin typeface="黑体" panose="02010609060101010101" pitchFamily="2" charset="-122"/>
              <a:ea typeface="黑体" panose="02010609060101010101" pitchFamily="2" charset="-122"/>
            </a:endParaRPr>
          </a:p>
          <a:p>
            <a:pPr marL="742950" lvl="1" indent="-285750" algn="just">
              <a:spcBef>
                <a:spcPct val="20000"/>
              </a:spcBef>
              <a:buClr>
                <a:srgbClr val="0066FF"/>
              </a:buClr>
              <a:buFont typeface="Times New Roman" panose="02020603050405020304" pitchFamily="18" charset="0"/>
              <a:buChar char="٭"/>
            </a:pPr>
            <a:r>
              <a:rPr lang="zh-CN" altLang="en-US" sz="2400" dirty="0">
                <a:latin typeface="黑体" panose="02010609060101010101" pitchFamily="2" charset="-122"/>
                <a:ea typeface="黑体" panose="02010609060101010101" pitchFamily="2" charset="-122"/>
              </a:rPr>
              <a:t>由于资源等因素的限制，使进程的执行通常不是“一气呵成”，而是以“走走停停”的方式运行</a:t>
            </a:r>
            <a:r>
              <a:rPr lang="en-US" altLang="zh-CN" sz="2400" dirty="0">
                <a:latin typeface="黑体" panose="02010609060101010101" pitchFamily="2" charset="-122"/>
                <a:ea typeface="黑体" panose="02010609060101010101" pitchFamily="2" charset="-122"/>
              </a:rPr>
              <a:t>,</a:t>
            </a:r>
            <a:r>
              <a:rPr lang="zh-CN" altLang="en-US" sz="2400" dirty="0">
                <a:latin typeface="黑体" panose="02010609060101010101" pitchFamily="2" charset="-122"/>
                <a:ea typeface="黑体" panose="02010609060101010101" pitchFamily="2" charset="-122"/>
              </a:rPr>
              <a:t>进度不可</a:t>
            </a:r>
            <a:r>
              <a:rPr lang="zh-CN" altLang="en-US" sz="2400" dirty="0" smtClean="0">
                <a:latin typeface="黑体" panose="02010609060101010101" pitchFamily="2" charset="-122"/>
                <a:ea typeface="黑体" panose="02010609060101010101" pitchFamily="2" charset="-122"/>
              </a:rPr>
              <a:t>预知</a:t>
            </a:r>
            <a:endParaRPr lang="en-US" altLang="zh-CN" sz="2400" dirty="0">
              <a:latin typeface="黑体" panose="02010609060101010101" pitchFamily="2" charset="-122"/>
              <a:ea typeface="黑体" panose="02010609060101010101" pitchFamily="2" charset="-122"/>
            </a:endParaRPr>
          </a:p>
          <a:p>
            <a:pPr marL="742950" lvl="1" indent="-285750" algn="just">
              <a:spcBef>
                <a:spcPct val="20000"/>
              </a:spcBef>
              <a:buClr>
                <a:srgbClr val="0066FF"/>
              </a:buClr>
              <a:buFont typeface="Times New Roman" panose="02020603050405020304" pitchFamily="18" charset="0"/>
              <a:buChar char="٭"/>
            </a:pPr>
            <a:endParaRPr lang="en-US" altLang="zh-CN" sz="2400" dirty="0" smtClean="0">
              <a:latin typeface="黑体" panose="02010609060101010101" pitchFamily="2" charset="-122"/>
              <a:ea typeface="黑体" panose="02010609060101010101" pitchFamily="2" charset="-122"/>
            </a:endParaRPr>
          </a:p>
          <a:p>
            <a:pPr marL="742950" lvl="1" indent="-285750" algn="just">
              <a:spcBef>
                <a:spcPct val="20000"/>
              </a:spcBef>
              <a:buClr>
                <a:srgbClr val="0066FF"/>
              </a:buClr>
              <a:buFont typeface="Times New Roman" panose="02020603050405020304" pitchFamily="18" charset="0"/>
              <a:buChar char="٭"/>
            </a:pPr>
            <a:r>
              <a:rPr lang="zh-CN" altLang="en-US" sz="2400" dirty="0">
                <a:latin typeface="黑体" panose="02010609060101010101" pitchFamily="2" charset="-122"/>
                <a:ea typeface="黑体" panose="02010609060101010101" pitchFamily="2" charset="-122"/>
              </a:rPr>
              <a:t>内存中的每个进程在何时能获得处理机运行，何时又因提出某种资源请求而暂停，以及进程以怎样的速度向前推进，每道程序总共需要多少时间才能完成等等，都是不可预知的。很可能是先进入内存的作业后完成，而后进入内存的作业先完成，或者</a:t>
            </a:r>
            <a:r>
              <a:rPr lang="zh-CN" altLang="en-US" sz="2400" dirty="0" smtClean="0">
                <a:latin typeface="黑体" panose="02010609060101010101" pitchFamily="2" charset="-122"/>
                <a:ea typeface="黑体" panose="02010609060101010101" pitchFamily="2" charset="-122"/>
              </a:rPr>
              <a:t>说进程</a:t>
            </a:r>
            <a:r>
              <a:rPr lang="zh-CN" altLang="en-US" sz="2400" dirty="0">
                <a:latin typeface="黑体" panose="02010609060101010101" pitchFamily="2" charset="-122"/>
                <a:ea typeface="黑体" panose="02010609060101010101" pitchFamily="2" charset="-122"/>
              </a:rPr>
              <a:t>是以人们不可预知的速度向前推进，此即进程的异步</a:t>
            </a:r>
            <a:r>
              <a:rPr lang="zh-CN" altLang="en-US" sz="2400" dirty="0" smtClean="0">
                <a:latin typeface="黑体" panose="02010609060101010101" pitchFamily="2" charset="-122"/>
                <a:ea typeface="黑体" panose="02010609060101010101" pitchFamily="2" charset="-122"/>
              </a:rPr>
              <a:t>性 </a:t>
            </a:r>
            <a:endParaRPr lang="zh-CN" altLang="en-US" sz="2400" dirty="0">
              <a:latin typeface="黑体" panose="02010609060101010101" pitchFamily="2" charset="-122"/>
              <a:ea typeface="黑体" panose="02010609060101010101" pitchFamily="2" charset="-122"/>
            </a:endParaRPr>
          </a:p>
          <a:p>
            <a:pPr marL="742950" lvl="1" indent="-285750" algn="just">
              <a:spcBef>
                <a:spcPct val="20000"/>
              </a:spcBef>
              <a:buClr>
                <a:srgbClr val="0066FF"/>
              </a:buClr>
              <a:buFont typeface="Times New Roman" panose="02020603050405020304" pitchFamily="18" charset="0"/>
              <a:buChar char="٭"/>
            </a:pPr>
            <a:endParaRPr lang="zh-CN" altLang="en-US" sz="2400" b="1" dirty="0">
              <a:latin typeface="黑体" panose="02010609060101010101" pitchFamily="2" charset="-122"/>
              <a:ea typeface="黑体" panose="02010609060101010101" pitchFamily="2" charset="-122"/>
            </a:endParaRPr>
          </a:p>
        </p:txBody>
      </p:sp>
      <p:sp>
        <p:nvSpPr>
          <p:cNvPr id="7"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Tree>
  </p:cSld>
  <p:clrMapOvr>
    <a:masterClrMapping/>
  </p:clrMapOvr>
  <p:transition advTm="5761"/>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5" name="Rectangle 3"/>
          <p:cNvSpPr>
            <a:spLocks noGrp="1" noChangeArrowheads="1"/>
          </p:cNvSpPr>
          <p:nvPr>
            <p:ph type="body" idx="1"/>
          </p:nvPr>
        </p:nvSpPr>
        <p:spPr>
          <a:xfrm>
            <a:off x="939800" y="1544638"/>
            <a:ext cx="5370513" cy="3621087"/>
          </a:xfrm>
        </p:spPr>
        <p:txBody>
          <a:bodyPr>
            <a:normAutofit/>
          </a:bodyPr>
          <a:lstStyle/>
          <a:p>
            <a:r>
              <a:rPr lang="zh-CN" altLang="en-US" sz="2800" dirty="0">
                <a:latin typeface="黑体" panose="02010609060101010101" pitchFamily="2" charset="-122"/>
                <a:ea typeface="黑体" panose="02010609060101010101" pitchFamily="2" charset="-122"/>
              </a:rPr>
              <a:t>处理机管理功能</a:t>
            </a:r>
            <a:endParaRPr lang="zh-CN" altLang="en-US" sz="2800" dirty="0">
              <a:latin typeface="黑体" panose="02010609060101010101" pitchFamily="2" charset="-122"/>
              <a:ea typeface="黑体" panose="02010609060101010101" pitchFamily="2" charset="-122"/>
            </a:endParaRPr>
          </a:p>
          <a:p>
            <a:r>
              <a:rPr lang="zh-CN" altLang="en-US" sz="2800" dirty="0">
                <a:latin typeface="黑体" panose="02010609060101010101" pitchFamily="2" charset="-122"/>
                <a:ea typeface="黑体" panose="02010609060101010101" pitchFamily="2" charset="-122"/>
              </a:rPr>
              <a:t>存储器管理功能</a:t>
            </a:r>
            <a:endParaRPr lang="zh-CN" altLang="en-US" sz="2800" dirty="0">
              <a:latin typeface="黑体" panose="02010609060101010101" pitchFamily="2" charset="-122"/>
              <a:ea typeface="黑体" panose="02010609060101010101" pitchFamily="2" charset="-122"/>
            </a:endParaRPr>
          </a:p>
          <a:p>
            <a:r>
              <a:rPr lang="zh-CN" altLang="en-US" sz="2800" dirty="0">
                <a:latin typeface="黑体" panose="02010609060101010101" pitchFamily="2" charset="-122"/>
                <a:ea typeface="黑体" panose="02010609060101010101" pitchFamily="2" charset="-122"/>
              </a:rPr>
              <a:t>设备管理功能 </a:t>
            </a:r>
            <a:endParaRPr lang="zh-CN" altLang="en-US" sz="2800" dirty="0">
              <a:latin typeface="黑体" panose="02010609060101010101" pitchFamily="2" charset="-122"/>
              <a:ea typeface="黑体" panose="02010609060101010101" pitchFamily="2" charset="-122"/>
            </a:endParaRPr>
          </a:p>
          <a:p>
            <a:r>
              <a:rPr lang="zh-CN" altLang="en-US" sz="2800" dirty="0">
                <a:latin typeface="黑体" panose="02010609060101010101" pitchFamily="2" charset="-122"/>
                <a:ea typeface="黑体" panose="02010609060101010101" pitchFamily="2" charset="-122"/>
              </a:rPr>
              <a:t>文件管理功能</a:t>
            </a:r>
            <a:endParaRPr lang="zh-CN" altLang="en-US" sz="2800" dirty="0">
              <a:latin typeface="黑体" panose="02010609060101010101" pitchFamily="2" charset="-122"/>
              <a:ea typeface="黑体" panose="02010609060101010101" pitchFamily="2" charset="-122"/>
            </a:endParaRPr>
          </a:p>
          <a:p>
            <a:r>
              <a:rPr lang="zh-CN" altLang="en-US" sz="2800" dirty="0">
                <a:latin typeface="黑体" panose="02010609060101010101" pitchFamily="2" charset="-122"/>
                <a:ea typeface="黑体" panose="02010609060101010101" pitchFamily="2" charset="-122"/>
              </a:rPr>
              <a:t>用户接口 </a:t>
            </a:r>
            <a:endParaRPr lang="zh-CN" altLang="en-US" sz="2400" dirty="0">
              <a:latin typeface="黑体" panose="02010609060101010101" pitchFamily="2" charset="-122"/>
              <a:ea typeface="黑体" panose="02010609060101010101" pitchFamily="2" charset="-122"/>
            </a:endParaRPr>
          </a:p>
        </p:txBody>
      </p:sp>
      <p:sp>
        <p:nvSpPr>
          <p:cNvPr id="7" name="Rectangle 2"/>
          <p:cNvSpPr txBox="1">
            <a:spLocks noChangeArrowheads="1"/>
          </p:cNvSpPr>
          <p:nvPr/>
        </p:nvSpPr>
        <p:spPr bwMode="auto">
          <a:xfrm>
            <a:off x="215900" y="404664"/>
            <a:ext cx="8532813" cy="549275"/>
          </a:xfrm>
          <a:prstGeom prst="rect">
            <a:avLst/>
          </a:prstGeom>
          <a:noFill/>
          <a:ln w="9525">
            <a:noFill/>
            <a:miter lim="800000"/>
          </a:ln>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533400" indent="-533400" algn="l" fontAlgn="base">
              <a:spcAft>
                <a:spcPct val="0"/>
              </a:spcAft>
            </a:pPr>
            <a:r>
              <a:rPr lang="en-US" altLang="zh-CN" sz="3200" b="1" dirty="0">
                <a:solidFill>
                  <a:srgbClr val="1F05E3"/>
                </a:solidFill>
                <a:latin typeface="黑体" panose="02010609060101010101" pitchFamily="2" charset="-122"/>
                <a:ea typeface="黑体" panose="02010609060101010101" pitchFamily="2" charset="-122"/>
                <a:cs typeface="+mn-cs"/>
              </a:rPr>
              <a:t>1.4 </a:t>
            </a:r>
            <a:r>
              <a:rPr lang="zh-CN" altLang="en-US" sz="3200" b="1" dirty="0">
                <a:solidFill>
                  <a:srgbClr val="1F05E3"/>
                </a:solidFill>
                <a:latin typeface="黑体" panose="02010609060101010101" pitchFamily="2" charset="-122"/>
                <a:ea typeface="黑体" panose="02010609060101010101" pitchFamily="2" charset="-122"/>
                <a:cs typeface="+mn-cs"/>
              </a:rPr>
              <a:t>操作系统的主要功能 </a:t>
            </a:r>
            <a:endParaRPr lang="zh-CN" altLang="en-US" sz="3200" b="1" dirty="0">
              <a:solidFill>
                <a:srgbClr val="1F05E3"/>
              </a:solidFill>
              <a:latin typeface="黑体" panose="02010609060101010101" pitchFamily="2" charset="-122"/>
              <a:ea typeface="黑体" panose="02010609060101010101" pitchFamily="2" charset="-122"/>
              <a:cs typeface="+mn-cs"/>
            </a:endParaRPr>
          </a:p>
        </p:txBody>
      </p:sp>
      <p:sp>
        <p:nvSpPr>
          <p:cNvPr id="8"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
        <p:nvSpPr>
          <p:cNvPr id="2" name="灯片编号占位符 1"/>
          <p:cNvSpPr>
            <a:spLocks noGrp="1"/>
          </p:cNvSpPr>
          <p:nvPr>
            <p:ph type="sldNum" sz="quarter" idx="12"/>
          </p:nvPr>
        </p:nvSpPr>
        <p:spPr/>
        <p:txBody>
          <a:bodyPr/>
          <a:lstStyle/>
          <a:p>
            <a:fld id="{F2D93308-FF69-47C8-8CF3-AE4E5672E2B3}" type="slidenum">
              <a:rPr lang="zh-CN" altLang="en-US" smtClean="0"/>
            </a:fld>
            <a:endParaRPr lang="zh-CN" alt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p:cNvSpPr>
            <a:spLocks noGrp="1" noChangeArrowheads="1"/>
          </p:cNvSpPr>
          <p:nvPr>
            <p:ph type="body" idx="1"/>
          </p:nvPr>
        </p:nvSpPr>
        <p:spPr>
          <a:xfrm>
            <a:off x="467544" y="2035316"/>
            <a:ext cx="7721600" cy="685800"/>
          </a:xfrm>
        </p:spPr>
        <p:txBody>
          <a:bodyPr>
            <a:normAutofit/>
          </a:bodyPr>
          <a:lstStyle/>
          <a:p>
            <a:pPr>
              <a:buFont typeface="Wingdings" panose="05000000000000000000" pitchFamily="2" charset="2"/>
              <a:buNone/>
            </a:pPr>
            <a:r>
              <a:rPr lang="zh-CN" altLang="en-US" sz="2800" dirty="0">
                <a:solidFill>
                  <a:srgbClr val="000066"/>
                </a:solidFill>
                <a:latin typeface="黑体" panose="02010609060101010101" pitchFamily="2" charset="-122"/>
                <a:ea typeface="黑体" panose="02010609060101010101" pitchFamily="2" charset="-122"/>
              </a:rPr>
              <a:t>处理机管理的主要功能是：</a:t>
            </a:r>
            <a:endParaRPr lang="zh-CN" altLang="en-US" sz="2800" dirty="0">
              <a:solidFill>
                <a:srgbClr val="000066"/>
              </a:solidFill>
              <a:latin typeface="黑体" panose="02010609060101010101" pitchFamily="2" charset="-122"/>
              <a:ea typeface="黑体" panose="02010609060101010101" pitchFamily="2" charset="-122"/>
            </a:endParaRPr>
          </a:p>
        </p:txBody>
      </p:sp>
      <p:sp>
        <p:nvSpPr>
          <p:cNvPr id="51203" name="Text Box 3"/>
          <p:cNvSpPr txBox="1">
            <a:spLocks noChangeArrowheads="1"/>
          </p:cNvSpPr>
          <p:nvPr/>
        </p:nvSpPr>
        <p:spPr bwMode="auto">
          <a:xfrm>
            <a:off x="611560" y="2870795"/>
            <a:ext cx="4343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Clr>
                <a:srgbClr val="0000FF"/>
              </a:buClr>
              <a:buFont typeface="Tahoma" panose="020B0604030504040204" pitchFamily="34" charset="0"/>
              <a:buChar char="•"/>
            </a:pPr>
            <a:r>
              <a:rPr kumimoji="1" lang="zh-CN" altLang="en-US" sz="2800" dirty="0">
                <a:latin typeface="宋体" panose="02010600030101010101" pitchFamily="2" charset="-122"/>
                <a:ea typeface="宋体" panose="02010600030101010101" pitchFamily="2" charset="-122"/>
              </a:rPr>
              <a:t> 创建和撤消进程（线程）</a:t>
            </a:r>
            <a:endParaRPr kumimoji="1" lang="zh-CN" altLang="en-US" b="0" dirty="0">
              <a:ea typeface="宋体" panose="02010600030101010101" pitchFamily="2" charset="-122"/>
            </a:endParaRPr>
          </a:p>
        </p:txBody>
      </p:sp>
      <p:sp>
        <p:nvSpPr>
          <p:cNvPr id="51204" name="Text Box 4"/>
          <p:cNvSpPr txBox="1">
            <a:spLocks noChangeArrowheads="1"/>
          </p:cNvSpPr>
          <p:nvPr/>
        </p:nvSpPr>
        <p:spPr bwMode="auto">
          <a:xfrm>
            <a:off x="611560" y="3635970"/>
            <a:ext cx="590465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Clr>
                <a:srgbClr val="0000FF"/>
              </a:buClr>
              <a:buFont typeface="Tahoma" panose="020B0604030504040204" pitchFamily="34" charset="0"/>
              <a:buChar char="•"/>
            </a:pPr>
            <a:r>
              <a:rPr kumimoji="1" lang="zh-CN" altLang="en-US" sz="2800" dirty="0">
                <a:latin typeface="宋体" panose="02010600030101010101" pitchFamily="2" charset="-122"/>
                <a:ea typeface="宋体" panose="02010600030101010101" pitchFamily="2" charset="-122"/>
              </a:rPr>
              <a:t> 对诸进程（线程）的运行进行协调</a:t>
            </a:r>
            <a:endParaRPr kumimoji="1" lang="zh-CN" altLang="en-US" b="0" dirty="0">
              <a:ea typeface="宋体" panose="02010600030101010101" pitchFamily="2" charset="-122"/>
            </a:endParaRPr>
          </a:p>
        </p:txBody>
      </p:sp>
      <p:sp>
        <p:nvSpPr>
          <p:cNvPr id="51205" name="Text Box 5"/>
          <p:cNvSpPr txBox="1">
            <a:spLocks noChangeArrowheads="1"/>
          </p:cNvSpPr>
          <p:nvPr/>
        </p:nvSpPr>
        <p:spPr bwMode="auto">
          <a:xfrm>
            <a:off x="611560" y="4401145"/>
            <a:ext cx="612068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Clr>
                <a:srgbClr val="0000FF"/>
              </a:buClr>
              <a:buFont typeface="Tahoma" panose="020B0604030504040204" pitchFamily="34" charset="0"/>
              <a:buChar char="•"/>
            </a:pPr>
            <a:r>
              <a:rPr kumimoji="1" lang="zh-CN" altLang="en-US" sz="2800" dirty="0">
                <a:latin typeface="宋体" panose="02010600030101010101" pitchFamily="2" charset="-122"/>
                <a:ea typeface="宋体" panose="02010600030101010101" pitchFamily="2" charset="-122"/>
              </a:rPr>
              <a:t> 实现进程（线程）之间的信息交换</a:t>
            </a:r>
            <a:endParaRPr kumimoji="1" lang="zh-CN" altLang="en-US" b="0" dirty="0">
              <a:ea typeface="宋体" panose="02010600030101010101" pitchFamily="2" charset="-122"/>
            </a:endParaRPr>
          </a:p>
        </p:txBody>
      </p:sp>
      <p:sp>
        <p:nvSpPr>
          <p:cNvPr id="51206" name="Text Box 6"/>
          <p:cNvSpPr txBox="1">
            <a:spLocks noChangeArrowheads="1"/>
          </p:cNvSpPr>
          <p:nvPr/>
        </p:nvSpPr>
        <p:spPr bwMode="auto">
          <a:xfrm>
            <a:off x="617538" y="5102820"/>
            <a:ext cx="79168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Clr>
                <a:srgbClr val="0000FF"/>
              </a:buClr>
              <a:buFont typeface="Tahoma" panose="020B0604030504040204" pitchFamily="34" charset="0"/>
              <a:buChar char="•"/>
            </a:pPr>
            <a:r>
              <a:rPr kumimoji="1" lang="zh-CN" altLang="en-US" sz="2800" dirty="0">
                <a:latin typeface="宋体" panose="02010600030101010101" pitchFamily="2" charset="-122"/>
                <a:ea typeface="宋体" panose="02010600030101010101" pitchFamily="2" charset="-122"/>
              </a:rPr>
              <a:t> 按照一定的算法把处理机分配给进程（线程）</a:t>
            </a:r>
            <a:endParaRPr kumimoji="1" lang="zh-CN" altLang="en-US" b="0" dirty="0">
              <a:ea typeface="宋体" panose="02010600030101010101" pitchFamily="2" charset="-122"/>
            </a:endParaRPr>
          </a:p>
        </p:txBody>
      </p:sp>
      <p:sp>
        <p:nvSpPr>
          <p:cNvPr id="51207" name="Text Box 7"/>
          <p:cNvSpPr txBox="1">
            <a:spLocks noChangeArrowheads="1"/>
          </p:cNvSpPr>
          <p:nvPr/>
        </p:nvSpPr>
        <p:spPr bwMode="auto">
          <a:xfrm>
            <a:off x="4996235" y="2888258"/>
            <a:ext cx="2371725" cy="547687"/>
          </a:xfrm>
          <a:prstGeom prst="rect">
            <a:avLst/>
          </a:prstGeom>
          <a:solidFill>
            <a:srgbClr val="0000FF"/>
          </a:solidFill>
          <a:ln w="28575">
            <a:solidFill>
              <a:srgbClr val="FFFF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zh-CN" altLang="en-US" sz="2800">
                <a:solidFill>
                  <a:schemeClr val="bg1"/>
                </a:solidFill>
                <a:latin typeface="宋体" panose="02010600030101010101" pitchFamily="2" charset="-122"/>
                <a:ea typeface="宋体" panose="02010600030101010101" pitchFamily="2" charset="-122"/>
              </a:rPr>
              <a:t>进程控制</a:t>
            </a:r>
            <a:endParaRPr kumimoji="1" lang="zh-CN" altLang="en-US" sz="2800">
              <a:solidFill>
                <a:schemeClr val="bg1"/>
              </a:solidFill>
              <a:latin typeface="宋体" panose="02010600030101010101" pitchFamily="2" charset="-122"/>
              <a:ea typeface="宋体" panose="02010600030101010101" pitchFamily="2" charset="-122"/>
            </a:endParaRPr>
          </a:p>
        </p:txBody>
      </p:sp>
      <p:sp>
        <p:nvSpPr>
          <p:cNvPr id="51208" name="Text Box 8"/>
          <p:cNvSpPr txBox="1">
            <a:spLocks noChangeArrowheads="1"/>
          </p:cNvSpPr>
          <p:nvPr/>
        </p:nvSpPr>
        <p:spPr bwMode="auto">
          <a:xfrm>
            <a:off x="6397998" y="3639145"/>
            <a:ext cx="2125662" cy="547688"/>
          </a:xfrm>
          <a:prstGeom prst="rect">
            <a:avLst/>
          </a:prstGeom>
          <a:solidFill>
            <a:srgbClr val="0000FF"/>
          </a:solidFill>
          <a:ln w="28575">
            <a:solidFill>
              <a:srgbClr val="FFFF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zh-CN" altLang="en-US" sz="2800">
                <a:solidFill>
                  <a:schemeClr val="bg1"/>
                </a:solidFill>
                <a:latin typeface="宋体" panose="02010600030101010101" pitchFamily="2" charset="-122"/>
                <a:ea typeface="宋体" panose="02010600030101010101" pitchFamily="2" charset="-122"/>
              </a:rPr>
              <a:t>进程同步</a:t>
            </a:r>
            <a:endParaRPr kumimoji="1" lang="zh-CN" altLang="en-US" sz="2800">
              <a:solidFill>
                <a:schemeClr val="bg1"/>
              </a:solidFill>
              <a:latin typeface="宋体" panose="02010600030101010101" pitchFamily="2" charset="-122"/>
              <a:ea typeface="宋体" panose="02010600030101010101" pitchFamily="2" charset="-122"/>
            </a:endParaRPr>
          </a:p>
        </p:txBody>
      </p:sp>
      <p:sp>
        <p:nvSpPr>
          <p:cNvPr id="51209" name="Text Box 9"/>
          <p:cNvSpPr txBox="1">
            <a:spLocks noChangeArrowheads="1"/>
          </p:cNvSpPr>
          <p:nvPr/>
        </p:nvSpPr>
        <p:spPr bwMode="auto">
          <a:xfrm>
            <a:off x="6429747" y="4417020"/>
            <a:ext cx="2170113" cy="547688"/>
          </a:xfrm>
          <a:prstGeom prst="rect">
            <a:avLst/>
          </a:prstGeom>
          <a:solidFill>
            <a:srgbClr val="0000FF"/>
          </a:solidFill>
          <a:ln w="28575">
            <a:solidFill>
              <a:srgbClr val="FFFF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zh-CN" altLang="en-US" sz="2800">
                <a:solidFill>
                  <a:schemeClr val="bg1"/>
                </a:solidFill>
                <a:latin typeface="宋体" panose="02010600030101010101" pitchFamily="2" charset="-122"/>
                <a:ea typeface="宋体" panose="02010600030101010101" pitchFamily="2" charset="-122"/>
              </a:rPr>
              <a:t>进程通信</a:t>
            </a:r>
            <a:endParaRPr kumimoji="1" lang="zh-CN" altLang="en-US" sz="2800">
              <a:solidFill>
                <a:schemeClr val="bg1"/>
              </a:solidFill>
              <a:latin typeface="宋体" panose="02010600030101010101" pitchFamily="2" charset="-122"/>
              <a:ea typeface="宋体" panose="02010600030101010101" pitchFamily="2" charset="-122"/>
            </a:endParaRPr>
          </a:p>
        </p:txBody>
      </p:sp>
      <p:sp>
        <p:nvSpPr>
          <p:cNvPr id="51210" name="Text Box 10"/>
          <p:cNvSpPr txBox="1">
            <a:spLocks noChangeArrowheads="1"/>
          </p:cNvSpPr>
          <p:nvPr/>
        </p:nvSpPr>
        <p:spPr bwMode="auto">
          <a:xfrm>
            <a:off x="3538538" y="5761633"/>
            <a:ext cx="4486275" cy="547687"/>
          </a:xfrm>
          <a:prstGeom prst="rect">
            <a:avLst/>
          </a:prstGeom>
          <a:solidFill>
            <a:srgbClr val="0000FF"/>
          </a:solidFill>
          <a:ln w="28575">
            <a:solidFill>
              <a:srgbClr val="FFFF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zh-CN" altLang="en-US" sz="2800">
                <a:solidFill>
                  <a:schemeClr val="bg1"/>
                </a:solidFill>
                <a:latin typeface="宋体" panose="02010600030101010101" pitchFamily="2" charset="-122"/>
                <a:ea typeface="宋体" panose="02010600030101010101" pitchFamily="2" charset="-122"/>
              </a:rPr>
              <a:t>进程调度</a:t>
            </a:r>
            <a:r>
              <a:rPr kumimoji="1" lang="en-US" altLang="zh-CN" sz="2800">
                <a:solidFill>
                  <a:schemeClr val="bg1"/>
                </a:solidFill>
                <a:latin typeface="宋体" panose="02010600030101010101" pitchFamily="2" charset="-122"/>
                <a:ea typeface="宋体" panose="02010600030101010101" pitchFamily="2" charset="-122"/>
              </a:rPr>
              <a:t>(</a:t>
            </a:r>
            <a:r>
              <a:rPr kumimoji="1" lang="zh-CN" altLang="en-US" sz="2800">
                <a:solidFill>
                  <a:schemeClr val="bg1"/>
                </a:solidFill>
                <a:latin typeface="宋体" panose="02010600030101010101" pitchFamily="2" charset="-122"/>
                <a:ea typeface="宋体" panose="02010600030101010101" pitchFamily="2" charset="-122"/>
              </a:rPr>
              <a:t>处理机调度</a:t>
            </a:r>
            <a:r>
              <a:rPr kumimoji="1" lang="en-US" altLang="zh-CN" sz="2800">
                <a:solidFill>
                  <a:schemeClr val="bg1"/>
                </a:solidFill>
                <a:latin typeface="宋体" panose="02010600030101010101" pitchFamily="2" charset="-122"/>
                <a:ea typeface="宋体" panose="02010600030101010101" pitchFamily="2" charset="-122"/>
              </a:rPr>
              <a:t>)</a:t>
            </a:r>
            <a:endParaRPr kumimoji="1" lang="en-US" altLang="zh-CN" sz="2800">
              <a:solidFill>
                <a:schemeClr val="bg1"/>
              </a:solidFill>
              <a:latin typeface="宋体" panose="02010600030101010101" pitchFamily="2" charset="-122"/>
              <a:ea typeface="宋体" panose="02010600030101010101" pitchFamily="2" charset="-122"/>
            </a:endParaRPr>
          </a:p>
        </p:txBody>
      </p:sp>
      <p:sp>
        <p:nvSpPr>
          <p:cNvPr id="12" name="Rectangle 2"/>
          <p:cNvSpPr txBox="1">
            <a:spLocks noChangeArrowheads="1"/>
          </p:cNvSpPr>
          <p:nvPr/>
        </p:nvSpPr>
        <p:spPr bwMode="auto">
          <a:xfrm>
            <a:off x="215900" y="404664"/>
            <a:ext cx="8532813" cy="549275"/>
          </a:xfrm>
          <a:prstGeom prst="rect">
            <a:avLst/>
          </a:prstGeom>
          <a:noFill/>
          <a:ln w="9525">
            <a:noFill/>
            <a:miter lim="800000"/>
          </a:ln>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533400" indent="-533400" algn="l" fontAlgn="base">
              <a:spcAft>
                <a:spcPct val="0"/>
              </a:spcAft>
            </a:pPr>
            <a:r>
              <a:rPr lang="en-US" altLang="zh-CN" sz="3200" b="1" dirty="0">
                <a:solidFill>
                  <a:srgbClr val="1F05E3"/>
                </a:solidFill>
                <a:latin typeface="黑体" panose="02010609060101010101" pitchFamily="2" charset="-122"/>
                <a:ea typeface="黑体" panose="02010609060101010101" pitchFamily="2" charset="-122"/>
                <a:cs typeface="+mn-cs"/>
              </a:rPr>
              <a:t>1.4 </a:t>
            </a:r>
            <a:r>
              <a:rPr lang="zh-CN" altLang="en-US" sz="3200" b="1" dirty="0">
                <a:solidFill>
                  <a:srgbClr val="1F05E3"/>
                </a:solidFill>
                <a:latin typeface="黑体" panose="02010609060101010101" pitchFamily="2" charset="-122"/>
                <a:ea typeface="黑体" panose="02010609060101010101" pitchFamily="2" charset="-122"/>
                <a:cs typeface="+mn-cs"/>
              </a:rPr>
              <a:t>操作系统的主要功能 </a:t>
            </a:r>
            <a:endParaRPr lang="zh-CN" altLang="en-US" sz="3200" b="1" dirty="0">
              <a:solidFill>
                <a:srgbClr val="1F05E3"/>
              </a:solidFill>
              <a:latin typeface="黑体" panose="02010609060101010101" pitchFamily="2" charset="-122"/>
              <a:ea typeface="黑体" panose="02010609060101010101" pitchFamily="2" charset="-122"/>
              <a:cs typeface="+mn-cs"/>
            </a:endParaRPr>
          </a:p>
        </p:txBody>
      </p:sp>
      <p:sp>
        <p:nvSpPr>
          <p:cNvPr id="14"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
        <p:nvSpPr>
          <p:cNvPr id="2" name="矩形 1"/>
          <p:cNvSpPr/>
          <p:nvPr/>
        </p:nvSpPr>
        <p:spPr>
          <a:xfrm>
            <a:off x="593489" y="1124744"/>
            <a:ext cx="7705105" cy="707886"/>
          </a:xfrm>
          <a:prstGeom prst="rect">
            <a:avLst/>
          </a:prstGeom>
        </p:spPr>
        <p:txBody>
          <a:bodyPr wrap="square">
            <a:spAutoFit/>
          </a:bodyPr>
          <a:lstStyle/>
          <a:p>
            <a:r>
              <a:rPr lang="zh-CN" altLang="en-US" sz="2000" b="1" dirty="0">
                <a:latin typeface="黑体" panose="02010609060101010101" pitchFamily="2" charset="-122"/>
                <a:ea typeface="黑体" panose="02010609060101010101" pitchFamily="2" charset="-122"/>
              </a:rPr>
              <a:t>多道环境下，处理机的运行及分配都是以</a:t>
            </a:r>
            <a:r>
              <a:rPr lang="zh-CN" altLang="en-US" sz="2000" b="1" dirty="0">
                <a:solidFill>
                  <a:srgbClr val="FF3300"/>
                </a:solidFill>
                <a:latin typeface="黑体" panose="02010609060101010101" pitchFamily="2" charset="-122"/>
                <a:ea typeface="黑体" panose="02010609060101010101" pitchFamily="2" charset="-122"/>
              </a:rPr>
              <a:t>进程</a:t>
            </a:r>
            <a:r>
              <a:rPr lang="zh-CN" altLang="en-US" sz="2000" b="1" dirty="0">
                <a:latin typeface="黑体" panose="02010609060101010101" pitchFamily="2" charset="-122"/>
                <a:ea typeface="黑体" panose="02010609060101010101" pitchFamily="2" charset="-122"/>
              </a:rPr>
              <a:t>为单位，因此处理机管理可归结为进程管理</a:t>
            </a:r>
            <a:endParaRPr lang="zh-CN" altLang="en-US" sz="2000" dirty="0"/>
          </a:p>
        </p:txBody>
      </p:sp>
      <p:sp>
        <p:nvSpPr>
          <p:cNvPr id="3" name="灯片编号占位符 2"/>
          <p:cNvSpPr>
            <a:spLocks noGrp="1"/>
          </p:cNvSpPr>
          <p:nvPr>
            <p:ph type="sldNum" sz="quarter" idx="12"/>
          </p:nvPr>
        </p:nvSpPr>
        <p:spPr/>
        <p:txBody>
          <a:bodyPr/>
          <a:lstStyle/>
          <a:p>
            <a:fld id="{F2D93308-FF69-47C8-8CF3-AE4E5672E2B3}"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1203"/>
                                        </p:tgtEl>
                                        <p:attrNameLst>
                                          <p:attrName>style.visibility</p:attrName>
                                        </p:attrNameLst>
                                      </p:cBhvr>
                                      <p:to>
                                        <p:strVal val="visible"/>
                                      </p:to>
                                    </p:set>
                                    <p:anim calcmode="lin" valueType="num">
                                      <p:cBhvr additive="base">
                                        <p:cTn id="7" dur="500" fill="hold"/>
                                        <p:tgtEl>
                                          <p:spTgt spid="51203"/>
                                        </p:tgtEl>
                                        <p:attrNameLst>
                                          <p:attrName>ppt_x</p:attrName>
                                        </p:attrNameLst>
                                      </p:cBhvr>
                                      <p:tavLst>
                                        <p:tav tm="0">
                                          <p:val>
                                            <p:strVal val="0-#ppt_w/2"/>
                                          </p:val>
                                        </p:tav>
                                        <p:tav tm="100000">
                                          <p:val>
                                            <p:strVal val="#ppt_x"/>
                                          </p:val>
                                        </p:tav>
                                      </p:tavLst>
                                    </p:anim>
                                    <p:anim calcmode="lin" valueType="num">
                                      <p:cBhvr additive="base">
                                        <p:cTn id="8" dur="500" fill="hold"/>
                                        <p:tgtEl>
                                          <p:spTgt spid="5120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51207"/>
                                        </p:tgtEl>
                                        <p:attrNameLst>
                                          <p:attrName>style.visibility</p:attrName>
                                        </p:attrNameLst>
                                      </p:cBhvr>
                                      <p:to>
                                        <p:strVal val="visible"/>
                                      </p:to>
                                    </p:set>
                                    <p:anim calcmode="lin" valueType="num">
                                      <p:cBhvr additive="base">
                                        <p:cTn id="12" dur="500" fill="hold"/>
                                        <p:tgtEl>
                                          <p:spTgt spid="51207"/>
                                        </p:tgtEl>
                                        <p:attrNameLst>
                                          <p:attrName>ppt_x</p:attrName>
                                        </p:attrNameLst>
                                      </p:cBhvr>
                                      <p:tavLst>
                                        <p:tav tm="0">
                                          <p:val>
                                            <p:strVal val="1+#ppt_w/2"/>
                                          </p:val>
                                        </p:tav>
                                        <p:tav tm="100000">
                                          <p:val>
                                            <p:strVal val="#ppt_x"/>
                                          </p:val>
                                        </p:tav>
                                      </p:tavLst>
                                    </p:anim>
                                    <p:anim calcmode="lin" valueType="num">
                                      <p:cBhvr additive="base">
                                        <p:cTn id="13" dur="500" fill="hold"/>
                                        <p:tgtEl>
                                          <p:spTgt spid="5120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51204"/>
                                        </p:tgtEl>
                                        <p:attrNameLst>
                                          <p:attrName>style.visibility</p:attrName>
                                        </p:attrNameLst>
                                      </p:cBhvr>
                                      <p:to>
                                        <p:strVal val="visible"/>
                                      </p:to>
                                    </p:set>
                                    <p:anim calcmode="lin" valueType="num">
                                      <p:cBhvr additive="base">
                                        <p:cTn id="17" dur="500" fill="hold"/>
                                        <p:tgtEl>
                                          <p:spTgt spid="51204"/>
                                        </p:tgtEl>
                                        <p:attrNameLst>
                                          <p:attrName>ppt_x</p:attrName>
                                        </p:attrNameLst>
                                      </p:cBhvr>
                                      <p:tavLst>
                                        <p:tav tm="0">
                                          <p:val>
                                            <p:strVal val="0-#ppt_w/2"/>
                                          </p:val>
                                        </p:tav>
                                        <p:tav tm="100000">
                                          <p:val>
                                            <p:strVal val="#ppt_x"/>
                                          </p:val>
                                        </p:tav>
                                      </p:tavLst>
                                    </p:anim>
                                    <p:anim calcmode="lin" valueType="num">
                                      <p:cBhvr additive="base">
                                        <p:cTn id="18" dur="500" fill="hold"/>
                                        <p:tgtEl>
                                          <p:spTgt spid="51204"/>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51208"/>
                                        </p:tgtEl>
                                        <p:attrNameLst>
                                          <p:attrName>style.visibility</p:attrName>
                                        </p:attrNameLst>
                                      </p:cBhvr>
                                      <p:to>
                                        <p:strVal val="visible"/>
                                      </p:to>
                                    </p:set>
                                    <p:anim calcmode="lin" valueType="num">
                                      <p:cBhvr additive="base">
                                        <p:cTn id="22" dur="500" fill="hold"/>
                                        <p:tgtEl>
                                          <p:spTgt spid="51208"/>
                                        </p:tgtEl>
                                        <p:attrNameLst>
                                          <p:attrName>ppt_x</p:attrName>
                                        </p:attrNameLst>
                                      </p:cBhvr>
                                      <p:tavLst>
                                        <p:tav tm="0">
                                          <p:val>
                                            <p:strVal val="1+#ppt_w/2"/>
                                          </p:val>
                                        </p:tav>
                                        <p:tav tm="100000">
                                          <p:val>
                                            <p:strVal val="#ppt_x"/>
                                          </p:val>
                                        </p:tav>
                                      </p:tavLst>
                                    </p:anim>
                                    <p:anim calcmode="lin" valueType="num">
                                      <p:cBhvr additive="base">
                                        <p:cTn id="23" dur="500" fill="hold"/>
                                        <p:tgtEl>
                                          <p:spTgt spid="5120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51205"/>
                                        </p:tgtEl>
                                        <p:attrNameLst>
                                          <p:attrName>style.visibility</p:attrName>
                                        </p:attrNameLst>
                                      </p:cBhvr>
                                      <p:to>
                                        <p:strVal val="visible"/>
                                      </p:to>
                                    </p:set>
                                    <p:anim calcmode="lin" valueType="num">
                                      <p:cBhvr additive="base">
                                        <p:cTn id="27" dur="500" fill="hold"/>
                                        <p:tgtEl>
                                          <p:spTgt spid="51205"/>
                                        </p:tgtEl>
                                        <p:attrNameLst>
                                          <p:attrName>ppt_x</p:attrName>
                                        </p:attrNameLst>
                                      </p:cBhvr>
                                      <p:tavLst>
                                        <p:tav tm="0">
                                          <p:val>
                                            <p:strVal val="0-#ppt_w/2"/>
                                          </p:val>
                                        </p:tav>
                                        <p:tav tm="100000">
                                          <p:val>
                                            <p:strVal val="#ppt_x"/>
                                          </p:val>
                                        </p:tav>
                                      </p:tavLst>
                                    </p:anim>
                                    <p:anim calcmode="lin" valueType="num">
                                      <p:cBhvr additive="base">
                                        <p:cTn id="28" dur="500" fill="hold"/>
                                        <p:tgtEl>
                                          <p:spTgt spid="51205"/>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grpId="0" nodeType="afterEffect">
                                  <p:stCondLst>
                                    <p:cond delay="0"/>
                                  </p:stCondLst>
                                  <p:childTnLst>
                                    <p:set>
                                      <p:cBhvr>
                                        <p:cTn id="31" dur="1" fill="hold">
                                          <p:stCondLst>
                                            <p:cond delay="0"/>
                                          </p:stCondLst>
                                        </p:cTn>
                                        <p:tgtEl>
                                          <p:spTgt spid="51209"/>
                                        </p:tgtEl>
                                        <p:attrNameLst>
                                          <p:attrName>style.visibility</p:attrName>
                                        </p:attrNameLst>
                                      </p:cBhvr>
                                      <p:to>
                                        <p:strVal val="visible"/>
                                      </p:to>
                                    </p:set>
                                    <p:anim calcmode="lin" valueType="num">
                                      <p:cBhvr additive="base">
                                        <p:cTn id="32" dur="500" fill="hold"/>
                                        <p:tgtEl>
                                          <p:spTgt spid="51209"/>
                                        </p:tgtEl>
                                        <p:attrNameLst>
                                          <p:attrName>ppt_x</p:attrName>
                                        </p:attrNameLst>
                                      </p:cBhvr>
                                      <p:tavLst>
                                        <p:tav tm="0">
                                          <p:val>
                                            <p:strVal val="1+#ppt_w/2"/>
                                          </p:val>
                                        </p:tav>
                                        <p:tav tm="100000">
                                          <p:val>
                                            <p:strVal val="#ppt_x"/>
                                          </p:val>
                                        </p:tav>
                                      </p:tavLst>
                                    </p:anim>
                                    <p:anim calcmode="lin" valueType="num">
                                      <p:cBhvr additive="base">
                                        <p:cTn id="33" dur="500" fill="hold"/>
                                        <p:tgtEl>
                                          <p:spTgt spid="51209"/>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grpId="0" nodeType="afterEffect">
                                  <p:stCondLst>
                                    <p:cond delay="0"/>
                                  </p:stCondLst>
                                  <p:childTnLst>
                                    <p:set>
                                      <p:cBhvr>
                                        <p:cTn id="36" dur="1" fill="hold">
                                          <p:stCondLst>
                                            <p:cond delay="0"/>
                                          </p:stCondLst>
                                        </p:cTn>
                                        <p:tgtEl>
                                          <p:spTgt spid="51206"/>
                                        </p:tgtEl>
                                        <p:attrNameLst>
                                          <p:attrName>style.visibility</p:attrName>
                                        </p:attrNameLst>
                                      </p:cBhvr>
                                      <p:to>
                                        <p:strVal val="visible"/>
                                      </p:to>
                                    </p:set>
                                    <p:anim calcmode="lin" valueType="num">
                                      <p:cBhvr additive="base">
                                        <p:cTn id="37" dur="500" fill="hold"/>
                                        <p:tgtEl>
                                          <p:spTgt spid="51206"/>
                                        </p:tgtEl>
                                        <p:attrNameLst>
                                          <p:attrName>ppt_x</p:attrName>
                                        </p:attrNameLst>
                                      </p:cBhvr>
                                      <p:tavLst>
                                        <p:tav tm="0">
                                          <p:val>
                                            <p:strVal val="0-#ppt_w/2"/>
                                          </p:val>
                                        </p:tav>
                                        <p:tav tm="100000">
                                          <p:val>
                                            <p:strVal val="#ppt_x"/>
                                          </p:val>
                                        </p:tav>
                                      </p:tavLst>
                                    </p:anim>
                                    <p:anim calcmode="lin" valueType="num">
                                      <p:cBhvr additive="base">
                                        <p:cTn id="38" dur="500" fill="hold"/>
                                        <p:tgtEl>
                                          <p:spTgt spid="51206"/>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2" fill="hold" grpId="0" nodeType="afterEffect">
                                  <p:stCondLst>
                                    <p:cond delay="0"/>
                                  </p:stCondLst>
                                  <p:childTnLst>
                                    <p:set>
                                      <p:cBhvr>
                                        <p:cTn id="41" dur="1" fill="hold">
                                          <p:stCondLst>
                                            <p:cond delay="0"/>
                                          </p:stCondLst>
                                        </p:cTn>
                                        <p:tgtEl>
                                          <p:spTgt spid="51210"/>
                                        </p:tgtEl>
                                        <p:attrNameLst>
                                          <p:attrName>style.visibility</p:attrName>
                                        </p:attrNameLst>
                                      </p:cBhvr>
                                      <p:to>
                                        <p:strVal val="visible"/>
                                      </p:to>
                                    </p:set>
                                    <p:anim calcmode="lin" valueType="num">
                                      <p:cBhvr additive="base">
                                        <p:cTn id="42" dur="500" fill="hold"/>
                                        <p:tgtEl>
                                          <p:spTgt spid="51210"/>
                                        </p:tgtEl>
                                        <p:attrNameLst>
                                          <p:attrName>ppt_x</p:attrName>
                                        </p:attrNameLst>
                                      </p:cBhvr>
                                      <p:tavLst>
                                        <p:tav tm="0">
                                          <p:val>
                                            <p:strVal val="1+#ppt_w/2"/>
                                          </p:val>
                                        </p:tav>
                                        <p:tav tm="100000">
                                          <p:val>
                                            <p:strVal val="#ppt_x"/>
                                          </p:val>
                                        </p:tav>
                                      </p:tavLst>
                                    </p:anim>
                                    <p:anim calcmode="lin" valueType="num">
                                      <p:cBhvr additive="base">
                                        <p:cTn id="43" dur="500" fill="hold"/>
                                        <p:tgtEl>
                                          <p:spTgt spid="512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autoUpdateAnimBg="0"/>
      <p:bldP spid="51204" grpId="0" autoUpdateAnimBg="0"/>
      <p:bldP spid="51205" grpId="0" autoUpdateAnimBg="0"/>
      <p:bldP spid="51206" grpId="0" autoUpdateAnimBg="0"/>
      <p:bldP spid="51207" grpId="0" animBg="1" autoUpdateAnimBg="0"/>
      <p:bldP spid="51208" grpId="0" animBg="1" autoUpdateAnimBg="0"/>
      <p:bldP spid="51209" grpId="0" animBg="1" autoUpdateAnimBg="0"/>
      <p:bldP spid="51210" grpId="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2D93308-FF69-47C8-8CF3-AE4E5672E2B3}" type="slidenum">
              <a:rPr lang="zh-CN" altLang="en-US" smtClean="0"/>
            </a:fld>
            <a:endParaRPr lang="zh-CN" altLang="en-US"/>
          </a:p>
        </p:txBody>
      </p:sp>
      <p:sp>
        <p:nvSpPr>
          <p:cNvPr id="5" name="Line 3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
        <p:nvSpPr>
          <p:cNvPr id="6" name="Rectangle 5"/>
          <p:cNvSpPr>
            <a:spLocks noChangeArrowheads="1"/>
          </p:cNvSpPr>
          <p:nvPr/>
        </p:nvSpPr>
        <p:spPr bwMode="auto">
          <a:xfrm>
            <a:off x="250824" y="404664"/>
            <a:ext cx="5977360" cy="439738"/>
          </a:xfrm>
          <a:prstGeom prst="rect">
            <a:avLst/>
          </a:prstGeom>
          <a:noFill/>
          <a:ln w="9525">
            <a:noFill/>
            <a:miter lim="800000"/>
          </a:ln>
        </p:spPr>
        <p:txBody>
          <a:bodyPr/>
          <a:lstStyle/>
          <a:p>
            <a:pPr marL="533400" indent="-533400"/>
            <a:r>
              <a:rPr lang="zh-CN" altLang="zh-CN" sz="3200" b="1" dirty="0">
                <a:solidFill>
                  <a:srgbClr val="1F05E3"/>
                </a:solidFill>
                <a:latin typeface="黑体" panose="02010609060101010101" pitchFamily="2" charset="-122"/>
                <a:ea typeface="黑体" panose="02010609060101010101" pitchFamily="2" charset="-122"/>
              </a:rPr>
              <a:t>操作系统的作用</a:t>
            </a:r>
            <a:endParaRPr lang="zh-CN" altLang="en-US" sz="3200" b="1" dirty="0">
              <a:solidFill>
                <a:srgbClr val="1F05E3"/>
              </a:solidFill>
              <a:latin typeface="黑体" panose="02010609060101010101" pitchFamily="2" charset="-122"/>
              <a:ea typeface="黑体" panose="02010609060101010101" pitchFamily="2" charset="-122"/>
            </a:endParaRPr>
          </a:p>
        </p:txBody>
      </p:sp>
      <p:sp>
        <p:nvSpPr>
          <p:cNvPr id="7" name="Rectangle 1029"/>
          <p:cNvSpPr>
            <a:spLocks noChangeArrowheads="1"/>
          </p:cNvSpPr>
          <p:nvPr/>
        </p:nvSpPr>
        <p:spPr bwMode="auto">
          <a:xfrm>
            <a:off x="7380288" y="404813"/>
            <a:ext cx="1079500" cy="549275"/>
          </a:xfrm>
          <a:prstGeom prst="rect">
            <a:avLst/>
          </a:prstGeom>
          <a:noFill/>
          <a:ln w="9525">
            <a:noFill/>
            <a:miter lim="800000"/>
          </a:ln>
        </p:spPr>
        <p:txBody>
          <a:bodyPr/>
          <a:lstStyle/>
          <a:p>
            <a:r>
              <a:rPr lang="zh-CN" altLang="en-US" sz="2800" b="1" dirty="0">
                <a:solidFill>
                  <a:schemeClr val="accent2"/>
                </a:solidFill>
                <a:latin typeface="楷体_GB2312" pitchFamily="49" charset="-122"/>
                <a:ea typeface="楷体_GB2312" pitchFamily="49" charset="-122"/>
              </a:rPr>
              <a:t>例子</a:t>
            </a:r>
            <a:endParaRPr lang="zh-CN" altLang="en-US" sz="2800" b="1" dirty="0">
              <a:solidFill>
                <a:schemeClr val="accent2"/>
              </a:solidFill>
              <a:latin typeface="楷体_GB2312" pitchFamily="49" charset="-122"/>
              <a:ea typeface="楷体_GB2312" pitchFamily="49" charset="-122"/>
            </a:endParaRPr>
          </a:p>
        </p:txBody>
      </p:sp>
      <p:sp>
        <p:nvSpPr>
          <p:cNvPr id="8" name="矩形 7"/>
          <p:cNvSpPr/>
          <p:nvPr/>
        </p:nvSpPr>
        <p:spPr>
          <a:xfrm>
            <a:off x="683569" y="1340768"/>
            <a:ext cx="7776220" cy="4524315"/>
          </a:xfrm>
          <a:prstGeom prst="rect">
            <a:avLst/>
          </a:prstGeom>
        </p:spPr>
        <p:txBody>
          <a:bodyPr wrap="square">
            <a:spAutoFit/>
          </a:bodyPr>
          <a:lstStyle/>
          <a:p>
            <a:pPr marL="342900" indent="-342900" algn="just">
              <a:buFont typeface="Arial" panose="020B0604020202020204" pitchFamily="34" charset="0"/>
              <a:buChar char="•"/>
            </a:pPr>
            <a:r>
              <a:rPr lang="zh-CN" altLang="en-US" sz="2400" dirty="0"/>
              <a:t>用户告诉操作系统执行该程序。该程序在</a:t>
            </a:r>
            <a:r>
              <a:rPr lang="zh-CN" altLang="en-US" sz="2400" b="1" dirty="0">
                <a:solidFill>
                  <a:srgbClr val="FF0000"/>
                </a:solidFill>
              </a:rPr>
              <a:t>运行前一般在外存上存放着</a:t>
            </a:r>
            <a:r>
              <a:rPr lang="zh-CN" altLang="en-US" sz="2400" dirty="0"/>
              <a:t>。操作系统通过</a:t>
            </a:r>
            <a:r>
              <a:rPr lang="zh-CN" altLang="en-US" sz="2400" b="1" dirty="0">
                <a:solidFill>
                  <a:srgbClr val="FF0000"/>
                </a:solidFill>
              </a:rPr>
              <a:t>目录表从外存找到该程序</a:t>
            </a:r>
            <a:endParaRPr lang="en-US" altLang="zh-CN" sz="2400" b="1" dirty="0">
              <a:solidFill>
                <a:srgbClr val="FF0000"/>
              </a:solidFill>
            </a:endParaRPr>
          </a:p>
          <a:p>
            <a:pPr marL="342900" indent="-342900" algn="just">
              <a:buFont typeface="Arial" panose="020B0604020202020204" pitchFamily="34" charset="0"/>
              <a:buChar char="•"/>
            </a:pPr>
            <a:r>
              <a:rPr lang="zh-CN" altLang="en-US" sz="2400" b="1" dirty="0">
                <a:solidFill>
                  <a:srgbClr val="FF0000"/>
                </a:solidFill>
              </a:rPr>
              <a:t>内存管理模块</a:t>
            </a:r>
            <a:r>
              <a:rPr lang="zh-CN" altLang="en-US" sz="2400" dirty="0"/>
              <a:t>根据程序的大小为代码和变量分配内存。</a:t>
            </a:r>
            <a:r>
              <a:rPr lang="zh-CN" altLang="en-US" sz="2400" b="1" dirty="0">
                <a:solidFill>
                  <a:srgbClr val="FF0000"/>
                </a:solidFill>
              </a:rPr>
              <a:t>文件系统定位</a:t>
            </a:r>
            <a:r>
              <a:rPr lang="zh-CN" altLang="en-US" sz="2400" dirty="0"/>
              <a:t>并读磁盘块将程序</a:t>
            </a:r>
            <a:r>
              <a:rPr lang="zh-CN" altLang="en-US" sz="2400" b="1" dirty="0">
                <a:solidFill>
                  <a:srgbClr val="FF0000"/>
                </a:solidFill>
              </a:rPr>
              <a:t>写入内存</a:t>
            </a:r>
            <a:endParaRPr lang="en-US" altLang="zh-CN" sz="2400" b="1" dirty="0">
              <a:solidFill>
                <a:srgbClr val="FF0000"/>
              </a:solidFill>
            </a:endParaRPr>
          </a:p>
          <a:p>
            <a:pPr marL="342900" indent="-342900" algn="just">
              <a:buFont typeface="Arial" panose="020B0604020202020204" pitchFamily="34" charset="0"/>
              <a:buChar char="•"/>
            </a:pPr>
            <a:r>
              <a:rPr lang="zh-CN" altLang="en-US" sz="2400" dirty="0"/>
              <a:t>系统</a:t>
            </a:r>
            <a:r>
              <a:rPr lang="zh-CN" altLang="en-US" sz="2400" dirty="0">
                <a:solidFill>
                  <a:srgbClr val="FF0000"/>
                </a:solidFill>
              </a:rPr>
              <a:t>创建进程</a:t>
            </a:r>
            <a:r>
              <a:rPr lang="zh-CN" altLang="en-US" sz="2400" dirty="0"/>
              <a:t>来执行程序。进程由进程控制块</a:t>
            </a:r>
            <a:r>
              <a:rPr lang="en-US" altLang="zh-CN" sz="2400" dirty="0"/>
              <a:t>(PCB)</a:t>
            </a:r>
            <a:r>
              <a:rPr lang="zh-CN" altLang="en-US" sz="2400" dirty="0"/>
              <a:t>和代码、数据组成。</a:t>
            </a:r>
            <a:r>
              <a:rPr lang="en-US" altLang="zh-CN" sz="2400" dirty="0"/>
              <a:t>PCB</a:t>
            </a:r>
            <a:r>
              <a:rPr lang="zh-CN" altLang="en-US" sz="2400" dirty="0"/>
              <a:t>是系统用于管理进程的数据结构</a:t>
            </a:r>
            <a:endParaRPr lang="en-US" altLang="zh-CN" sz="2400" dirty="0"/>
          </a:p>
          <a:p>
            <a:pPr marL="342900" indent="-342900" algn="just">
              <a:buFont typeface="Arial" panose="020B0604020202020204" pitchFamily="34" charset="0"/>
              <a:buChar char="•"/>
            </a:pPr>
            <a:r>
              <a:rPr lang="zh-CN" altLang="en-US" sz="2400" dirty="0"/>
              <a:t>进程开始执行。</a:t>
            </a:r>
            <a:r>
              <a:rPr lang="en-US" altLang="zh-CN" sz="2400" dirty="0" err="1">
                <a:solidFill>
                  <a:srgbClr val="1F05E3"/>
                </a:solidFill>
              </a:rPr>
              <a:t>scanf</a:t>
            </a:r>
            <a:r>
              <a:rPr lang="en-US" altLang="zh-CN" sz="2400" dirty="0">
                <a:solidFill>
                  <a:srgbClr val="1F05E3"/>
                </a:solidFill>
              </a:rPr>
              <a:t>(“%</a:t>
            </a:r>
            <a:r>
              <a:rPr lang="en-US" altLang="zh-CN" sz="2400" dirty="0" err="1">
                <a:solidFill>
                  <a:srgbClr val="1F05E3"/>
                </a:solidFill>
              </a:rPr>
              <a:t>d%d</a:t>
            </a:r>
            <a:r>
              <a:rPr lang="en-US" altLang="zh-CN" sz="2400" dirty="0">
                <a:solidFill>
                  <a:srgbClr val="1F05E3"/>
                </a:solidFill>
              </a:rPr>
              <a:t>”, &amp;a, &amp;b);</a:t>
            </a:r>
            <a:r>
              <a:rPr lang="zh-CN" altLang="en-US" sz="2400" dirty="0"/>
              <a:t>涉及到硬件</a:t>
            </a:r>
            <a:r>
              <a:rPr lang="zh-CN" altLang="en-US" sz="2400" b="1" dirty="0">
                <a:solidFill>
                  <a:srgbClr val="FF0000"/>
                </a:solidFill>
              </a:rPr>
              <a:t>输入设备</a:t>
            </a:r>
            <a:r>
              <a:rPr lang="zh-CN" altLang="en-US" sz="2400" dirty="0"/>
              <a:t>（如键盘）的操作，</a:t>
            </a:r>
            <a:r>
              <a:rPr lang="zh-CN" altLang="en-US" sz="2400" b="1" dirty="0">
                <a:solidFill>
                  <a:srgbClr val="FF0000"/>
                </a:solidFill>
              </a:rPr>
              <a:t>设备处理模块</a:t>
            </a:r>
            <a:r>
              <a:rPr lang="zh-CN" altLang="en-US" sz="2400" dirty="0"/>
              <a:t>投入工作，使用户输入数据。用户无需关心设备端口状态以及机械操作细节</a:t>
            </a:r>
            <a:endParaRPr lang="en-US" altLang="zh-CN" sz="2400"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Rectangle 1027"/>
          <p:cNvSpPr>
            <a:spLocks noGrp="1" noChangeArrowheads="1"/>
          </p:cNvSpPr>
          <p:nvPr>
            <p:ph type="body" idx="4294967295"/>
          </p:nvPr>
        </p:nvSpPr>
        <p:spPr>
          <a:xfrm>
            <a:off x="539552" y="1910778"/>
            <a:ext cx="7992888" cy="3987800"/>
          </a:xfrm>
        </p:spPr>
        <p:txBody>
          <a:bodyPr/>
          <a:lstStyle/>
          <a:p>
            <a:pPr>
              <a:buFont typeface="Wingdings" panose="05000000000000000000" pitchFamily="2" charset="2"/>
              <a:buNone/>
            </a:pPr>
            <a:r>
              <a:rPr lang="zh-CN" altLang="en-US" sz="2000" b="1" dirty="0">
                <a:latin typeface="黑体" panose="02010609060101010101" pitchFamily="2" charset="-122"/>
                <a:ea typeface="黑体" panose="02010609060101010101" pitchFamily="2" charset="-122"/>
              </a:rPr>
              <a:t>１</a:t>
            </a:r>
            <a:r>
              <a:rPr lang="en-US" altLang="zh-CN" sz="2000" b="1" dirty="0">
                <a:latin typeface="黑体" panose="02010609060101010101" pitchFamily="2" charset="-122"/>
                <a:ea typeface="黑体" panose="02010609060101010101" pitchFamily="2" charset="-122"/>
              </a:rPr>
              <a:t>.</a:t>
            </a:r>
            <a:r>
              <a:rPr lang="zh-CN" altLang="en-US" sz="2000" b="1" dirty="0">
                <a:latin typeface="黑体" panose="02010609060101010101" pitchFamily="2" charset="-122"/>
                <a:ea typeface="黑体" panose="02010609060101010101" pitchFamily="2" charset="-122"/>
              </a:rPr>
              <a:t>进程控制</a:t>
            </a:r>
            <a:endParaRPr lang="zh-CN" altLang="en-US" sz="2000" b="1" dirty="0">
              <a:latin typeface="黑体" panose="02010609060101010101" pitchFamily="2" charset="-122"/>
              <a:ea typeface="黑体" panose="02010609060101010101" pitchFamily="2" charset="-122"/>
            </a:endParaRPr>
          </a:p>
          <a:p>
            <a:pPr lvl="1"/>
            <a:r>
              <a:rPr lang="zh-CN" altLang="en-US" sz="2000" b="1" dirty="0">
                <a:latin typeface="黑体" panose="02010609060101010101" pitchFamily="2" charset="-122"/>
                <a:ea typeface="黑体" panose="02010609060101010101" pitchFamily="2" charset="-122"/>
              </a:rPr>
              <a:t>创建</a:t>
            </a:r>
            <a:r>
              <a:rPr lang="en-US" altLang="zh-CN" sz="2000" b="1" dirty="0">
                <a:latin typeface="黑体" panose="02010609060101010101" pitchFamily="2" charset="-122"/>
                <a:ea typeface="黑体" panose="02010609060101010101" pitchFamily="2" charset="-122"/>
              </a:rPr>
              <a:t>/</a:t>
            </a:r>
            <a:r>
              <a:rPr lang="zh-CN" altLang="en-US" sz="2000" b="1" dirty="0">
                <a:latin typeface="黑体" panose="02010609060101010101" pitchFamily="2" charset="-122"/>
                <a:ea typeface="黑体" panose="02010609060101010101" pitchFamily="2" charset="-122"/>
              </a:rPr>
              <a:t>撤消进程</a:t>
            </a:r>
            <a:endParaRPr lang="zh-CN" altLang="en-US" sz="2000" b="1" dirty="0">
              <a:latin typeface="黑体" panose="02010609060101010101" pitchFamily="2" charset="-122"/>
              <a:ea typeface="黑体" panose="02010609060101010101" pitchFamily="2" charset="-122"/>
            </a:endParaRPr>
          </a:p>
          <a:p>
            <a:pPr lvl="1"/>
            <a:r>
              <a:rPr lang="zh-CN" altLang="en-US" sz="2000" b="1" dirty="0">
                <a:latin typeface="黑体" panose="02010609060101010101" pitchFamily="2" charset="-122"/>
                <a:ea typeface="黑体" panose="02010609060101010101" pitchFamily="2" charset="-122"/>
              </a:rPr>
              <a:t>迁移进程状态</a:t>
            </a:r>
            <a:endParaRPr lang="zh-CN" altLang="en-US" sz="2000" b="1" dirty="0">
              <a:latin typeface="黑体" panose="02010609060101010101" pitchFamily="2" charset="-122"/>
              <a:ea typeface="黑体" panose="02010609060101010101" pitchFamily="2" charset="-122"/>
            </a:endParaRPr>
          </a:p>
          <a:p>
            <a:pPr lvl="1"/>
            <a:r>
              <a:rPr lang="zh-CN" altLang="en-US" sz="2000" b="1" dirty="0">
                <a:latin typeface="黑体" panose="02010609060101010101" pitchFamily="2" charset="-122"/>
                <a:ea typeface="黑体" panose="02010609060101010101" pitchFamily="2" charset="-122"/>
              </a:rPr>
              <a:t>一般由</a:t>
            </a:r>
            <a:r>
              <a:rPr lang="zh-CN" altLang="en-US" sz="2000" b="1" dirty="0">
                <a:solidFill>
                  <a:srgbClr val="FF3300"/>
                </a:solidFill>
                <a:latin typeface="黑体" panose="02010609060101010101" pitchFamily="2" charset="-122"/>
                <a:ea typeface="黑体" panose="02010609060101010101" pitchFamily="2" charset="-122"/>
              </a:rPr>
              <a:t>进程控制原语</a:t>
            </a:r>
            <a:r>
              <a:rPr lang="zh-CN" altLang="en-US" sz="2000" b="1" dirty="0">
                <a:latin typeface="黑体" panose="02010609060101010101" pitchFamily="2" charset="-122"/>
                <a:ea typeface="黑体" panose="02010609060101010101" pitchFamily="2" charset="-122"/>
              </a:rPr>
              <a:t>完成</a:t>
            </a:r>
            <a:endParaRPr lang="zh-CN" altLang="en-US" sz="2000" b="1" dirty="0">
              <a:latin typeface="黑体" panose="02010609060101010101" pitchFamily="2" charset="-122"/>
              <a:ea typeface="黑体" panose="02010609060101010101" pitchFamily="2" charset="-122"/>
            </a:endParaRPr>
          </a:p>
          <a:p>
            <a:pPr>
              <a:buFont typeface="Wingdings" panose="05000000000000000000" pitchFamily="2" charset="2"/>
              <a:buNone/>
            </a:pPr>
            <a:r>
              <a:rPr lang="zh-CN" altLang="en-US" sz="2000" b="1" dirty="0">
                <a:latin typeface="黑体" panose="02010609060101010101" pitchFamily="2" charset="-122"/>
                <a:ea typeface="黑体" panose="02010609060101010101" pitchFamily="2" charset="-122"/>
              </a:rPr>
              <a:t>２</a:t>
            </a:r>
            <a:r>
              <a:rPr lang="en-US" altLang="zh-CN" sz="2000" b="1" dirty="0">
                <a:latin typeface="黑体" panose="02010609060101010101" pitchFamily="2" charset="-122"/>
                <a:ea typeface="黑体" panose="02010609060101010101" pitchFamily="2" charset="-122"/>
              </a:rPr>
              <a:t>.</a:t>
            </a:r>
            <a:r>
              <a:rPr lang="zh-CN" altLang="en-US" sz="2000" b="1" dirty="0">
                <a:latin typeface="黑体" panose="02010609060101010101" pitchFamily="2" charset="-122"/>
                <a:ea typeface="黑体" panose="02010609060101010101" pitchFamily="2" charset="-122"/>
              </a:rPr>
              <a:t>进程同步</a:t>
            </a:r>
            <a:endParaRPr lang="zh-CN" altLang="en-US" sz="2000" b="1" dirty="0">
              <a:latin typeface="黑体" panose="02010609060101010101" pitchFamily="2" charset="-122"/>
              <a:ea typeface="黑体" panose="02010609060101010101" pitchFamily="2" charset="-122"/>
            </a:endParaRPr>
          </a:p>
          <a:p>
            <a:pPr lvl="1"/>
            <a:r>
              <a:rPr lang="zh-CN" altLang="en-US" sz="2000" b="1" dirty="0">
                <a:latin typeface="黑体" panose="02010609060101010101" pitchFamily="2" charset="-122"/>
                <a:ea typeface="黑体" panose="02010609060101010101" pitchFamily="2" charset="-122"/>
              </a:rPr>
              <a:t>为使多个进程有条不紊地运行，应建立同步机制</a:t>
            </a:r>
            <a:endParaRPr lang="zh-CN" altLang="en-US" sz="2000" b="1" dirty="0">
              <a:latin typeface="黑体" panose="02010609060101010101" pitchFamily="2" charset="-122"/>
              <a:ea typeface="黑体" panose="02010609060101010101" pitchFamily="2" charset="-122"/>
            </a:endParaRPr>
          </a:p>
          <a:p>
            <a:pPr lvl="1"/>
            <a:r>
              <a:rPr lang="zh-CN" altLang="en-US" sz="2000" b="1" dirty="0">
                <a:latin typeface="黑体" panose="02010609060101010101" pitchFamily="2" charset="-122"/>
                <a:ea typeface="黑体" panose="02010609060101010101" pitchFamily="2" charset="-122"/>
              </a:rPr>
              <a:t>包括进程互斥</a:t>
            </a:r>
            <a:r>
              <a:rPr lang="en-US" altLang="zh-CN" sz="2000" b="1" dirty="0">
                <a:latin typeface="黑体" panose="02010609060101010101" pitchFamily="2" charset="-122"/>
                <a:ea typeface="黑体" panose="02010609060101010101" pitchFamily="2" charset="-122"/>
              </a:rPr>
              <a:t>/</a:t>
            </a:r>
            <a:r>
              <a:rPr lang="zh-CN" altLang="en-US" sz="2000" b="1" dirty="0">
                <a:latin typeface="黑体" panose="02010609060101010101" pitchFamily="2" charset="-122"/>
                <a:ea typeface="黑体" panose="02010609060101010101" pitchFamily="2" charset="-122"/>
              </a:rPr>
              <a:t>同步，次序协调</a:t>
            </a:r>
            <a:endParaRPr lang="en-US" altLang="zh-CN" sz="2000" b="1" dirty="0">
              <a:latin typeface="黑体" panose="02010609060101010101" pitchFamily="2" charset="-122"/>
              <a:ea typeface="黑体" panose="02010609060101010101" pitchFamily="2" charset="-122"/>
            </a:endParaRPr>
          </a:p>
          <a:p>
            <a:pPr lvl="1"/>
            <a:r>
              <a:rPr lang="zh-CN" altLang="en-US" sz="2000" b="1" dirty="0">
                <a:latin typeface="黑体" panose="02010609060101010101" pitchFamily="2" charset="-122"/>
                <a:ea typeface="黑体" panose="02010609060101010101" pitchFamily="2" charset="-122"/>
              </a:rPr>
              <a:t>为每个临界资源配置一个锁</a:t>
            </a:r>
            <a:endParaRPr lang="zh-CN" altLang="en-US" sz="2000" b="1" dirty="0">
              <a:latin typeface="黑体" panose="02010609060101010101" pitchFamily="2" charset="-122"/>
              <a:ea typeface="黑体" panose="02010609060101010101" pitchFamily="2" charset="-122"/>
            </a:endParaRPr>
          </a:p>
          <a:p>
            <a:pPr lvl="1"/>
            <a:endParaRPr lang="en-US" altLang="zh-CN" sz="2000" b="1" dirty="0">
              <a:latin typeface="黑体" panose="02010609060101010101" pitchFamily="2" charset="-122"/>
              <a:ea typeface="黑体" panose="02010609060101010101" pitchFamily="2" charset="-122"/>
            </a:endParaRPr>
          </a:p>
        </p:txBody>
      </p:sp>
      <p:sp>
        <p:nvSpPr>
          <p:cNvPr id="56325" name="Text Box 5"/>
          <p:cNvSpPr txBox="1">
            <a:spLocks noChangeArrowheads="1"/>
          </p:cNvSpPr>
          <p:nvPr/>
        </p:nvSpPr>
        <p:spPr bwMode="auto">
          <a:xfrm>
            <a:off x="251346" y="1407541"/>
            <a:ext cx="3384550" cy="503237"/>
          </a:xfrm>
          <a:prstGeom prst="rect">
            <a:avLst/>
          </a:prstGeom>
          <a:noFill/>
          <a:ln w="9525">
            <a:noFill/>
            <a:miter lim="800000"/>
          </a:ln>
        </p:spPr>
        <p:txBody>
          <a:bodyPr vert="horz" lIns="91440" tIns="45720" rIns="91440" bIns="45720" rtlCol="0" anchor="ctr">
            <a:normAutofit fontScale="67500" lnSpcReduction="20000"/>
          </a:bodyPr>
          <a:lstStyle>
            <a:defPPr>
              <a:defRPr lang="zh-CN"/>
            </a:defPPr>
            <a:lvl1pPr marL="533400" indent="-533400" defTabSz="914400" eaLnBrk="1" latinLnBrk="0" hangingPunct="1">
              <a:buNone/>
              <a:defRPr sz="3200" b="1">
                <a:solidFill>
                  <a:srgbClr val="1F05E3"/>
                </a:solidFill>
                <a:effectLst>
                  <a:outerShdw blurRad="38100" dist="38100" dir="2700000" algn="tl">
                    <a:srgbClr val="C0C0C0"/>
                  </a:outerShdw>
                </a:effectLst>
                <a:latin typeface="黑体" panose="02010609060101010101" pitchFamily="2" charset="-122"/>
                <a:ea typeface="黑体" panose="02010609060101010101" pitchFamily="2" charset="-122"/>
              </a:defRPr>
            </a:lvl1pPr>
          </a:lstStyle>
          <a:p>
            <a:r>
              <a:rPr lang="en-US" altLang="zh-CN" dirty="0">
                <a:effectLst/>
              </a:rPr>
              <a:t>1.4.1</a:t>
            </a:r>
            <a:r>
              <a:rPr lang="zh-CN" altLang="en-US" dirty="0">
                <a:effectLst/>
              </a:rPr>
              <a:t>　处理机管理功能</a:t>
            </a:r>
            <a:endParaRPr lang="zh-CN" altLang="en-US" dirty="0">
              <a:effectLst/>
            </a:endParaRPr>
          </a:p>
          <a:p>
            <a:endParaRPr lang="en-US" altLang="zh-CN" dirty="0">
              <a:effectLst/>
            </a:endParaRPr>
          </a:p>
        </p:txBody>
      </p:sp>
      <p:sp>
        <p:nvSpPr>
          <p:cNvPr id="5" name="Rectangle 2"/>
          <p:cNvSpPr txBox="1">
            <a:spLocks noChangeArrowheads="1"/>
          </p:cNvSpPr>
          <p:nvPr/>
        </p:nvSpPr>
        <p:spPr bwMode="auto">
          <a:xfrm>
            <a:off x="215900" y="404664"/>
            <a:ext cx="8532813" cy="549275"/>
          </a:xfrm>
          <a:prstGeom prst="rect">
            <a:avLst/>
          </a:prstGeom>
          <a:noFill/>
          <a:ln w="9525">
            <a:noFill/>
            <a:miter lim="800000"/>
          </a:ln>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533400" indent="-533400" algn="l" fontAlgn="base">
              <a:spcAft>
                <a:spcPct val="0"/>
              </a:spcAft>
            </a:pPr>
            <a:r>
              <a:rPr lang="en-US" altLang="zh-CN" sz="3200" b="1" dirty="0">
                <a:solidFill>
                  <a:srgbClr val="1F05E3"/>
                </a:solidFill>
                <a:latin typeface="黑体" panose="02010609060101010101" pitchFamily="2" charset="-122"/>
                <a:ea typeface="黑体" panose="02010609060101010101" pitchFamily="2" charset="-122"/>
                <a:cs typeface="+mn-cs"/>
              </a:rPr>
              <a:t>1.4 </a:t>
            </a:r>
            <a:r>
              <a:rPr lang="zh-CN" altLang="en-US" sz="3200" b="1" dirty="0">
                <a:solidFill>
                  <a:srgbClr val="1F05E3"/>
                </a:solidFill>
                <a:latin typeface="黑体" panose="02010609060101010101" pitchFamily="2" charset="-122"/>
                <a:ea typeface="黑体" panose="02010609060101010101" pitchFamily="2" charset="-122"/>
                <a:cs typeface="+mn-cs"/>
              </a:rPr>
              <a:t>操作系统的主要功能 </a:t>
            </a:r>
            <a:endParaRPr lang="zh-CN" altLang="en-US" sz="3200" b="1" dirty="0">
              <a:solidFill>
                <a:srgbClr val="1F05E3"/>
              </a:solidFill>
              <a:latin typeface="黑体" panose="02010609060101010101" pitchFamily="2" charset="-122"/>
              <a:ea typeface="黑体" panose="02010609060101010101" pitchFamily="2" charset="-122"/>
              <a:cs typeface="+mn-cs"/>
            </a:endParaRPr>
          </a:p>
        </p:txBody>
      </p:sp>
      <p:sp>
        <p:nvSpPr>
          <p:cNvPr id="7"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4" name="Rectangle 4"/>
          <p:cNvSpPr>
            <a:spLocks noGrp="1" noChangeArrowheads="1"/>
          </p:cNvSpPr>
          <p:nvPr>
            <p:ph type="body" sz="half" idx="1"/>
          </p:nvPr>
        </p:nvSpPr>
        <p:spPr>
          <a:xfrm>
            <a:off x="539750" y="1268413"/>
            <a:ext cx="8208963" cy="4895850"/>
          </a:xfrm>
          <a:noFill/>
        </p:spPr>
        <p:txBody>
          <a:bodyPr/>
          <a:lstStyle/>
          <a:p>
            <a:pPr>
              <a:lnSpc>
                <a:spcPct val="120000"/>
              </a:lnSpc>
              <a:spcBef>
                <a:spcPct val="0"/>
              </a:spcBef>
              <a:buFont typeface="Wingdings" panose="05000000000000000000" pitchFamily="2" charset="2"/>
              <a:buNone/>
            </a:pPr>
            <a:r>
              <a:rPr lang="zh-CN" altLang="en-US" sz="2000" b="1" dirty="0">
                <a:latin typeface="黑体" panose="02010609060101010101" pitchFamily="2" charset="-122"/>
                <a:ea typeface="黑体" panose="02010609060101010101" pitchFamily="2" charset="-122"/>
              </a:rPr>
              <a:t>３</a:t>
            </a:r>
            <a:r>
              <a:rPr lang="en-US" altLang="zh-CN" sz="2000" b="1" dirty="0">
                <a:latin typeface="黑体" panose="02010609060101010101" pitchFamily="2" charset="-122"/>
                <a:ea typeface="黑体" panose="02010609060101010101" pitchFamily="2" charset="-122"/>
              </a:rPr>
              <a:t>.</a:t>
            </a:r>
            <a:r>
              <a:rPr lang="zh-CN" altLang="en-US" sz="2000" b="1" dirty="0">
                <a:latin typeface="黑体" panose="02010609060101010101" pitchFamily="2" charset="-122"/>
                <a:ea typeface="黑体" panose="02010609060101010101" pitchFamily="2" charset="-122"/>
              </a:rPr>
              <a:t>进程通信</a:t>
            </a:r>
            <a:endParaRPr lang="zh-CN" altLang="en-US" sz="2000" b="1" dirty="0">
              <a:latin typeface="黑体" panose="02010609060101010101" pitchFamily="2" charset="-122"/>
              <a:ea typeface="黑体" panose="02010609060101010101" pitchFamily="2" charset="-122"/>
            </a:endParaRPr>
          </a:p>
          <a:p>
            <a:pPr lvl="1">
              <a:lnSpc>
                <a:spcPct val="120000"/>
              </a:lnSpc>
              <a:spcBef>
                <a:spcPct val="0"/>
              </a:spcBef>
            </a:pPr>
            <a:r>
              <a:rPr lang="zh-CN" altLang="en-US" sz="2000" b="1" dirty="0">
                <a:latin typeface="黑体" panose="02010609060101010101" pitchFamily="2" charset="-122"/>
                <a:ea typeface="黑体" panose="02010609060101010101" pitchFamily="2" charset="-122"/>
              </a:rPr>
              <a:t>源于进程合作，如：输入进程、计算进程、打印进程相互间有信息传递</a:t>
            </a:r>
            <a:endParaRPr lang="zh-CN" altLang="en-US" sz="2000" b="1" dirty="0">
              <a:latin typeface="黑体" panose="02010609060101010101" pitchFamily="2" charset="-122"/>
              <a:ea typeface="黑体" panose="02010609060101010101" pitchFamily="2" charset="-122"/>
            </a:endParaRPr>
          </a:p>
          <a:p>
            <a:pPr lvl="1">
              <a:lnSpc>
                <a:spcPct val="120000"/>
              </a:lnSpc>
              <a:spcBef>
                <a:spcPct val="0"/>
              </a:spcBef>
            </a:pPr>
            <a:r>
              <a:rPr lang="zh-CN" altLang="en-US" sz="2000" b="1" dirty="0">
                <a:latin typeface="黑体" panose="02010609060101010101" pitchFamily="2" charset="-122"/>
                <a:ea typeface="黑体" panose="02010609060101010101" pitchFamily="2" charset="-122"/>
              </a:rPr>
              <a:t>类型：</a:t>
            </a:r>
            <a:endParaRPr lang="zh-CN" altLang="en-US" sz="2000" b="1" dirty="0">
              <a:latin typeface="黑体" panose="02010609060101010101" pitchFamily="2" charset="-122"/>
              <a:ea typeface="黑体" panose="02010609060101010101" pitchFamily="2" charset="-122"/>
            </a:endParaRPr>
          </a:p>
          <a:p>
            <a:pPr lvl="2">
              <a:lnSpc>
                <a:spcPct val="120000"/>
              </a:lnSpc>
              <a:spcBef>
                <a:spcPct val="0"/>
              </a:spcBef>
            </a:pPr>
            <a:r>
              <a:rPr lang="zh-CN" altLang="en-US" sz="2000" b="1" dirty="0">
                <a:latin typeface="黑体" panose="02010609060101010101" pitchFamily="2" charset="-122"/>
                <a:ea typeface="黑体" panose="02010609060101010101" pitchFamily="2" charset="-122"/>
              </a:rPr>
              <a:t>直接通信：进程</a:t>
            </a:r>
            <a:r>
              <a:rPr lang="en-US" altLang="zh-CN" sz="2000" b="1" dirty="0">
                <a:latin typeface="黑体" panose="02010609060101010101" pitchFamily="2" charset="-122"/>
                <a:ea typeface="黑体" panose="02010609060101010101" pitchFamily="2" charset="-122"/>
              </a:rPr>
              <a:t>A</a:t>
            </a:r>
            <a:r>
              <a:rPr lang="zh-CN" altLang="en-US" sz="2000" b="1" dirty="0">
                <a:latin typeface="黑体" panose="02010609060101010101" pitchFamily="2" charset="-122"/>
                <a:ea typeface="黑体" panose="02010609060101010101" pitchFamily="2" charset="-122"/>
              </a:rPr>
              <a:t>发</a:t>
            </a:r>
            <a:r>
              <a:rPr lang="en-US" altLang="zh-CN" sz="2000" b="1" dirty="0">
                <a:latin typeface="黑体" panose="02010609060101010101" pitchFamily="2" charset="-122"/>
                <a:ea typeface="黑体" panose="02010609060101010101" pitchFamily="2" charset="-122"/>
              </a:rPr>
              <a:t>message</a:t>
            </a:r>
            <a:r>
              <a:rPr lang="zh-CN" altLang="en-US" sz="2000" b="1" dirty="0">
                <a:latin typeface="黑体" panose="02010609060101010101" pitchFamily="2" charset="-122"/>
                <a:ea typeface="黑体" panose="02010609060101010101" pitchFamily="2" charset="-122"/>
              </a:rPr>
              <a:t>，进程</a:t>
            </a:r>
            <a:r>
              <a:rPr lang="en-US" altLang="zh-CN" sz="2000" b="1" dirty="0">
                <a:latin typeface="黑体" panose="02010609060101010101" pitchFamily="2" charset="-122"/>
                <a:ea typeface="黑体" panose="02010609060101010101" pitchFamily="2" charset="-122"/>
              </a:rPr>
              <a:t>B</a:t>
            </a:r>
            <a:r>
              <a:rPr lang="zh-CN" altLang="en-US" sz="2000" b="1" dirty="0">
                <a:latin typeface="黑体" panose="02010609060101010101" pitchFamily="2" charset="-122"/>
                <a:ea typeface="黑体" panose="02010609060101010101" pitchFamily="2" charset="-122"/>
              </a:rPr>
              <a:t>收</a:t>
            </a:r>
            <a:r>
              <a:rPr lang="en-US" altLang="zh-CN" sz="2000" b="1" dirty="0">
                <a:latin typeface="黑体" panose="02010609060101010101" pitchFamily="2" charset="-122"/>
                <a:ea typeface="黑体" panose="02010609060101010101" pitchFamily="2" charset="-122"/>
              </a:rPr>
              <a:t>message</a:t>
            </a:r>
            <a:endParaRPr lang="en-US" altLang="zh-CN" sz="2000" b="1" dirty="0">
              <a:latin typeface="黑体" panose="02010609060101010101" pitchFamily="2" charset="-122"/>
              <a:ea typeface="黑体" panose="02010609060101010101" pitchFamily="2" charset="-122"/>
            </a:endParaRPr>
          </a:p>
          <a:p>
            <a:pPr lvl="2">
              <a:lnSpc>
                <a:spcPct val="120000"/>
              </a:lnSpc>
              <a:spcBef>
                <a:spcPct val="0"/>
              </a:spcBef>
            </a:pPr>
            <a:r>
              <a:rPr lang="zh-CN" altLang="en-US" sz="2000" b="1" dirty="0">
                <a:latin typeface="黑体" panose="02010609060101010101" pitchFamily="2" charset="-122"/>
                <a:ea typeface="黑体" panose="02010609060101010101" pitchFamily="2" charset="-122"/>
              </a:rPr>
              <a:t>间接通信：</a:t>
            </a:r>
            <a:endParaRPr lang="zh-CN" altLang="en-US" sz="2000" b="1" dirty="0">
              <a:latin typeface="黑体" panose="02010609060101010101" pitchFamily="2" charset="-122"/>
              <a:ea typeface="黑体" panose="02010609060101010101" pitchFamily="2" charset="-122"/>
            </a:endParaRPr>
          </a:p>
          <a:p>
            <a:pPr lvl="3">
              <a:lnSpc>
                <a:spcPct val="120000"/>
              </a:lnSpc>
              <a:spcBef>
                <a:spcPct val="0"/>
              </a:spcBef>
            </a:pPr>
            <a:r>
              <a:rPr lang="zh-CN" altLang="en-US" b="1" dirty="0">
                <a:latin typeface="黑体" panose="02010609060101010101" pitchFamily="2" charset="-122"/>
                <a:ea typeface="黑体" panose="02010609060101010101" pitchFamily="2" charset="-122"/>
              </a:rPr>
              <a:t>进程</a:t>
            </a:r>
            <a:r>
              <a:rPr lang="en-US" altLang="zh-CN" b="1" dirty="0">
                <a:latin typeface="黑体" panose="02010609060101010101" pitchFamily="2" charset="-122"/>
                <a:ea typeface="黑体" panose="02010609060101010101" pitchFamily="2" charset="-122"/>
              </a:rPr>
              <a:t>A</a:t>
            </a:r>
            <a:r>
              <a:rPr lang="zh-CN" altLang="en-US" b="1" dirty="0">
                <a:latin typeface="黑体" panose="02010609060101010101" pitchFamily="2" charset="-122"/>
                <a:ea typeface="黑体" panose="02010609060101010101" pitchFamily="2" charset="-122"/>
              </a:rPr>
              <a:t>发</a:t>
            </a:r>
            <a:r>
              <a:rPr lang="en-US" altLang="zh-CN" b="1" dirty="0">
                <a:latin typeface="黑体" panose="02010609060101010101" pitchFamily="2" charset="-122"/>
                <a:ea typeface="黑体" panose="02010609060101010101" pitchFamily="2" charset="-122"/>
              </a:rPr>
              <a:t>message</a:t>
            </a:r>
            <a:r>
              <a:rPr lang="zh-CN" altLang="en-US" b="1" dirty="0">
                <a:latin typeface="黑体" panose="02010609060101010101" pitchFamily="2" charset="-122"/>
                <a:ea typeface="黑体" panose="02010609060101010101" pitchFamily="2" charset="-122"/>
              </a:rPr>
              <a:t>到中间实体（如</a:t>
            </a:r>
            <a:r>
              <a:rPr lang="en-US" altLang="zh-CN" b="1" dirty="0">
                <a:latin typeface="黑体" panose="02010609060101010101" pitchFamily="2" charset="-122"/>
                <a:ea typeface="黑体" panose="02010609060101010101" pitchFamily="2" charset="-122"/>
              </a:rPr>
              <a:t>mailbox</a:t>
            </a:r>
            <a:r>
              <a:rPr lang="zh-CN" altLang="en-US" b="1" dirty="0">
                <a:latin typeface="黑体" panose="02010609060101010101" pitchFamily="2" charset="-122"/>
                <a:ea typeface="黑体" panose="02010609060101010101" pitchFamily="2" charset="-122"/>
              </a:rPr>
              <a:t>），进程</a:t>
            </a:r>
            <a:r>
              <a:rPr lang="en-US" altLang="zh-CN" b="1" dirty="0">
                <a:latin typeface="黑体" panose="02010609060101010101" pitchFamily="2" charset="-122"/>
                <a:ea typeface="黑体" panose="02010609060101010101" pitchFamily="2" charset="-122"/>
              </a:rPr>
              <a:t>B</a:t>
            </a:r>
            <a:r>
              <a:rPr lang="zh-CN" altLang="en-US" b="1" dirty="0">
                <a:latin typeface="黑体" panose="02010609060101010101" pitchFamily="2" charset="-122"/>
                <a:ea typeface="黑体" panose="02010609060101010101" pitchFamily="2" charset="-122"/>
              </a:rPr>
              <a:t>从中间实体收</a:t>
            </a:r>
            <a:r>
              <a:rPr lang="en-US" altLang="zh-CN" b="1" dirty="0">
                <a:latin typeface="黑体" panose="02010609060101010101" pitchFamily="2" charset="-122"/>
                <a:ea typeface="黑体" panose="02010609060101010101" pitchFamily="2" charset="-122"/>
              </a:rPr>
              <a:t>message</a:t>
            </a:r>
            <a:endParaRPr lang="en-US" altLang="zh-CN" b="1" dirty="0">
              <a:latin typeface="黑体" panose="02010609060101010101" pitchFamily="2" charset="-122"/>
              <a:ea typeface="黑体" panose="02010609060101010101" pitchFamily="2" charset="-122"/>
            </a:endParaRPr>
          </a:p>
          <a:p>
            <a:pPr>
              <a:lnSpc>
                <a:spcPct val="120000"/>
              </a:lnSpc>
              <a:spcBef>
                <a:spcPct val="0"/>
              </a:spcBef>
              <a:buFont typeface="Wingdings" panose="05000000000000000000" pitchFamily="2" charset="2"/>
              <a:buNone/>
            </a:pPr>
            <a:r>
              <a:rPr kumimoji="1" lang="zh-CN" altLang="en-US" sz="2000" b="1" dirty="0">
                <a:latin typeface="黑体" panose="02010609060101010101" pitchFamily="2" charset="-122"/>
                <a:ea typeface="黑体" panose="02010609060101010101" pitchFamily="2" charset="-122"/>
              </a:rPr>
              <a:t>４</a:t>
            </a:r>
            <a:r>
              <a:rPr kumimoji="1" lang="en-US" altLang="zh-CN" sz="2000" b="1" dirty="0">
                <a:latin typeface="黑体" panose="02010609060101010101" pitchFamily="2" charset="-122"/>
                <a:ea typeface="黑体" panose="02010609060101010101" pitchFamily="2" charset="-122"/>
              </a:rPr>
              <a:t>.</a:t>
            </a:r>
            <a:r>
              <a:rPr kumimoji="1" lang="zh-CN" altLang="en-US" sz="2000" b="1" dirty="0">
                <a:latin typeface="黑体" panose="02010609060101010101" pitchFamily="2" charset="-122"/>
                <a:ea typeface="黑体" panose="02010609060101010101" pitchFamily="2" charset="-122"/>
              </a:rPr>
              <a:t>调度（作业与进程）</a:t>
            </a:r>
            <a:endParaRPr kumimoji="1" lang="zh-CN" altLang="en-US" sz="2000" b="1" dirty="0">
              <a:latin typeface="黑体" panose="02010609060101010101" pitchFamily="2" charset="-122"/>
              <a:ea typeface="黑体" panose="02010609060101010101" pitchFamily="2" charset="-122"/>
            </a:endParaRPr>
          </a:p>
          <a:p>
            <a:pPr lvl="1">
              <a:lnSpc>
                <a:spcPct val="120000"/>
              </a:lnSpc>
              <a:spcBef>
                <a:spcPct val="0"/>
              </a:spcBef>
            </a:pPr>
            <a:r>
              <a:rPr kumimoji="1" lang="zh-CN" altLang="en-US" sz="2000" b="1" dirty="0">
                <a:latin typeface="黑体" panose="02010609060101010101" pitchFamily="2" charset="-122"/>
                <a:ea typeface="黑体" panose="02010609060101010101" pitchFamily="2" charset="-122"/>
              </a:rPr>
              <a:t>作业调度：为作业分配必要资源，调入内存建立进程，并使之进入就绪队列。</a:t>
            </a:r>
            <a:endParaRPr kumimoji="1" lang="zh-CN" altLang="en-US" sz="2000" b="1" dirty="0">
              <a:latin typeface="黑体" panose="02010609060101010101" pitchFamily="2" charset="-122"/>
              <a:ea typeface="黑体" panose="02010609060101010101" pitchFamily="2" charset="-122"/>
            </a:endParaRPr>
          </a:p>
          <a:p>
            <a:pPr lvl="1">
              <a:lnSpc>
                <a:spcPct val="120000"/>
              </a:lnSpc>
              <a:spcBef>
                <a:spcPct val="0"/>
              </a:spcBef>
            </a:pPr>
            <a:r>
              <a:rPr kumimoji="1" lang="zh-CN" altLang="en-US" sz="2000" b="1" dirty="0">
                <a:latin typeface="黑体" panose="02010609060101010101" pitchFamily="2" charset="-122"/>
                <a:ea typeface="黑体" panose="02010609060101010101" pitchFamily="2" charset="-122"/>
              </a:rPr>
              <a:t>进程调度：从就绪队列中选出进程，分配</a:t>
            </a:r>
            <a:r>
              <a:rPr kumimoji="1" lang="en-US" altLang="zh-CN" sz="2000" b="1" dirty="0">
                <a:latin typeface="黑体" panose="02010609060101010101" pitchFamily="2" charset="-122"/>
                <a:ea typeface="黑体" panose="02010609060101010101" pitchFamily="2" charset="-122"/>
              </a:rPr>
              <a:t>CPU</a:t>
            </a:r>
            <a:r>
              <a:rPr kumimoji="1" lang="zh-CN" altLang="en-US" sz="2000" b="1" dirty="0">
                <a:latin typeface="黑体" panose="02010609060101010101" pitchFamily="2" charset="-122"/>
                <a:ea typeface="黑体" panose="02010609060101010101" pitchFamily="2" charset="-122"/>
              </a:rPr>
              <a:t>，使之运行。</a:t>
            </a:r>
            <a:endParaRPr kumimoji="1" lang="zh-CN" altLang="en-US" sz="2000" b="1" dirty="0">
              <a:latin typeface="黑体" panose="02010609060101010101" pitchFamily="2" charset="-122"/>
              <a:ea typeface="黑体" panose="02010609060101010101" pitchFamily="2" charset="-122"/>
            </a:endParaRPr>
          </a:p>
          <a:p>
            <a:pPr lvl="1">
              <a:lnSpc>
                <a:spcPct val="120000"/>
              </a:lnSpc>
              <a:spcBef>
                <a:spcPct val="0"/>
              </a:spcBef>
            </a:pPr>
            <a:r>
              <a:rPr kumimoji="1" lang="zh-CN" altLang="en-US" sz="2000" b="1" dirty="0">
                <a:latin typeface="黑体" panose="02010609060101010101" pitchFamily="2" charset="-122"/>
                <a:ea typeface="黑体" panose="02010609060101010101" pitchFamily="2" charset="-122"/>
              </a:rPr>
              <a:t>调度算法：</a:t>
            </a:r>
            <a:r>
              <a:rPr kumimoji="1" lang="en-US" altLang="zh-CN" sz="2000" b="1" dirty="0">
                <a:latin typeface="黑体" panose="02010609060101010101" pitchFamily="2" charset="-122"/>
                <a:ea typeface="黑体" panose="02010609060101010101" pitchFamily="2" charset="-122"/>
              </a:rPr>
              <a:t>FCFS</a:t>
            </a:r>
            <a:r>
              <a:rPr kumimoji="1" lang="zh-CN" altLang="en-US" sz="2000" b="1" dirty="0">
                <a:latin typeface="黑体" panose="02010609060101010101" pitchFamily="2" charset="-122"/>
                <a:ea typeface="黑体" panose="02010609060101010101" pitchFamily="2" charset="-122"/>
              </a:rPr>
              <a:t>、优先权等</a:t>
            </a:r>
            <a:endParaRPr kumimoji="1" lang="zh-CN" altLang="en-US" sz="2000" b="1" dirty="0">
              <a:latin typeface="黑体" panose="02010609060101010101" pitchFamily="2" charset="-122"/>
              <a:ea typeface="黑体" panose="02010609060101010101" pitchFamily="2" charset="-122"/>
            </a:endParaRPr>
          </a:p>
        </p:txBody>
      </p:sp>
      <p:sp>
        <p:nvSpPr>
          <p:cNvPr id="270338" name="Text Box 2"/>
          <p:cNvSpPr txBox="1">
            <a:spLocks noChangeArrowheads="1"/>
          </p:cNvSpPr>
          <p:nvPr/>
        </p:nvSpPr>
        <p:spPr bwMode="auto">
          <a:xfrm>
            <a:off x="323850" y="188640"/>
            <a:ext cx="5184254" cy="862732"/>
          </a:xfrm>
          <a:prstGeom prst="rect">
            <a:avLst/>
          </a:prstGeom>
          <a:noFill/>
          <a:ln w="9525">
            <a:noFill/>
            <a:miter lim="800000"/>
          </a:ln>
        </p:spPr>
        <p:txBody>
          <a:bodyPr vert="horz" lIns="91440" tIns="45720" rIns="91440" bIns="45720" rtlCol="0" anchor="ctr">
            <a:noAutofit/>
          </a:bodyPr>
          <a:lstStyle>
            <a:defPPr>
              <a:defRPr lang="zh-CN"/>
            </a:defPPr>
            <a:lvl1pPr marL="533400" indent="-533400" defTabSz="914400" eaLnBrk="1" latinLnBrk="0" hangingPunct="1">
              <a:buNone/>
              <a:defRPr sz="3200" b="1">
                <a:solidFill>
                  <a:srgbClr val="1F05E3"/>
                </a:solidFill>
                <a:effectLst>
                  <a:outerShdw blurRad="38100" dist="38100" dir="2700000" algn="tl">
                    <a:srgbClr val="C0C0C0"/>
                  </a:outerShdw>
                </a:effectLst>
                <a:latin typeface="黑体" panose="02010609060101010101" pitchFamily="2" charset="-122"/>
                <a:ea typeface="黑体" panose="02010609060101010101" pitchFamily="2" charset="-122"/>
              </a:defRPr>
            </a:lvl1pPr>
          </a:lstStyle>
          <a:p>
            <a:r>
              <a:rPr lang="en-US" altLang="zh-CN" dirty="0">
                <a:effectLst/>
              </a:rPr>
              <a:t>1.4.1</a:t>
            </a:r>
            <a:r>
              <a:rPr lang="zh-CN" altLang="en-US" dirty="0">
                <a:effectLst/>
              </a:rPr>
              <a:t>　处理机管理功能</a:t>
            </a:r>
            <a:endParaRPr lang="zh-CN" altLang="en-US" dirty="0">
              <a:effectLst/>
            </a:endParaRPr>
          </a:p>
        </p:txBody>
      </p:sp>
      <p:sp>
        <p:nvSpPr>
          <p:cNvPr id="8"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bwMode="auto">
          <a:xfrm>
            <a:off x="381000" y="476672"/>
            <a:ext cx="4046538" cy="439738"/>
          </a:xfrm>
          <a:noFill/>
          <a:ln w="9525">
            <a:noFill/>
            <a:miter lim="800000"/>
          </a:ln>
        </p:spPr>
        <p:txBody>
          <a:bodyPr vert="horz" lIns="91440" tIns="45720" rIns="91440" bIns="45720" rtlCol="0" anchor="ctr">
            <a:normAutofit fontScale="90000"/>
          </a:bodyPr>
          <a:lstStyle/>
          <a:p>
            <a:pPr marL="533400" indent="-533400" algn="l" fontAlgn="base">
              <a:spcAft>
                <a:spcPct val="0"/>
              </a:spcAft>
            </a:pPr>
            <a:r>
              <a:rPr lang="en-US" altLang="zh-CN" sz="3200" b="1" dirty="0">
                <a:solidFill>
                  <a:srgbClr val="1F05E3"/>
                </a:solidFill>
                <a:latin typeface="黑体" panose="02010609060101010101" pitchFamily="2" charset="-122"/>
                <a:ea typeface="黑体" panose="02010609060101010101" pitchFamily="2" charset="-122"/>
                <a:cs typeface="+mn-cs"/>
              </a:rPr>
              <a:t>1.4.2  </a:t>
            </a:r>
            <a:r>
              <a:rPr lang="zh-CN" altLang="en-US" sz="3200" b="1" dirty="0">
                <a:solidFill>
                  <a:srgbClr val="1F05E3"/>
                </a:solidFill>
                <a:latin typeface="黑体" panose="02010609060101010101" pitchFamily="2" charset="-122"/>
                <a:ea typeface="黑体" panose="02010609060101010101" pitchFamily="2" charset="-122"/>
                <a:cs typeface="+mn-cs"/>
              </a:rPr>
              <a:t>存储管理</a:t>
            </a:r>
            <a:endParaRPr lang="zh-CN" altLang="en-US" sz="3200" b="1" dirty="0">
              <a:solidFill>
                <a:srgbClr val="1F05E3"/>
              </a:solidFill>
              <a:latin typeface="黑体" panose="02010609060101010101" pitchFamily="2" charset="-122"/>
              <a:ea typeface="黑体" panose="02010609060101010101" pitchFamily="2" charset="-122"/>
              <a:cs typeface="+mn-cs"/>
            </a:endParaRPr>
          </a:p>
        </p:txBody>
      </p:sp>
      <p:sp>
        <p:nvSpPr>
          <p:cNvPr id="9"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
        <p:nvSpPr>
          <p:cNvPr id="8" name="Text Box 4"/>
          <p:cNvSpPr txBox="1">
            <a:spLocks noChangeArrowheads="1"/>
          </p:cNvSpPr>
          <p:nvPr/>
        </p:nvSpPr>
        <p:spPr bwMode="auto">
          <a:xfrm>
            <a:off x="623888" y="1484784"/>
            <a:ext cx="8268592" cy="5201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spcBef>
                <a:spcPct val="0"/>
              </a:spcBef>
              <a:defRPr>
                <a:solidFill>
                  <a:schemeClr val="tx1"/>
                </a:solidFill>
                <a:latin typeface="Arial" panose="020B0604020202020204" pitchFamily="34" charset="0"/>
                <a:ea typeface="宋体" panose="02010600030101010101" pitchFamily="2" charset="-122"/>
              </a:defRPr>
            </a:lvl1pPr>
            <a:lvl2pPr marL="914400" indent="-457200">
              <a:spcBef>
                <a:spcPct val="0"/>
              </a:spcBef>
              <a:defRPr>
                <a:solidFill>
                  <a:schemeClr val="tx1"/>
                </a:solidFill>
                <a:latin typeface="Arial" panose="020B0604020202020204" pitchFamily="34" charset="0"/>
                <a:ea typeface="宋体" panose="02010600030101010101" pitchFamily="2" charset="-122"/>
              </a:defRPr>
            </a:lvl2pPr>
            <a:lvl3pPr marL="1371600" indent="-457200">
              <a:spcBef>
                <a:spcPct val="0"/>
              </a:spcBef>
              <a:defRPr>
                <a:solidFill>
                  <a:schemeClr val="tx1"/>
                </a:solidFill>
                <a:latin typeface="Arial" panose="020B0604020202020204" pitchFamily="34" charset="0"/>
                <a:ea typeface="宋体" panose="02010600030101010101" pitchFamily="2" charset="-122"/>
              </a:defRPr>
            </a:lvl3pPr>
            <a:lvl4pPr marL="1828800" indent="-457200">
              <a:spcBef>
                <a:spcPct val="0"/>
              </a:spcBef>
              <a:defRPr>
                <a:solidFill>
                  <a:schemeClr val="tx1"/>
                </a:solidFill>
                <a:latin typeface="Arial" panose="020B0604020202020204" pitchFamily="34" charset="0"/>
                <a:ea typeface="宋体" panose="02010600030101010101" pitchFamily="2" charset="-122"/>
              </a:defRPr>
            </a:lvl4pPr>
            <a:lvl5pPr marL="2286000" indent="-457200">
              <a:spcBef>
                <a:spcPct val="0"/>
              </a:spcBef>
              <a:defRPr>
                <a:solidFill>
                  <a:schemeClr val="tx1"/>
                </a:solidFill>
                <a:latin typeface="Arial" panose="020B0604020202020204" pitchFamily="34" charset="0"/>
                <a:ea typeface="宋体" panose="02010600030101010101" pitchFamily="2" charset="-122"/>
              </a:defRPr>
            </a:lvl5pPr>
            <a:lvl6pPr marL="27432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Clr>
                <a:srgbClr val="0000FF"/>
              </a:buClr>
              <a:buFont typeface="Wingdings" panose="05000000000000000000" pitchFamily="2" charset="2"/>
              <a:buChar char="n"/>
            </a:pPr>
            <a:r>
              <a:rPr kumimoji="1" lang="zh-CN" altLang="en-US" sz="2400" dirty="0">
                <a:latin typeface="黑体" panose="02010609060101010101" pitchFamily="2" charset="-122"/>
                <a:ea typeface="黑体" panose="02010609060101010101" pitchFamily="2" charset="-122"/>
              </a:rPr>
              <a:t>内存分配</a:t>
            </a:r>
            <a:endParaRPr kumimoji="1" lang="en-US" altLang="zh-CN" sz="2400" dirty="0">
              <a:latin typeface="黑体" panose="02010609060101010101" pitchFamily="2" charset="-122"/>
              <a:ea typeface="黑体" panose="02010609060101010101" pitchFamily="2" charset="-122"/>
            </a:endParaRPr>
          </a:p>
          <a:p>
            <a:pPr lvl="1">
              <a:spcBef>
                <a:spcPct val="50000"/>
              </a:spcBef>
              <a:buClr>
                <a:srgbClr val="0000FF"/>
              </a:buClr>
              <a:buFont typeface="Wingdings" panose="05000000000000000000" pitchFamily="2" charset="2"/>
              <a:buChar char="n"/>
            </a:pPr>
            <a:r>
              <a:rPr lang="zh-CN" altLang="en-US" sz="2000" dirty="0">
                <a:latin typeface="黑体" panose="02010609060101010101" pitchFamily="2" charset="-122"/>
                <a:ea typeface="黑体" panose="02010609060101010101" pitchFamily="2" charset="-122"/>
              </a:rPr>
              <a:t>静态分配：装入后不允许再申请新的内存空间</a:t>
            </a:r>
            <a:endParaRPr lang="en-US" altLang="zh-CN" sz="2000" dirty="0">
              <a:latin typeface="黑体" panose="02010609060101010101" pitchFamily="2" charset="-122"/>
              <a:ea typeface="黑体" panose="02010609060101010101" pitchFamily="2" charset="-122"/>
            </a:endParaRPr>
          </a:p>
          <a:p>
            <a:pPr lvl="1">
              <a:spcBef>
                <a:spcPct val="50000"/>
              </a:spcBef>
              <a:buClr>
                <a:srgbClr val="0000FF"/>
              </a:buClr>
              <a:buFont typeface="Wingdings" panose="05000000000000000000" pitchFamily="2" charset="2"/>
              <a:buChar char="n"/>
            </a:pPr>
            <a:r>
              <a:rPr lang="zh-CN" altLang="en-US" sz="2000" dirty="0">
                <a:latin typeface="黑体" panose="02010609060101010101" pitchFamily="2" charset="-122"/>
                <a:ea typeface="黑体" panose="02010609060101010101" pitchFamily="2" charset="-122"/>
              </a:rPr>
              <a:t>动态分配：作业可申请附加内存空间，也能在内存中移动</a:t>
            </a:r>
            <a:endParaRPr lang="en-US" altLang="zh-CN" sz="2000" dirty="0">
              <a:latin typeface="黑体" panose="02010609060101010101" pitchFamily="2" charset="-122"/>
              <a:ea typeface="黑体" panose="02010609060101010101" pitchFamily="2" charset="-122"/>
            </a:endParaRPr>
          </a:p>
          <a:p>
            <a:pPr>
              <a:spcBef>
                <a:spcPct val="50000"/>
              </a:spcBef>
              <a:buClr>
                <a:srgbClr val="0000FF"/>
              </a:buClr>
              <a:buFont typeface="Wingdings" panose="05000000000000000000" pitchFamily="2" charset="2"/>
              <a:buChar char="n"/>
            </a:pPr>
            <a:r>
              <a:rPr kumimoji="1" lang="zh-CN" altLang="en-US" sz="2400" dirty="0">
                <a:latin typeface="黑体" panose="02010609060101010101" pitchFamily="2" charset="-122"/>
                <a:ea typeface="黑体" panose="02010609060101010101" pitchFamily="2" charset="-122"/>
              </a:rPr>
              <a:t>内存保护</a:t>
            </a:r>
            <a:endParaRPr kumimoji="1" lang="en-US" altLang="zh-CN" sz="2400" dirty="0">
              <a:latin typeface="黑体" panose="02010609060101010101" pitchFamily="2" charset="-122"/>
              <a:ea typeface="黑体" panose="02010609060101010101" pitchFamily="2" charset="-122"/>
            </a:endParaRPr>
          </a:p>
          <a:p>
            <a:pPr lvl="1">
              <a:spcBef>
                <a:spcPct val="50000"/>
              </a:spcBef>
              <a:buClr>
                <a:srgbClr val="0000FF"/>
              </a:buClr>
              <a:buFont typeface="Wingdings" panose="05000000000000000000" pitchFamily="2" charset="2"/>
              <a:buChar char="n"/>
            </a:pPr>
            <a:r>
              <a:rPr lang="zh-CN" altLang="en-US" sz="2000" dirty="0">
                <a:latin typeface="黑体" panose="02010609060101010101" pitchFamily="2" charset="-122"/>
                <a:ea typeface="黑体" panose="02010609060101010101" pitchFamily="2" charset="-122"/>
              </a:rPr>
              <a:t>确保每个用户程序仅在自己的内存空间内运行；不允许用户访问操作系统的程序和数据</a:t>
            </a:r>
            <a:endParaRPr lang="en-US" altLang="zh-CN" sz="2000" dirty="0">
              <a:latin typeface="黑体" panose="02010609060101010101" pitchFamily="2" charset="-122"/>
              <a:ea typeface="黑体" panose="02010609060101010101" pitchFamily="2" charset="-122"/>
            </a:endParaRPr>
          </a:p>
          <a:p>
            <a:pPr lvl="1">
              <a:spcBef>
                <a:spcPct val="50000"/>
              </a:spcBef>
              <a:buClr>
                <a:srgbClr val="0000FF"/>
              </a:buClr>
              <a:buFont typeface="Wingdings" panose="05000000000000000000" pitchFamily="2" charset="2"/>
              <a:buChar char="n"/>
            </a:pPr>
            <a:r>
              <a:rPr lang="zh-CN" altLang="en-US" sz="2000" dirty="0">
                <a:latin typeface="黑体" panose="02010609060101010101" pitchFamily="2" charset="-122"/>
                <a:ea typeface="黑体" panose="02010609060101010101" pitchFamily="2" charset="-122"/>
              </a:rPr>
              <a:t>设置两个界限寄存器，硬件检查越界</a:t>
            </a:r>
            <a:endParaRPr lang="en-US" altLang="zh-CN" sz="2000" dirty="0">
              <a:latin typeface="黑体" panose="02010609060101010101" pitchFamily="2" charset="-122"/>
              <a:ea typeface="黑体" panose="02010609060101010101" pitchFamily="2" charset="-122"/>
            </a:endParaRPr>
          </a:p>
          <a:p>
            <a:pPr>
              <a:spcBef>
                <a:spcPct val="50000"/>
              </a:spcBef>
              <a:buClr>
                <a:srgbClr val="0000FF"/>
              </a:buClr>
              <a:buFont typeface="Wingdings" panose="05000000000000000000" pitchFamily="2" charset="2"/>
              <a:buChar char="n"/>
            </a:pPr>
            <a:r>
              <a:rPr kumimoji="1" lang="zh-CN" altLang="en-US" sz="2400" dirty="0">
                <a:latin typeface="黑体" panose="02010609060101010101" pitchFamily="2" charset="-122"/>
                <a:ea typeface="黑体" panose="02010609060101010101" pitchFamily="2" charset="-122"/>
              </a:rPr>
              <a:t>地址映射</a:t>
            </a:r>
            <a:endParaRPr kumimoji="1" lang="en-US" altLang="zh-CN" sz="2400" dirty="0">
              <a:latin typeface="黑体" panose="02010609060101010101" pitchFamily="2" charset="-122"/>
              <a:ea typeface="黑体" panose="02010609060101010101" pitchFamily="2" charset="-122"/>
            </a:endParaRPr>
          </a:p>
          <a:p>
            <a:pPr lvl="1">
              <a:spcBef>
                <a:spcPct val="50000"/>
              </a:spcBef>
              <a:buClr>
                <a:srgbClr val="0000FF"/>
              </a:buClr>
              <a:buFont typeface="Wingdings" panose="05000000000000000000" pitchFamily="2" charset="2"/>
              <a:buChar char="n"/>
            </a:pPr>
            <a:r>
              <a:rPr lang="zh-CN" altLang="en-US" sz="2000" dirty="0">
                <a:latin typeface="黑体" panose="02010609060101010101" pitchFamily="2" charset="-122"/>
                <a:ea typeface="黑体" panose="02010609060101010101" pitchFamily="2" charset="-122"/>
              </a:rPr>
              <a:t>将用户程序中的逻辑地址转换为运行时机器直接寻址的物理地址</a:t>
            </a:r>
            <a:endParaRPr lang="en-US" altLang="zh-CN" sz="2000" dirty="0">
              <a:latin typeface="黑体" panose="02010609060101010101" pitchFamily="2" charset="-122"/>
              <a:ea typeface="黑体" panose="02010609060101010101" pitchFamily="2" charset="-122"/>
            </a:endParaRPr>
          </a:p>
          <a:p>
            <a:pPr>
              <a:spcBef>
                <a:spcPct val="50000"/>
              </a:spcBef>
              <a:buClr>
                <a:srgbClr val="0000FF"/>
              </a:buClr>
              <a:buFont typeface="Wingdings" panose="05000000000000000000" pitchFamily="2" charset="2"/>
              <a:buChar char="n"/>
            </a:pPr>
            <a:r>
              <a:rPr kumimoji="1" lang="zh-CN" altLang="en-US" sz="2400" dirty="0">
                <a:latin typeface="黑体" panose="02010609060101010101" pitchFamily="2" charset="-122"/>
                <a:ea typeface="黑体" panose="02010609060101010101" pitchFamily="2" charset="-122"/>
              </a:rPr>
              <a:t>内存扩充 </a:t>
            </a:r>
            <a:endParaRPr kumimoji="1" lang="en-US" altLang="zh-CN" sz="2400" dirty="0">
              <a:latin typeface="黑体" panose="02010609060101010101" pitchFamily="2" charset="-122"/>
              <a:ea typeface="黑体" panose="02010609060101010101" pitchFamily="2" charset="-122"/>
            </a:endParaRPr>
          </a:p>
          <a:p>
            <a:pPr lvl="1">
              <a:spcBef>
                <a:spcPct val="50000"/>
              </a:spcBef>
              <a:buClr>
                <a:srgbClr val="0000FF"/>
              </a:buClr>
              <a:buFont typeface="Wingdings" panose="05000000000000000000" pitchFamily="2" charset="2"/>
              <a:buChar char="n"/>
            </a:pPr>
            <a:r>
              <a:rPr lang="zh-CN" altLang="en-US" sz="2000" dirty="0">
                <a:latin typeface="黑体" panose="02010609060101010101" pitchFamily="2" charset="-122"/>
                <a:ea typeface="黑体" panose="02010609060101010101" pitchFamily="2" charset="-122"/>
              </a:rPr>
              <a:t>虚存技术，从逻辑上扩充内存容量，需要请求调入</a:t>
            </a:r>
            <a:r>
              <a:rPr lang="en-US" altLang="zh-CN" sz="2000" dirty="0">
                <a:latin typeface="黑体" panose="02010609060101010101" pitchFamily="2" charset="-122"/>
                <a:ea typeface="黑体" panose="02010609060101010101" pitchFamily="2" charset="-122"/>
              </a:rPr>
              <a:t>/</a:t>
            </a:r>
            <a:r>
              <a:rPr lang="zh-CN" altLang="en-US" sz="2000" dirty="0">
                <a:latin typeface="黑体" panose="02010609060101010101" pitchFamily="2" charset="-122"/>
                <a:ea typeface="黑体" panose="02010609060101010101" pitchFamily="2" charset="-122"/>
              </a:rPr>
              <a:t>置换功能</a:t>
            </a:r>
            <a:endParaRPr lang="zh-CN" altLang="en-US" sz="2000" dirty="0">
              <a:latin typeface="黑体" panose="02010609060101010101" pitchFamily="2" charset="-122"/>
              <a:ea typeface="黑体" panose="02010609060101010101" pitchFamily="2" charset="-122"/>
            </a:endParaRPr>
          </a:p>
        </p:txBody>
      </p:sp>
      <p:sp>
        <p:nvSpPr>
          <p:cNvPr id="3" name="矩形 2"/>
          <p:cNvSpPr/>
          <p:nvPr/>
        </p:nvSpPr>
        <p:spPr>
          <a:xfrm>
            <a:off x="-36512" y="980728"/>
            <a:ext cx="7056462" cy="461665"/>
          </a:xfrm>
          <a:prstGeom prst="rect">
            <a:avLst/>
          </a:prstGeom>
        </p:spPr>
        <p:txBody>
          <a:bodyPr wrap="square">
            <a:spAutoFit/>
          </a:bodyPr>
          <a:lstStyle/>
          <a:p>
            <a:pPr lvl="1" algn="just">
              <a:buFont typeface="Times New Roman" panose="02020603050405020304" pitchFamily="18" charset="0"/>
              <a:buNone/>
            </a:pPr>
            <a:r>
              <a:rPr lang="zh-CN" altLang="en-US" sz="2400" b="1" dirty="0">
                <a:solidFill>
                  <a:srgbClr val="FF0000"/>
                </a:solidFill>
                <a:latin typeface="黑体" panose="02010609060101010101" pitchFamily="2" charset="-122"/>
                <a:ea typeface="黑体" panose="02010609060101010101" pitchFamily="2" charset="-122"/>
              </a:rPr>
              <a:t>目的：方便用户使用，且提高存贮器利用率</a:t>
            </a:r>
            <a:endParaRPr lang="zh-CN" altLang="en-US" sz="2400" b="1" dirty="0">
              <a:solidFill>
                <a:srgbClr val="FF0000"/>
              </a:solidFill>
              <a:latin typeface="黑体" panose="02010609060101010101" pitchFamily="2" charset="-122"/>
              <a:ea typeface="黑体" panose="02010609060101010101" pitchFamily="2" charset="-122"/>
            </a:endParaRPr>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idx="4294967295"/>
          </p:nvPr>
        </p:nvSpPr>
        <p:spPr bwMode="auto">
          <a:xfrm>
            <a:off x="304229" y="476672"/>
            <a:ext cx="4195763" cy="434975"/>
          </a:xfrm>
          <a:prstGeom prst="rect">
            <a:avLst/>
          </a:prstGeom>
          <a:noFill/>
          <a:ln w="9525">
            <a:noFill/>
            <a:miter lim="800000"/>
          </a:ln>
        </p:spPr>
        <p:txBody>
          <a:bodyPr vert="horz" lIns="91440" tIns="45720" rIns="91440" bIns="45720" rtlCol="0" anchor="ctr">
            <a:normAutofit fontScale="90000"/>
          </a:bodyPr>
          <a:lstStyle/>
          <a:p>
            <a:pPr marL="533400" indent="-533400" algn="l" fontAlgn="base">
              <a:spcAft>
                <a:spcPct val="0"/>
              </a:spcAft>
            </a:pPr>
            <a:r>
              <a:rPr lang="en-US" altLang="zh-CN" sz="3200" b="1" dirty="0">
                <a:solidFill>
                  <a:srgbClr val="1F05E3"/>
                </a:solidFill>
                <a:latin typeface="黑体" panose="02010609060101010101" pitchFamily="2" charset="-122"/>
                <a:ea typeface="黑体" panose="02010609060101010101" pitchFamily="2" charset="-122"/>
                <a:cs typeface="+mn-cs"/>
              </a:rPr>
              <a:t>1.4.3  </a:t>
            </a:r>
            <a:r>
              <a:rPr lang="zh-CN" altLang="en-US" sz="3200" b="1" dirty="0" smtClean="0">
                <a:solidFill>
                  <a:srgbClr val="1F05E3"/>
                </a:solidFill>
                <a:latin typeface="黑体" panose="02010609060101010101" pitchFamily="2" charset="-122"/>
                <a:ea typeface="黑体" panose="02010609060101010101" pitchFamily="2" charset="-122"/>
                <a:cs typeface="+mn-cs"/>
              </a:rPr>
              <a:t>设备管理</a:t>
            </a:r>
            <a:endParaRPr lang="zh-CN" altLang="en-US" sz="3200" b="1" dirty="0">
              <a:solidFill>
                <a:srgbClr val="1F05E3"/>
              </a:solidFill>
              <a:latin typeface="黑体" panose="02010609060101010101" pitchFamily="2" charset="-122"/>
              <a:ea typeface="黑体" panose="02010609060101010101" pitchFamily="2" charset="-122"/>
              <a:cs typeface="+mn-cs"/>
            </a:endParaRPr>
          </a:p>
        </p:txBody>
      </p:sp>
      <p:sp>
        <p:nvSpPr>
          <p:cNvPr id="56323" name="Rectangle 3"/>
          <p:cNvSpPr>
            <a:spLocks noGrp="1" noChangeArrowheads="1"/>
          </p:cNvSpPr>
          <p:nvPr>
            <p:ph type="body" idx="4294967295"/>
          </p:nvPr>
        </p:nvSpPr>
        <p:spPr>
          <a:xfrm>
            <a:off x="323850" y="1196752"/>
            <a:ext cx="8568630" cy="5112568"/>
          </a:xfrm>
        </p:spPr>
        <p:txBody>
          <a:bodyPr>
            <a:normAutofit/>
          </a:bodyPr>
          <a:lstStyle/>
          <a:p>
            <a:pPr algn="just">
              <a:spcBef>
                <a:spcPct val="0"/>
              </a:spcBef>
              <a:buFont typeface="Wingdings" panose="05000000000000000000" pitchFamily="2" charset="2"/>
              <a:buNone/>
            </a:pPr>
            <a:r>
              <a:rPr lang="zh-CN" altLang="en-US" sz="3100" b="1" dirty="0" smtClean="0">
                <a:solidFill>
                  <a:srgbClr val="FF3300"/>
                </a:solidFill>
                <a:latin typeface="黑体" panose="02010609060101010101" pitchFamily="2" charset="-122"/>
                <a:ea typeface="黑体" panose="02010609060101010101" pitchFamily="2" charset="-122"/>
              </a:rPr>
              <a:t>任务</a:t>
            </a:r>
            <a:endParaRPr lang="zh-CN" altLang="en-US" sz="3100" b="1" dirty="0" smtClean="0">
              <a:solidFill>
                <a:srgbClr val="FF3300"/>
              </a:solidFill>
              <a:latin typeface="黑体" panose="02010609060101010101" pitchFamily="2" charset="-122"/>
              <a:ea typeface="黑体" panose="02010609060101010101" pitchFamily="2" charset="-122"/>
            </a:endParaRPr>
          </a:p>
          <a:p>
            <a:pPr indent="-457200" fontAlgn="base">
              <a:spcBef>
                <a:spcPct val="50000"/>
              </a:spcBef>
              <a:spcAft>
                <a:spcPct val="0"/>
              </a:spcAft>
              <a:buClr>
                <a:srgbClr val="0000FF"/>
              </a:buClr>
              <a:buFont typeface="Wingdings" panose="05000000000000000000" pitchFamily="2" charset="2"/>
              <a:buChar char="n"/>
            </a:pPr>
            <a:r>
              <a:rPr kumimoji="1" lang="zh-CN" altLang="en-US" sz="2800" dirty="0" smtClean="0">
                <a:latin typeface="黑体" panose="02010609060101010101" pitchFamily="2" charset="-122"/>
                <a:ea typeface="黑体" panose="02010609060101010101" pitchFamily="2" charset="-122"/>
              </a:rPr>
              <a:t>完成</a:t>
            </a:r>
            <a:r>
              <a:rPr kumimoji="1" lang="zh-CN" altLang="en-US" sz="2800" dirty="0">
                <a:latin typeface="黑体" panose="02010609060101010101" pitchFamily="2" charset="-122"/>
                <a:ea typeface="黑体" panose="02010609060101010101" pitchFamily="2" charset="-122"/>
              </a:rPr>
              <a:t>进程提出的</a:t>
            </a:r>
            <a:r>
              <a:rPr kumimoji="1" lang="en-US" altLang="zh-CN" sz="2800" dirty="0">
                <a:latin typeface="黑体" panose="02010609060101010101" pitchFamily="2" charset="-122"/>
                <a:ea typeface="黑体" panose="02010609060101010101" pitchFamily="2" charset="-122"/>
              </a:rPr>
              <a:t>I/O</a:t>
            </a:r>
            <a:r>
              <a:rPr kumimoji="1" lang="zh-CN" altLang="en-US" sz="2800" dirty="0">
                <a:latin typeface="黑体" panose="02010609060101010101" pitchFamily="2" charset="-122"/>
                <a:ea typeface="黑体" panose="02010609060101010101" pitchFamily="2" charset="-122"/>
              </a:rPr>
              <a:t>请求；</a:t>
            </a:r>
            <a:endParaRPr kumimoji="1" lang="zh-CN" altLang="en-US" sz="2800" dirty="0">
              <a:latin typeface="黑体" panose="02010609060101010101" pitchFamily="2" charset="-122"/>
              <a:ea typeface="黑体" panose="02010609060101010101" pitchFamily="2" charset="-122"/>
            </a:endParaRPr>
          </a:p>
          <a:p>
            <a:pPr indent="-457200" fontAlgn="base">
              <a:spcBef>
                <a:spcPct val="50000"/>
              </a:spcBef>
              <a:spcAft>
                <a:spcPct val="0"/>
              </a:spcAft>
              <a:buClr>
                <a:srgbClr val="0000FF"/>
              </a:buClr>
              <a:buFont typeface="Wingdings" panose="05000000000000000000" pitchFamily="2" charset="2"/>
              <a:buChar char="n"/>
            </a:pPr>
            <a:r>
              <a:rPr kumimoji="1" lang="zh-CN" altLang="en-US" sz="2800" dirty="0" smtClean="0">
                <a:latin typeface="黑体" panose="02010609060101010101" pitchFamily="2" charset="-122"/>
                <a:ea typeface="黑体" panose="02010609060101010101" pitchFamily="2" charset="-122"/>
              </a:rPr>
              <a:t>为</a:t>
            </a:r>
            <a:r>
              <a:rPr kumimoji="1" lang="zh-CN" altLang="en-US" sz="2800" dirty="0">
                <a:latin typeface="黑体" panose="02010609060101010101" pitchFamily="2" charset="-122"/>
                <a:ea typeface="黑体" panose="02010609060101010101" pitchFamily="2" charset="-122"/>
              </a:rPr>
              <a:t>用户进程分配其所需的</a:t>
            </a:r>
            <a:r>
              <a:rPr kumimoji="1" lang="en-US" altLang="zh-CN" sz="2800" dirty="0">
                <a:latin typeface="黑体" panose="02010609060101010101" pitchFamily="2" charset="-122"/>
                <a:ea typeface="黑体" panose="02010609060101010101" pitchFamily="2" charset="-122"/>
              </a:rPr>
              <a:t>I/O</a:t>
            </a:r>
            <a:r>
              <a:rPr kumimoji="1" lang="zh-CN" altLang="en-US" sz="2800" dirty="0">
                <a:latin typeface="黑体" panose="02010609060101010101" pitchFamily="2" charset="-122"/>
                <a:ea typeface="黑体" panose="02010609060101010101" pitchFamily="2" charset="-122"/>
              </a:rPr>
              <a:t>设备；</a:t>
            </a:r>
            <a:endParaRPr kumimoji="1" lang="zh-CN" altLang="en-US" sz="2800" dirty="0">
              <a:latin typeface="黑体" panose="02010609060101010101" pitchFamily="2" charset="-122"/>
              <a:ea typeface="黑体" panose="02010609060101010101" pitchFamily="2" charset="-122"/>
            </a:endParaRPr>
          </a:p>
          <a:p>
            <a:pPr indent="-457200" fontAlgn="base">
              <a:spcBef>
                <a:spcPct val="50000"/>
              </a:spcBef>
              <a:spcAft>
                <a:spcPct val="0"/>
              </a:spcAft>
              <a:buClr>
                <a:srgbClr val="0000FF"/>
              </a:buClr>
              <a:buFont typeface="Wingdings" panose="05000000000000000000" pitchFamily="2" charset="2"/>
              <a:buChar char="n"/>
            </a:pPr>
            <a:r>
              <a:rPr kumimoji="1" lang="zh-CN" altLang="en-US" sz="2800" dirty="0" smtClean="0">
                <a:latin typeface="黑体" panose="02010609060101010101" pitchFamily="2" charset="-122"/>
                <a:ea typeface="黑体" panose="02010609060101010101" pitchFamily="2" charset="-122"/>
              </a:rPr>
              <a:t>提高</a:t>
            </a:r>
            <a:r>
              <a:rPr kumimoji="1" lang="en-US" altLang="zh-CN" sz="2800" dirty="0">
                <a:latin typeface="黑体" panose="02010609060101010101" pitchFamily="2" charset="-122"/>
                <a:ea typeface="黑体" panose="02010609060101010101" pitchFamily="2" charset="-122"/>
              </a:rPr>
              <a:t>CPU</a:t>
            </a:r>
            <a:r>
              <a:rPr kumimoji="1" lang="zh-CN" altLang="en-US" sz="2800" dirty="0">
                <a:latin typeface="黑体" panose="02010609060101010101" pitchFamily="2" charset="-122"/>
                <a:ea typeface="黑体" panose="02010609060101010101" pitchFamily="2" charset="-122"/>
              </a:rPr>
              <a:t>和</a:t>
            </a:r>
            <a:r>
              <a:rPr kumimoji="1" lang="en-US" altLang="zh-CN" sz="2800" dirty="0">
                <a:latin typeface="黑体" panose="02010609060101010101" pitchFamily="2" charset="-122"/>
                <a:ea typeface="黑体" panose="02010609060101010101" pitchFamily="2" charset="-122"/>
              </a:rPr>
              <a:t>I/O</a:t>
            </a:r>
            <a:r>
              <a:rPr kumimoji="1" lang="zh-CN" altLang="en-US" sz="2800" dirty="0">
                <a:latin typeface="黑体" panose="02010609060101010101" pitchFamily="2" charset="-122"/>
                <a:ea typeface="黑体" panose="02010609060101010101" pitchFamily="2" charset="-122"/>
              </a:rPr>
              <a:t>设备的利用率；</a:t>
            </a:r>
            <a:endParaRPr kumimoji="1" lang="zh-CN" altLang="en-US" sz="2800" dirty="0">
              <a:latin typeface="黑体" panose="02010609060101010101" pitchFamily="2" charset="-122"/>
              <a:ea typeface="黑体" panose="02010609060101010101" pitchFamily="2" charset="-122"/>
            </a:endParaRPr>
          </a:p>
          <a:p>
            <a:pPr indent="-457200" fontAlgn="base">
              <a:spcBef>
                <a:spcPct val="50000"/>
              </a:spcBef>
              <a:spcAft>
                <a:spcPct val="0"/>
              </a:spcAft>
              <a:buClr>
                <a:srgbClr val="0000FF"/>
              </a:buClr>
              <a:buFont typeface="Wingdings" panose="05000000000000000000" pitchFamily="2" charset="2"/>
              <a:buChar char="n"/>
            </a:pPr>
            <a:r>
              <a:rPr kumimoji="1" lang="zh-CN" altLang="en-US" sz="2800" dirty="0" smtClean="0">
                <a:latin typeface="黑体" panose="02010609060101010101" pitchFamily="2" charset="-122"/>
                <a:ea typeface="黑体" panose="02010609060101010101" pitchFamily="2" charset="-122"/>
              </a:rPr>
              <a:t>提高</a:t>
            </a:r>
            <a:r>
              <a:rPr kumimoji="1" lang="en-US" altLang="zh-CN" sz="2800" dirty="0">
                <a:latin typeface="黑体" panose="02010609060101010101" pitchFamily="2" charset="-122"/>
                <a:ea typeface="黑体" panose="02010609060101010101" pitchFamily="2" charset="-122"/>
              </a:rPr>
              <a:t>I/O</a:t>
            </a:r>
            <a:r>
              <a:rPr kumimoji="1" lang="zh-CN" altLang="en-US" sz="2800" dirty="0">
                <a:latin typeface="黑体" panose="02010609060101010101" pitchFamily="2" charset="-122"/>
                <a:ea typeface="黑体" panose="02010609060101010101" pitchFamily="2" charset="-122"/>
              </a:rPr>
              <a:t>速度；</a:t>
            </a:r>
            <a:endParaRPr kumimoji="1" lang="zh-CN" altLang="en-US" sz="2800" dirty="0">
              <a:latin typeface="黑体" panose="02010609060101010101" pitchFamily="2" charset="-122"/>
              <a:ea typeface="黑体" panose="02010609060101010101" pitchFamily="2" charset="-122"/>
            </a:endParaRPr>
          </a:p>
          <a:p>
            <a:pPr indent="-457200" fontAlgn="base">
              <a:spcBef>
                <a:spcPct val="50000"/>
              </a:spcBef>
              <a:spcAft>
                <a:spcPct val="0"/>
              </a:spcAft>
              <a:buClr>
                <a:srgbClr val="0000FF"/>
              </a:buClr>
              <a:buFont typeface="Wingdings" panose="05000000000000000000" pitchFamily="2" charset="2"/>
              <a:buChar char="n"/>
            </a:pPr>
            <a:r>
              <a:rPr kumimoji="1" lang="zh-CN" altLang="en-US" sz="2800" dirty="0" smtClean="0">
                <a:latin typeface="黑体" panose="02010609060101010101" pitchFamily="2" charset="-122"/>
                <a:ea typeface="黑体" panose="02010609060101010101" pitchFamily="2" charset="-122"/>
              </a:rPr>
              <a:t>方便用户</a:t>
            </a:r>
            <a:r>
              <a:rPr kumimoji="1" lang="zh-CN" altLang="en-US" sz="2800" dirty="0">
                <a:latin typeface="黑体" panose="02010609060101010101" pitchFamily="2" charset="-122"/>
                <a:ea typeface="黑体" panose="02010609060101010101" pitchFamily="2" charset="-122"/>
              </a:rPr>
              <a:t>使用</a:t>
            </a:r>
            <a:r>
              <a:rPr kumimoji="1" lang="en-US" altLang="zh-CN" sz="2800" dirty="0">
                <a:latin typeface="黑体" panose="02010609060101010101" pitchFamily="2" charset="-122"/>
                <a:ea typeface="黑体" panose="02010609060101010101" pitchFamily="2" charset="-122"/>
              </a:rPr>
              <a:t>I/O</a:t>
            </a:r>
            <a:r>
              <a:rPr kumimoji="1" lang="zh-CN" altLang="en-US" sz="2800" dirty="0">
                <a:latin typeface="黑体" panose="02010609060101010101" pitchFamily="2" charset="-122"/>
                <a:ea typeface="黑体" panose="02010609060101010101" pitchFamily="2" charset="-122"/>
              </a:rPr>
              <a:t>设备。</a:t>
            </a:r>
            <a:endParaRPr kumimoji="1" lang="zh-CN" altLang="en-US" sz="2800" dirty="0">
              <a:latin typeface="黑体" panose="02010609060101010101" pitchFamily="2" charset="-122"/>
              <a:ea typeface="黑体" panose="02010609060101010101" pitchFamily="2" charset="-122"/>
            </a:endParaRPr>
          </a:p>
        </p:txBody>
      </p:sp>
      <p:sp>
        <p:nvSpPr>
          <p:cNvPr id="5"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idx="4294967295"/>
          </p:nvPr>
        </p:nvSpPr>
        <p:spPr bwMode="auto">
          <a:xfrm>
            <a:off x="304229" y="476672"/>
            <a:ext cx="4195763" cy="434975"/>
          </a:xfrm>
          <a:prstGeom prst="rect">
            <a:avLst/>
          </a:prstGeom>
          <a:noFill/>
          <a:ln w="9525">
            <a:noFill/>
            <a:miter lim="800000"/>
          </a:ln>
        </p:spPr>
        <p:txBody>
          <a:bodyPr vert="horz" lIns="91440" tIns="45720" rIns="91440" bIns="45720" rtlCol="0" anchor="ctr">
            <a:normAutofit fontScale="90000"/>
          </a:bodyPr>
          <a:lstStyle/>
          <a:p>
            <a:pPr marL="533400" indent="-533400" algn="l" fontAlgn="base">
              <a:spcAft>
                <a:spcPct val="0"/>
              </a:spcAft>
            </a:pPr>
            <a:r>
              <a:rPr lang="en-US" altLang="zh-CN" sz="3200" b="1" dirty="0">
                <a:solidFill>
                  <a:srgbClr val="1F05E3"/>
                </a:solidFill>
                <a:latin typeface="黑体" panose="02010609060101010101" pitchFamily="2" charset="-122"/>
                <a:ea typeface="黑体" panose="02010609060101010101" pitchFamily="2" charset="-122"/>
                <a:cs typeface="+mn-cs"/>
              </a:rPr>
              <a:t>1.4.3  </a:t>
            </a:r>
            <a:r>
              <a:rPr lang="zh-CN" altLang="en-US" sz="3200" b="1" dirty="0" smtClean="0">
                <a:solidFill>
                  <a:srgbClr val="1F05E3"/>
                </a:solidFill>
                <a:latin typeface="黑体" panose="02010609060101010101" pitchFamily="2" charset="-122"/>
                <a:ea typeface="黑体" panose="02010609060101010101" pitchFamily="2" charset="-122"/>
                <a:cs typeface="+mn-cs"/>
              </a:rPr>
              <a:t>设备管理</a:t>
            </a:r>
            <a:endParaRPr lang="zh-CN" altLang="en-US" sz="3200" b="1" dirty="0">
              <a:solidFill>
                <a:srgbClr val="1F05E3"/>
              </a:solidFill>
              <a:latin typeface="黑体" panose="02010609060101010101" pitchFamily="2" charset="-122"/>
              <a:ea typeface="黑体" panose="02010609060101010101" pitchFamily="2" charset="-122"/>
              <a:cs typeface="+mn-cs"/>
            </a:endParaRPr>
          </a:p>
        </p:txBody>
      </p:sp>
      <p:sp>
        <p:nvSpPr>
          <p:cNvPr id="56323" name="Rectangle 3"/>
          <p:cNvSpPr>
            <a:spLocks noGrp="1" noChangeArrowheads="1"/>
          </p:cNvSpPr>
          <p:nvPr>
            <p:ph type="body" idx="4294967295"/>
          </p:nvPr>
        </p:nvSpPr>
        <p:spPr>
          <a:xfrm>
            <a:off x="323850" y="1196752"/>
            <a:ext cx="8568630" cy="5112568"/>
          </a:xfrm>
        </p:spPr>
        <p:txBody>
          <a:bodyPr>
            <a:normAutofit fontScale="85000" lnSpcReduction="20000"/>
          </a:bodyPr>
          <a:lstStyle/>
          <a:p>
            <a:pPr algn="just">
              <a:spcBef>
                <a:spcPct val="0"/>
              </a:spcBef>
              <a:buFont typeface="Wingdings" panose="05000000000000000000" pitchFamily="2" charset="2"/>
              <a:buNone/>
            </a:pPr>
            <a:r>
              <a:rPr lang="zh-CN" altLang="en-US" sz="3100" b="1" dirty="0" smtClean="0">
                <a:solidFill>
                  <a:srgbClr val="FF3300"/>
                </a:solidFill>
                <a:latin typeface="黑体" panose="02010609060101010101" pitchFamily="2" charset="-122"/>
                <a:ea typeface="黑体" panose="02010609060101010101" pitchFamily="2" charset="-122"/>
              </a:rPr>
              <a:t>功能</a:t>
            </a:r>
            <a:endParaRPr lang="zh-CN" altLang="en-US" sz="3100" b="1" dirty="0" smtClean="0">
              <a:solidFill>
                <a:srgbClr val="FF3300"/>
              </a:solidFill>
              <a:latin typeface="黑体" panose="02010609060101010101" pitchFamily="2" charset="-122"/>
              <a:ea typeface="黑体" panose="02010609060101010101" pitchFamily="2" charset="-122"/>
            </a:endParaRPr>
          </a:p>
          <a:p>
            <a:pPr indent="-457200" fontAlgn="base">
              <a:spcBef>
                <a:spcPct val="50000"/>
              </a:spcBef>
              <a:spcAft>
                <a:spcPct val="0"/>
              </a:spcAft>
              <a:buClr>
                <a:srgbClr val="0000FF"/>
              </a:buClr>
              <a:buFont typeface="Wingdings" panose="05000000000000000000" pitchFamily="2" charset="2"/>
              <a:buChar char="n"/>
            </a:pPr>
            <a:r>
              <a:rPr kumimoji="1" lang="zh-CN" altLang="en-US" sz="3100" dirty="0" smtClean="0">
                <a:latin typeface="黑体" panose="02010609060101010101" pitchFamily="2" charset="-122"/>
                <a:ea typeface="黑体" panose="02010609060101010101" pitchFamily="2" charset="-122"/>
              </a:rPr>
              <a:t>缓冲管理</a:t>
            </a:r>
            <a:endParaRPr kumimoji="1" lang="en-US" altLang="zh-CN" sz="3100" dirty="0" smtClean="0">
              <a:latin typeface="黑体" panose="02010609060101010101" pitchFamily="2" charset="-122"/>
              <a:ea typeface="黑体" panose="02010609060101010101" pitchFamily="2" charset="-122"/>
            </a:endParaRPr>
          </a:p>
          <a:p>
            <a:pPr lvl="2" indent="-457200" fontAlgn="base">
              <a:spcBef>
                <a:spcPct val="50000"/>
              </a:spcBef>
              <a:spcAft>
                <a:spcPct val="0"/>
              </a:spcAft>
              <a:buClr>
                <a:srgbClr val="0000FF"/>
              </a:buClr>
              <a:buFont typeface="Wingdings" panose="05000000000000000000" pitchFamily="2" charset="2"/>
              <a:buChar char="n"/>
            </a:pPr>
            <a:r>
              <a:rPr kumimoji="1" lang="zh-CN" altLang="en-US" dirty="0" smtClean="0">
                <a:latin typeface="黑体" panose="02010609060101010101" pitchFamily="2" charset="-122"/>
                <a:ea typeface="黑体" panose="02010609060101010101" pitchFamily="2" charset="-122"/>
              </a:rPr>
              <a:t>缓冲区</a:t>
            </a:r>
            <a:r>
              <a:rPr kumimoji="1" lang="zh-CN" altLang="en-US" dirty="0">
                <a:latin typeface="黑体" panose="02010609060101010101" pitchFamily="2" charset="-122"/>
                <a:ea typeface="黑体" panose="02010609060101010101" pitchFamily="2" charset="-122"/>
              </a:rPr>
              <a:t>：用来解决</a:t>
            </a:r>
            <a:r>
              <a:rPr kumimoji="1" lang="en-US" altLang="zh-CN" dirty="0">
                <a:latin typeface="黑体" panose="02010609060101010101" pitchFamily="2" charset="-122"/>
                <a:ea typeface="黑体" panose="02010609060101010101" pitchFamily="2" charset="-122"/>
              </a:rPr>
              <a:t>CPU</a:t>
            </a:r>
            <a:r>
              <a:rPr kumimoji="1" lang="zh-CN" altLang="en-US" dirty="0">
                <a:latin typeface="黑体" panose="02010609060101010101" pitchFamily="2" charset="-122"/>
                <a:ea typeface="黑体" panose="02010609060101010101" pitchFamily="2" charset="-122"/>
              </a:rPr>
              <a:t>－</a:t>
            </a:r>
            <a:r>
              <a:rPr kumimoji="1" lang="en-US" altLang="zh-CN" dirty="0">
                <a:latin typeface="黑体" panose="02010609060101010101" pitchFamily="2" charset="-122"/>
                <a:ea typeface="黑体" panose="02010609060101010101" pitchFamily="2" charset="-122"/>
              </a:rPr>
              <a:t>I/O</a:t>
            </a:r>
            <a:r>
              <a:rPr kumimoji="1" lang="zh-CN" altLang="en-US" dirty="0">
                <a:latin typeface="黑体" panose="02010609060101010101" pitchFamily="2" charset="-122"/>
                <a:ea typeface="黑体" panose="02010609060101010101" pitchFamily="2" charset="-122"/>
              </a:rPr>
              <a:t>矛盾，如：</a:t>
            </a:r>
            <a:r>
              <a:rPr kumimoji="1" lang="en-US" altLang="zh-CN" dirty="0">
                <a:latin typeface="黑体" panose="02010609060101010101" pitchFamily="2" charset="-122"/>
                <a:ea typeface="黑体" panose="02010609060101010101" pitchFamily="2" charset="-122"/>
              </a:rPr>
              <a:t>CPU</a:t>
            </a:r>
            <a:r>
              <a:rPr kumimoji="1" lang="zh-CN" altLang="en-US" dirty="0">
                <a:latin typeface="黑体" panose="02010609060101010101" pitchFamily="2" charset="-122"/>
                <a:ea typeface="黑体" panose="02010609060101010101" pitchFamily="2" charset="-122"/>
              </a:rPr>
              <a:t>快则应多创建缓冲区</a:t>
            </a:r>
            <a:endParaRPr kumimoji="1" lang="zh-CN" altLang="en-US" dirty="0">
              <a:latin typeface="黑体" panose="02010609060101010101" pitchFamily="2" charset="-122"/>
              <a:ea typeface="黑体" panose="02010609060101010101" pitchFamily="2" charset="-122"/>
            </a:endParaRPr>
          </a:p>
          <a:p>
            <a:pPr indent="-457200" fontAlgn="base">
              <a:spcBef>
                <a:spcPct val="50000"/>
              </a:spcBef>
              <a:spcAft>
                <a:spcPct val="0"/>
              </a:spcAft>
              <a:buClr>
                <a:srgbClr val="0000FF"/>
              </a:buClr>
              <a:buFont typeface="Wingdings" panose="05000000000000000000" pitchFamily="2" charset="2"/>
              <a:buChar char="n"/>
            </a:pPr>
            <a:r>
              <a:rPr kumimoji="1" lang="zh-CN" altLang="en-US" sz="3100" dirty="0">
                <a:latin typeface="黑体" panose="02010609060101010101" pitchFamily="2" charset="-122"/>
                <a:ea typeface="黑体" panose="02010609060101010101" pitchFamily="2" charset="-122"/>
              </a:rPr>
              <a:t>设备分配</a:t>
            </a:r>
            <a:endParaRPr kumimoji="1" lang="zh-CN" altLang="en-US" sz="3100" dirty="0">
              <a:latin typeface="黑体" panose="02010609060101010101" pitchFamily="2" charset="-122"/>
              <a:ea typeface="黑体" panose="02010609060101010101" pitchFamily="2" charset="-122"/>
            </a:endParaRPr>
          </a:p>
          <a:p>
            <a:pPr lvl="2" indent="-457200" fontAlgn="base">
              <a:spcBef>
                <a:spcPct val="50000"/>
              </a:spcBef>
              <a:spcAft>
                <a:spcPct val="0"/>
              </a:spcAft>
              <a:buClr>
                <a:srgbClr val="0000FF"/>
              </a:buClr>
              <a:buFont typeface="Wingdings" panose="05000000000000000000" pitchFamily="2" charset="2"/>
              <a:buChar char="n"/>
            </a:pPr>
            <a:r>
              <a:rPr kumimoji="1" lang="zh-CN" altLang="en-US" dirty="0">
                <a:latin typeface="黑体" panose="02010609060101010101" pitchFamily="2" charset="-122"/>
                <a:ea typeface="黑体" panose="02010609060101010101" pitchFamily="2" charset="-122"/>
              </a:rPr>
              <a:t>按某种策略将设备分配给用户</a:t>
            </a:r>
            <a:r>
              <a:rPr kumimoji="1" lang="zh-CN" altLang="en-US" dirty="0" smtClean="0">
                <a:latin typeface="黑体" panose="02010609060101010101" pitchFamily="2" charset="-122"/>
                <a:ea typeface="黑体" panose="02010609060101010101" pitchFamily="2" charset="-122"/>
              </a:rPr>
              <a:t>进程</a:t>
            </a:r>
            <a:r>
              <a:rPr kumimoji="1" lang="zh-CN" altLang="en-US" dirty="0">
                <a:latin typeface="黑体" panose="02010609060101010101" pitchFamily="2" charset="-122"/>
                <a:ea typeface="黑体" panose="02010609060101010101" pitchFamily="2" charset="-122"/>
              </a:rPr>
              <a:t>。</a:t>
            </a:r>
            <a:r>
              <a:rPr kumimoji="1" lang="zh-CN" altLang="en-US" dirty="0" smtClean="0">
                <a:latin typeface="黑体" panose="02010609060101010101" pitchFamily="2" charset="-122"/>
                <a:ea typeface="黑体" panose="02010609060101010101" pitchFamily="2" charset="-122"/>
              </a:rPr>
              <a:t>包括</a:t>
            </a:r>
            <a:r>
              <a:rPr kumimoji="1" lang="zh-CN" altLang="en-US" dirty="0">
                <a:latin typeface="黑体" panose="02010609060101010101" pitchFamily="2" charset="-122"/>
                <a:ea typeface="黑体" panose="02010609060101010101" pitchFamily="2" charset="-122"/>
              </a:rPr>
              <a:t>：设备，设备控制器，</a:t>
            </a:r>
            <a:r>
              <a:rPr kumimoji="1" lang="en-US" altLang="zh-CN" dirty="0">
                <a:latin typeface="黑体" panose="02010609060101010101" pitchFamily="2" charset="-122"/>
                <a:ea typeface="黑体" panose="02010609060101010101" pitchFamily="2" charset="-122"/>
              </a:rPr>
              <a:t>I/O</a:t>
            </a:r>
            <a:r>
              <a:rPr kumimoji="1" lang="zh-CN" altLang="en-US" dirty="0">
                <a:latin typeface="黑体" panose="02010609060101010101" pitchFamily="2" charset="-122"/>
                <a:ea typeface="黑体" panose="02010609060101010101" pitchFamily="2" charset="-122"/>
              </a:rPr>
              <a:t>通信的分配和回收</a:t>
            </a:r>
            <a:endParaRPr kumimoji="1" lang="zh-CN" altLang="en-US" dirty="0">
              <a:latin typeface="黑体" panose="02010609060101010101" pitchFamily="2" charset="-122"/>
              <a:ea typeface="黑体" panose="02010609060101010101" pitchFamily="2" charset="-122"/>
            </a:endParaRPr>
          </a:p>
          <a:p>
            <a:pPr indent="-457200" fontAlgn="base">
              <a:spcBef>
                <a:spcPct val="50000"/>
              </a:spcBef>
              <a:spcAft>
                <a:spcPct val="0"/>
              </a:spcAft>
              <a:buClr>
                <a:srgbClr val="0000FF"/>
              </a:buClr>
              <a:buFont typeface="Wingdings" panose="05000000000000000000" pitchFamily="2" charset="2"/>
              <a:buChar char="n"/>
            </a:pPr>
            <a:r>
              <a:rPr kumimoji="1" lang="zh-CN" altLang="en-US" sz="3100" dirty="0">
                <a:latin typeface="黑体" panose="02010609060101010101" pitchFamily="2" charset="-122"/>
                <a:ea typeface="黑体" panose="02010609060101010101" pitchFamily="2" charset="-122"/>
              </a:rPr>
              <a:t>设备处理</a:t>
            </a:r>
            <a:endParaRPr kumimoji="1" lang="zh-CN" altLang="en-US" sz="3100" dirty="0">
              <a:latin typeface="黑体" panose="02010609060101010101" pitchFamily="2" charset="-122"/>
              <a:ea typeface="黑体" panose="02010609060101010101" pitchFamily="2" charset="-122"/>
            </a:endParaRPr>
          </a:p>
          <a:p>
            <a:pPr lvl="2" indent="-457200" fontAlgn="base">
              <a:spcBef>
                <a:spcPct val="50000"/>
              </a:spcBef>
              <a:spcAft>
                <a:spcPct val="0"/>
              </a:spcAft>
              <a:buClr>
                <a:srgbClr val="0000FF"/>
              </a:buClr>
              <a:buFont typeface="Wingdings" panose="05000000000000000000" pitchFamily="2" charset="2"/>
              <a:buChar char="n"/>
            </a:pPr>
            <a:r>
              <a:rPr kumimoji="1" lang="zh-CN" altLang="en-US" dirty="0">
                <a:latin typeface="黑体" panose="02010609060101010101" pitchFamily="2" charset="-122"/>
                <a:ea typeface="黑体" panose="02010609060101010101" pitchFamily="2" charset="-122"/>
              </a:rPr>
              <a:t>指控制设备进行实际的操作，包括读、写等以及向</a:t>
            </a:r>
            <a:r>
              <a:rPr kumimoji="1" lang="en-US" altLang="zh-CN" dirty="0">
                <a:latin typeface="黑体" panose="02010609060101010101" pitchFamily="2" charset="-122"/>
                <a:ea typeface="黑体" panose="02010609060101010101" pitchFamily="2" charset="-122"/>
              </a:rPr>
              <a:t>CPU</a:t>
            </a:r>
            <a:r>
              <a:rPr kumimoji="1" lang="zh-CN" altLang="en-US" dirty="0">
                <a:latin typeface="黑体" panose="02010609060101010101" pitchFamily="2" charset="-122"/>
                <a:ea typeface="黑体" panose="02010609060101010101" pitchFamily="2" charset="-122"/>
              </a:rPr>
              <a:t>发中断。</a:t>
            </a:r>
            <a:endParaRPr kumimoji="1" lang="zh-CN" altLang="en-US" dirty="0">
              <a:latin typeface="黑体" panose="02010609060101010101" pitchFamily="2" charset="-122"/>
              <a:ea typeface="黑体" panose="02010609060101010101" pitchFamily="2" charset="-122"/>
            </a:endParaRPr>
          </a:p>
          <a:p>
            <a:pPr lvl="2" indent="-457200" fontAlgn="base">
              <a:spcBef>
                <a:spcPct val="50000"/>
              </a:spcBef>
              <a:spcAft>
                <a:spcPct val="0"/>
              </a:spcAft>
              <a:buClr>
                <a:srgbClr val="0000FF"/>
              </a:buClr>
              <a:buFont typeface="Wingdings" panose="05000000000000000000" pitchFamily="2" charset="2"/>
              <a:buChar char="n"/>
            </a:pPr>
            <a:r>
              <a:rPr kumimoji="1" lang="zh-CN" altLang="en-US" dirty="0">
                <a:latin typeface="黑体" panose="02010609060101010101" pitchFamily="2" charset="-122"/>
                <a:ea typeface="黑体" panose="02010609060101010101" pitchFamily="2" charset="-122"/>
              </a:rPr>
              <a:t>设备处理</a:t>
            </a:r>
            <a:r>
              <a:rPr kumimoji="1" lang="en-US" altLang="zh-CN" dirty="0">
                <a:latin typeface="黑体" panose="02010609060101010101" pitchFamily="2" charset="-122"/>
                <a:ea typeface="黑体" panose="02010609060101010101" pitchFamily="2" charset="-122"/>
              </a:rPr>
              <a:t>/</a:t>
            </a:r>
            <a:r>
              <a:rPr kumimoji="1" lang="zh-CN" altLang="en-US" dirty="0">
                <a:latin typeface="黑体" panose="02010609060101010101" pitchFamily="2" charset="-122"/>
                <a:ea typeface="黑体" panose="02010609060101010101" pitchFamily="2" charset="-122"/>
              </a:rPr>
              <a:t>驱动程序应能根据用户</a:t>
            </a:r>
            <a:r>
              <a:rPr kumimoji="1" lang="en-US" altLang="zh-CN" dirty="0">
                <a:latin typeface="黑体" panose="02010609060101010101" pitchFamily="2" charset="-122"/>
                <a:ea typeface="黑体" panose="02010609060101010101" pitchFamily="2" charset="-122"/>
              </a:rPr>
              <a:t>I/O</a:t>
            </a:r>
            <a:r>
              <a:rPr kumimoji="1" lang="zh-CN" altLang="en-US" dirty="0">
                <a:latin typeface="黑体" panose="02010609060101010101" pitchFamily="2" charset="-122"/>
                <a:ea typeface="黑体" panose="02010609060101010101" pitchFamily="2" charset="-122"/>
              </a:rPr>
              <a:t>请求，自动地构成通道程序</a:t>
            </a:r>
            <a:endParaRPr kumimoji="1" lang="zh-CN" altLang="en-US" dirty="0">
              <a:latin typeface="黑体" panose="02010609060101010101" pitchFamily="2" charset="-122"/>
              <a:ea typeface="黑体" panose="02010609060101010101" pitchFamily="2" charset="-122"/>
            </a:endParaRPr>
          </a:p>
          <a:p>
            <a:pPr indent="-457200" fontAlgn="base">
              <a:spcBef>
                <a:spcPct val="50000"/>
              </a:spcBef>
              <a:spcAft>
                <a:spcPct val="0"/>
              </a:spcAft>
              <a:buClr>
                <a:srgbClr val="0000FF"/>
              </a:buClr>
              <a:buFont typeface="Wingdings" panose="05000000000000000000" pitchFamily="2" charset="2"/>
              <a:buChar char="n"/>
            </a:pPr>
            <a:r>
              <a:rPr kumimoji="1" lang="zh-CN" altLang="en-US" sz="3100" dirty="0">
                <a:latin typeface="黑体" panose="02010609060101010101" pitchFamily="2" charset="-122"/>
                <a:ea typeface="黑体" panose="02010609060101010101" pitchFamily="2" charset="-122"/>
              </a:rPr>
              <a:t>设备独立性和虚拟设备</a:t>
            </a:r>
            <a:endParaRPr kumimoji="1" lang="zh-CN" altLang="en-US" sz="3100" dirty="0">
              <a:latin typeface="黑体" panose="02010609060101010101" pitchFamily="2" charset="-122"/>
              <a:ea typeface="黑体" panose="02010609060101010101" pitchFamily="2" charset="-122"/>
            </a:endParaRPr>
          </a:p>
          <a:p>
            <a:pPr lvl="2" indent="-457200" fontAlgn="base">
              <a:spcBef>
                <a:spcPct val="50000"/>
              </a:spcBef>
              <a:spcAft>
                <a:spcPct val="0"/>
              </a:spcAft>
              <a:buClr>
                <a:srgbClr val="0000FF"/>
              </a:buClr>
              <a:buFont typeface="Wingdings" panose="05000000000000000000" pitchFamily="2" charset="2"/>
              <a:buChar char="n"/>
            </a:pPr>
            <a:r>
              <a:rPr kumimoji="1" lang="zh-CN" altLang="en-US" dirty="0">
                <a:latin typeface="黑体" panose="02010609060101010101" pitchFamily="2" charset="-122"/>
                <a:ea typeface="黑体" panose="02010609060101010101" pitchFamily="2" charset="-122"/>
              </a:rPr>
              <a:t>独立性，即</a:t>
            </a:r>
            <a:r>
              <a:rPr kumimoji="1" lang="en-US" altLang="zh-CN" dirty="0">
                <a:latin typeface="黑体" panose="02010609060101010101" pitchFamily="2" charset="-122"/>
                <a:ea typeface="黑体" panose="02010609060101010101" pitchFamily="2" charset="-122"/>
              </a:rPr>
              <a:t>program</a:t>
            </a:r>
            <a:r>
              <a:rPr kumimoji="1" lang="zh-CN" altLang="en-US" dirty="0">
                <a:latin typeface="黑体" panose="02010609060101010101" pitchFamily="2" charset="-122"/>
                <a:ea typeface="黑体" panose="02010609060101010101" pitchFamily="2" charset="-122"/>
              </a:rPr>
              <a:t>与设备无关性，增加了可移植性</a:t>
            </a:r>
            <a:endParaRPr kumimoji="1" lang="zh-CN" altLang="en-US" dirty="0">
              <a:latin typeface="黑体" panose="02010609060101010101" pitchFamily="2" charset="-122"/>
              <a:ea typeface="黑体" panose="02010609060101010101" pitchFamily="2" charset="-122"/>
            </a:endParaRPr>
          </a:p>
          <a:p>
            <a:pPr lvl="2" indent="-457200" fontAlgn="base">
              <a:spcBef>
                <a:spcPct val="50000"/>
              </a:spcBef>
              <a:spcAft>
                <a:spcPct val="0"/>
              </a:spcAft>
              <a:buClr>
                <a:srgbClr val="0000FF"/>
              </a:buClr>
              <a:buFont typeface="Wingdings" panose="05000000000000000000" pitchFamily="2" charset="2"/>
              <a:buChar char="n"/>
            </a:pPr>
            <a:r>
              <a:rPr kumimoji="1" lang="zh-CN" altLang="en-US" dirty="0">
                <a:latin typeface="黑体" panose="02010609060101010101" pitchFamily="2" charset="-122"/>
                <a:ea typeface="黑体" panose="02010609060101010101" pitchFamily="2" charset="-122"/>
              </a:rPr>
              <a:t>虚拟设备</a:t>
            </a:r>
            <a:endParaRPr kumimoji="1" lang="zh-CN" altLang="en-US" dirty="0">
              <a:latin typeface="黑体" panose="02010609060101010101" pitchFamily="2" charset="-122"/>
              <a:ea typeface="黑体" panose="02010609060101010101" pitchFamily="2" charset="-122"/>
            </a:endParaRPr>
          </a:p>
          <a:p>
            <a:pPr lvl="1">
              <a:lnSpc>
                <a:spcPct val="120000"/>
              </a:lnSpc>
            </a:pPr>
            <a:endParaRPr lang="en-US" altLang="zh-CN" sz="2000" b="1" dirty="0">
              <a:latin typeface="黑体" panose="02010609060101010101" pitchFamily="2" charset="-122"/>
              <a:ea typeface="黑体" panose="02010609060101010101" pitchFamily="2" charset="-122"/>
            </a:endParaRPr>
          </a:p>
        </p:txBody>
      </p:sp>
      <p:sp>
        <p:nvSpPr>
          <p:cNvPr id="5"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idx="4294967295"/>
          </p:nvPr>
        </p:nvSpPr>
        <p:spPr bwMode="auto">
          <a:xfrm>
            <a:off x="304229" y="476672"/>
            <a:ext cx="4195763" cy="434975"/>
          </a:xfrm>
          <a:prstGeom prst="rect">
            <a:avLst/>
          </a:prstGeom>
          <a:noFill/>
          <a:ln w="9525">
            <a:noFill/>
            <a:miter lim="800000"/>
          </a:ln>
        </p:spPr>
        <p:txBody>
          <a:bodyPr vert="horz" lIns="91440" tIns="45720" rIns="91440" bIns="45720" rtlCol="0" anchor="ctr">
            <a:normAutofit fontScale="90000"/>
          </a:bodyPr>
          <a:lstStyle/>
          <a:p>
            <a:pPr marL="533400" indent="-533400" algn="l" fontAlgn="base">
              <a:spcAft>
                <a:spcPct val="0"/>
              </a:spcAft>
            </a:pPr>
            <a:r>
              <a:rPr lang="en-US" altLang="zh-CN" sz="3200" b="1" dirty="0">
                <a:solidFill>
                  <a:srgbClr val="1F05E3"/>
                </a:solidFill>
                <a:latin typeface="黑体" panose="02010609060101010101" pitchFamily="2" charset="-122"/>
                <a:ea typeface="黑体" panose="02010609060101010101" pitchFamily="2" charset="-122"/>
                <a:cs typeface="+mn-cs"/>
              </a:rPr>
              <a:t>1.4.3  </a:t>
            </a:r>
            <a:r>
              <a:rPr lang="zh-CN" altLang="en-US" sz="3200" b="1" dirty="0" smtClean="0">
                <a:solidFill>
                  <a:srgbClr val="1F05E3"/>
                </a:solidFill>
                <a:latin typeface="黑体" panose="02010609060101010101" pitchFamily="2" charset="-122"/>
                <a:ea typeface="黑体" panose="02010609060101010101" pitchFamily="2" charset="-122"/>
                <a:cs typeface="+mn-cs"/>
              </a:rPr>
              <a:t>设备管理</a:t>
            </a:r>
            <a:endParaRPr lang="zh-CN" altLang="en-US" sz="3200" b="1" dirty="0">
              <a:solidFill>
                <a:srgbClr val="1F05E3"/>
              </a:solidFill>
              <a:latin typeface="黑体" panose="02010609060101010101" pitchFamily="2" charset="-122"/>
              <a:ea typeface="黑体" panose="02010609060101010101" pitchFamily="2" charset="-122"/>
              <a:cs typeface="+mn-cs"/>
            </a:endParaRPr>
          </a:p>
        </p:txBody>
      </p:sp>
      <p:sp>
        <p:nvSpPr>
          <p:cNvPr id="56323" name="Rectangle 3"/>
          <p:cNvSpPr>
            <a:spLocks noGrp="1" noChangeArrowheads="1"/>
          </p:cNvSpPr>
          <p:nvPr>
            <p:ph type="body" idx="4294967295"/>
          </p:nvPr>
        </p:nvSpPr>
        <p:spPr>
          <a:xfrm>
            <a:off x="323850" y="1196752"/>
            <a:ext cx="8568630" cy="5112568"/>
          </a:xfrm>
        </p:spPr>
        <p:txBody>
          <a:bodyPr>
            <a:normAutofit fontScale="85000" lnSpcReduction="20000"/>
          </a:bodyPr>
          <a:lstStyle/>
          <a:p>
            <a:pPr algn="just">
              <a:spcBef>
                <a:spcPct val="0"/>
              </a:spcBef>
              <a:buFont typeface="Wingdings" panose="05000000000000000000" pitchFamily="2" charset="2"/>
              <a:buNone/>
            </a:pPr>
            <a:r>
              <a:rPr lang="zh-CN" altLang="en-US" sz="3100" b="1" dirty="0" smtClean="0">
                <a:solidFill>
                  <a:srgbClr val="FF3300"/>
                </a:solidFill>
                <a:latin typeface="黑体" panose="02010609060101010101" pitchFamily="2" charset="-122"/>
                <a:ea typeface="黑体" panose="02010609060101010101" pitchFamily="2" charset="-122"/>
              </a:rPr>
              <a:t>功能</a:t>
            </a:r>
            <a:endParaRPr lang="zh-CN" altLang="en-US" sz="3100" b="1" dirty="0" smtClean="0">
              <a:solidFill>
                <a:srgbClr val="FF3300"/>
              </a:solidFill>
              <a:latin typeface="黑体" panose="02010609060101010101" pitchFamily="2" charset="-122"/>
              <a:ea typeface="黑体" panose="02010609060101010101" pitchFamily="2" charset="-122"/>
            </a:endParaRPr>
          </a:p>
          <a:p>
            <a:pPr indent="-457200" fontAlgn="base">
              <a:spcBef>
                <a:spcPct val="50000"/>
              </a:spcBef>
              <a:spcAft>
                <a:spcPct val="0"/>
              </a:spcAft>
              <a:buClr>
                <a:srgbClr val="0000FF"/>
              </a:buClr>
              <a:buFont typeface="Wingdings" panose="05000000000000000000" pitchFamily="2" charset="2"/>
              <a:buChar char="n"/>
            </a:pPr>
            <a:r>
              <a:rPr kumimoji="1" lang="zh-CN" altLang="en-US" sz="3100" dirty="0" smtClean="0">
                <a:latin typeface="黑体" panose="02010609060101010101" pitchFamily="2" charset="-122"/>
                <a:ea typeface="黑体" panose="02010609060101010101" pitchFamily="2" charset="-122"/>
              </a:rPr>
              <a:t>缓冲管理</a:t>
            </a:r>
            <a:endParaRPr kumimoji="1" lang="en-US" altLang="zh-CN" sz="3100" dirty="0" smtClean="0">
              <a:latin typeface="黑体" panose="02010609060101010101" pitchFamily="2" charset="-122"/>
              <a:ea typeface="黑体" panose="02010609060101010101" pitchFamily="2" charset="-122"/>
            </a:endParaRPr>
          </a:p>
          <a:p>
            <a:pPr lvl="2" indent="-457200" fontAlgn="base">
              <a:spcBef>
                <a:spcPct val="50000"/>
              </a:spcBef>
              <a:spcAft>
                <a:spcPct val="0"/>
              </a:spcAft>
              <a:buClr>
                <a:srgbClr val="0000FF"/>
              </a:buClr>
              <a:buFont typeface="Wingdings" panose="05000000000000000000" pitchFamily="2" charset="2"/>
              <a:buChar char="n"/>
            </a:pPr>
            <a:r>
              <a:rPr kumimoji="1" lang="zh-CN" altLang="en-US" dirty="0" smtClean="0">
                <a:latin typeface="黑体" panose="02010609060101010101" pitchFamily="2" charset="-122"/>
                <a:ea typeface="黑体" panose="02010609060101010101" pitchFamily="2" charset="-122"/>
              </a:rPr>
              <a:t>缓冲区</a:t>
            </a:r>
            <a:r>
              <a:rPr kumimoji="1" lang="zh-CN" altLang="en-US" dirty="0">
                <a:latin typeface="黑体" panose="02010609060101010101" pitchFamily="2" charset="-122"/>
                <a:ea typeface="黑体" panose="02010609060101010101" pitchFamily="2" charset="-122"/>
              </a:rPr>
              <a:t>：用来解决</a:t>
            </a:r>
            <a:r>
              <a:rPr kumimoji="1" lang="en-US" altLang="zh-CN" dirty="0">
                <a:latin typeface="黑体" panose="02010609060101010101" pitchFamily="2" charset="-122"/>
                <a:ea typeface="黑体" panose="02010609060101010101" pitchFamily="2" charset="-122"/>
              </a:rPr>
              <a:t>CPU</a:t>
            </a:r>
            <a:r>
              <a:rPr kumimoji="1" lang="zh-CN" altLang="en-US" dirty="0">
                <a:latin typeface="黑体" panose="02010609060101010101" pitchFamily="2" charset="-122"/>
                <a:ea typeface="黑体" panose="02010609060101010101" pitchFamily="2" charset="-122"/>
              </a:rPr>
              <a:t>－</a:t>
            </a:r>
            <a:r>
              <a:rPr kumimoji="1" lang="en-US" altLang="zh-CN" dirty="0">
                <a:latin typeface="黑体" panose="02010609060101010101" pitchFamily="2" charset="-122"/>
                <a:ea typeface="黑体" panose="02010609060101010101" pitchFamily="2" charset="-122"/>
              </a:rPr>
              <a:t>I/O</a:t>
            </a:r>
            <a:r>
              <a:rPr kumimoji="1" lang="zh-CN" altLang="en-US" dirty="0">
                <a:latin typeface="黑体" panose="02010609060101010101" pitchFamily="2" charset="-122"/>
                <a:ea typeface="黑体" panose="02010609060101010101" pitchFamily="2" charset="-122"/>
              </a:rPr>
              <a:t>矛盾，如：</a:t>
            </a:r>
            <a:r>
              <a:rPr kumimoji="1" lang="en-US" altLang="zh-CN" dirty="0">
                <a:latin typeface="黑体" panose="02010609060101010101" pitchFamily="2" charset="-122"/>
                <a:ea typeface="黑体" panose="02010609060101010101" pitchFamily="2" charset="-122"/>
              </a:rPr>
              <a:t>CPU</a:t>
            </a:r>
            <a:r>
              <a:rPr kumimoji="1" lang="zh-CN" altLang="en-US" dirty="0">
                <a:latin typeface="黑体" panose="02010609060101010101" pitchFamily="2" charset="-122"/>
                <a:ea typeface="黑体" panose="02010609060101010101" pitchFamily="2" charset="-122"/>
              </a:rPr>
              <a:t>快则应多创建缓冲区</a:t>
            </a:r>
            <a:endParaRPr kumimoji="1" lang="zh-CN" altLang="en-US" dirty="0">
              <a:latin typeface="黑体" panose="02010609060101010101" pitchFamily="2" charset="-122"/>
              <a:ea typeface="黑体" panose="02010609060101010101" pitchFamily="2" charset="-122"/>
            </a:endParaRPr>
          </a:p>
          <a:p>
            <a:pPr indent="-457200" fontAlgn="base">
              <a:spcBef>
                <a:spcPct val="50000"/>
              </a:spcBef>
              <a:spcAft>
                <a:spcPct val="0"/>
              </a:spcAft>
              <a:buClr>
                <a:srgbClr val="0000FF"/>
              </a:buClr>
              <a:buFont typeface="Wingdings" panose="05000000000000000000" pitchFamily="2" charset="2"/>
              <a:buChar char="n"/>
            </a:pPr>
            <a:r>
              <a:rPr kumimoji="1" lang="zh-CN" altLang="en-US" sz="3100" dirty="0">
                <a:latin typeface="黑体" panose="02010609060101010101" pitchFamily="2" charset="-122"/>
                <a:ea typeface="黑体" panose="02010609060101010101" pitchFamily="2" charset="-122"/>
              </a:rPr>
              <a:t>设备分配</a:t>
            </a:r>
            <a:endParaRPr kumimoji="1" lang="zh-CN" altLang="en-US" sz="3100" dirty="0">
              <a:latin typeface="黑体" panose="02010609060101010101" pitchFamily="2" charset="-122"/>
              <a:ea typeface="黑体" panose="02010609060101010101" pitchFamily="2" charset="-122"/>
            </a:endParaRPr>
          </a:p>
          <a:p>
            <a:pPr lvl="2" indent="-457200" fontAlgn="base">
              <a:spcBef>
                <a:spcPct val="50000"/>
              </a:spcBef>
              <a:spcAft>
                <a:spcPct val="0"/>
              </a:spcAft>
              <a:buClr>
                <a:srgbClr val="0000FF"/>
              </a:buClr>
              <a:buFont typeface="Wingdings" panose="05000000000000000000" pitchFamily="2" charset="2"/>
              <a:buChar char="n"/>
            </a:pPr>
            <a:r>
              <a:rPr kumimoji="1" lang="zh-CN" altLang="en-US" dirty="0">
                <a:latin typeface="黑体" panose="02010609060101010101" pitchFamily="2" charset="-122"/>
                <a:ea typeface="黑体" panose="02010609060101010101" pitchFamily="2" charset="-122"/>
              </a:rPr>
              <a:t>按某种策略将设备分配给用户</a:t>
            </a:r>
            <a:r>
              <a:rPr kumimoji="1" lang="zh-CN" altLang="en-US" dirty="0" smtClean="0">
                <a:latin typeface="黑体" panose="02010609060101010101" pitchFamily="2" charset="-122"/>
                <a:ea typeface="黑体" panose="02010609060101010101" pitchFamily="2" charset="-122"/>
              </a:rPr>
              <a:t>进程</a:t>
            </a:r>
            <a:r>
              <a:rPr kumimoji="1" lang="zh-CN" altLang="en-US" dirty="0">
                <a:latin typeface="黑体" panose="02010609060101010101" pitchFamily="2" charset="-122"/>
                <a:ea typeface="黑体" panose="02010609060101010101" pitchFamily="2" charset="-122"/>
              </a:rPr>
              <a:t>。</a:t>
            </a:r>
            <a:r>
              <a:rPr kumimoji="1" lang="zh-CN" altLang="en-US" dirty="0" smtClean="0">
                <a:latin typeface="黑体" panose="02010609060101010101" pitchFamily="2" charset="-122"/>
                <a:ea typeface="黑体" panose="02010609060101010101" pitchFamily="2" charset="-122"/>
              </a:rPr>
              <a:t>包括</a:t>
            </a:r>
            <a:r>
              <a:rPr kumimoji="1" lang="zh-CN" altLang="en-US" dirty="0">
                <a:latin typeface="黑体" panose="02010609060101010101" pitchFamily="2" charset="-122"/>
                <a:ea typeface="黑体" panose="02010609060101010101" pitchFamily="2" charset="-122"/>
              </a:rPr>
              <a:t>：设备，设备控制器，</a:t>
            </a:r>
            <a:r>
              <a:rPr kumimoji="1" lang="en-US" altLang="zh-CN" dirty="0">
                <a:latin typeface="黑体" panose="02010609060101010101" pitchFamily="2" charset="-122"/>
                <a:ea typeface="黑体" panose="02010609060101010101" pitchFamily="2" charset="-122"/>
              </a:rPr>
              <a:t>I/O</a:t>
            </a:r>
            <a:r>
              <a:rPr kumimoji="1" lang="zh-CN" altLang="en-US" dirty="0">
                <a:latin typeface="黑体" panose="02010609060101010101" pitchFamily="2" charset="-122"/>
                <a:ea typeface="黑体" panose="02010609060101010101" pitchFamily="2" charset="-122"/>
              </a:rPr>
              <a:t>通信的分配和回收</a:t>
            </a:r>
            <a:endParaRPr kumimoji="1" lang="zh-CN" altLang="en-US" dirty="0">
              <a:latin typeface="黑体" panose="02010609060101010101" pitchFamily="2" charset="-122"/>
              <a:ea typeface="黑体" panose="02010609060101010101" pitchFamily="2" charset="-122"/>
            </a:endParaRPr>
          </a:p>
          <a:p>
            <a:pPr indent="-457200" fontAlgn="base">
              <a:spcBef>
                <a:spcPct val="50000"/>
              </a:spcBef>
              <a:spcAft>
                <a:spcPct val="0"/>
              </a:spcAft>
              <a:buClr>
                <a:srgbClr val="0000FF"/>
              </a:buClr>
              <a:buFont typeface="Wingdings" panose="05000000000000000000" pitchFamily="2" charset="2"/>
              <a:buChar char="n"/>
            </a:pPr>
            <a:r>
              <a:rPr kumimoji="1" lang="zh-CN" altLang="en-US" sz="3100" dirty="0">
                <a:latin typeface="黑体" panose="02010609060101010101" pitchFamily="2" charset="-122"/>
                <a:ea typeface="黑体" panose="02010609060101010101" pitchFamily="2" charset="-122"/>
              </a:rPr>
              <a:t>设备处理</a:t>
            </a:r>
            <a:endParaRPr kumimoji="1" lang="zh-CN" altLang="en-US" sz="3100" dirty="0">
              <a:latin typeface="黑体" panose="02010609060101010101" pitchFamily="2" charset="-122"/>
              <a:ea typeface="黑体" panose="02010609060101010101" pitchFamily="2" charset="-122"/>
            </a:endParaRPr>
          </a:p>
          <a:p>
            <a:pPr lvl="2" indent="-457200" fontAlgn="base">
              <a:spcBef>
                <a:spcPct val="50000"/>
              </a:spcBef>
              <a:spcAft>
                <a:spcPct val="0"/>
              </a:spcAft>
              <a:buClr>
                <a:srgbClr val="0000FF"/>
              </a:buClr>
              <a:buFont typeface="Wingdings" panose="05000000000000000000" pitchFamily="2" charset="2"/>
              <a:buChar char="n"/>
            </a:pPr>
            <a:r>
              <a:rPr kumimoji="1" lang="zh-CN" altLang="en-US" dirty="0">
                <a:latin typeface="黑体" panose="02010609060101010101" pitchFamily="2" charset="-122"/>
                <a:ea typeface="黑体" panose="02010609060101010101" pitchFamily="2" charset="-122"/>
              </a:rPr>
              <a:t>指控制设备进行实际的操作，包括读、写等以及向</a:t>
            </a:r>
            <a:r>
              <a:rPr kumimoji="1" lang="en-US" altLang="zh-CN" dirty="0">
                <a:latin typeface="黑体" panose="02010609060101010101" pitchFamily="2" charset="-122"/>
                <a:ea typeface="黑体" panose="02010609060101010101" pitchFamily="2" charset="-122"/>
              </a:rPr>
              <a:t>CPU</a:t>
            </a:r>
            <a:r>
              <a:rPr kumimoji="1" lang="zh-CN" altLang="en-US" dirty="0">
                <a:latin typeface="黑体" panose="02010609060101010101" pitchFamily="2" charset="-122"/>
                <a:ea typeface="黑体" panose="02010609060101010101" pitchFamily="2" charset="-122"/>
              </a:rPr>
              <a:t>发中断。</a:t>
            </a:r>
            <a:endParaRPr kumimoji="1" lang="zh-CN" altLang="en-US" dirty="0">
              <a:latin typeface="黑体" panose="02010609060101010101" pitchFamily="2" charset="-122"/>
              <a:ea typeface="黑体" panose="02010609060101010101" pitchFamily="2" charset="-122"/>
            </a:endParaRPr>
          </a:p>
          <a:p>
            <a:pPr lvl="2" indent="-457200" fontAlgn="base">
              <a:spcBef>
                <a:spcPct val="50000"/>
              </a:spcBef>
              <a:spcAft>
                <a:spcPct val="0"/>
              </a:spcAft>
              <a:buClr>
                <a:srgbClr val="0000FF"/>
              </a:buClr>
              <a:buFont typeface="Wingdings" panose="05000000000000000000" pitchFamily="2" charset="2"/>
              <a:buChar char="n"/>
            </a:pPr>
            <a:r>
              <a:rPr kumimoji="1" lang="zh-CN" altLang="en-US" dirty="0">
                <a:latin typeface="黑体" panose="02010609060101010101" pitchFamily="2" charset="-122"/>
                <a:ea typeface="黑体" panose="02010609060101010101" pitchFamily="2" charset="-122"/>
              </a:rPr>
              <a:t>设备处理</a:t>
            </a:r>
            <a:r>
              <a:rPr kumimoji="1" lang="en-US" altLang="zh-CN" dirty="0">
                <a:latin typeface="黑体" panose="02010609060101010101" pitchFamily="2" charset="-122"/>
                <a:ea typeface="黑体" panose="02010609060101010101" pitchFamily="2" charset="-122"/>
              </a:rPr>
              <a:t>/</a:t>
            </a:r>
            <a:r>
              <a:rPr kumimoji="1" lang="zh-CN" altLang="en-US" dirty="0">
                <a:latin typeface="黑体" panose="02010609060101010101" pitchFamily="2" charset="-122"/>
                <a:ea typeface="黑体" panose="02010609060101010101" pitchFamily="2" charset="-122"/>
              </a:rPr>
              <a:t>驱动程序应能根据用户</a:t>
            </a:r>
            <a:r>
              <a:rPr kumimoji="1" lang="en-US" altLang="zh-CN" dirty="0">
                <a:latin typeface="黑体" panose="02010609060101010101" pitchFamily="2" charset="-122"/>
                <a:ea typeface="黑体" panose="02010609060101010101" pitchFamily="2" charset="-122"/>
              </a:rPr>
              <a:t>I/O</a:t>
            </a:r>
            <a:r>
              <a:rPr kumimoji="1" lang="zh-CN" altLang="en-US" dirty="0">
                <a:latin typeface="黑体" panose="02010609060101010101" pitchFamily="2" charset="-122"/>
                <a:ea typeface="黑体" panose="02010609060101010101" pitchFamily="2" charset="-122"/>
              </a:rPr>
              <a:t>请求，自动地构成通道程序</a:t>
            </a:r>
            <a:endParaRPr kumimoji="1" lang="zh-CN" altLang="en-US" dirty="0">
              <a:latin typeface="黑体" panose="02010609060101010101" pitchFamily="2" charset="-122"/>
              <a:ea typeface="黑体" panose="02010609060101010101" pitchFamily="2" charset="-122"/>
            </a:endParaRPr>
          </a:p>
          <a:p>
            <a:pPr indent="-457200" fontAlgn="base">
              <a:spcBef>
                <a:spcPct val="50000"/>
              </a:spcBef>
              <a:spcAft>
                <a:spcPct val="0"/>
              </a:spcAft>
              <a:buClr>
                <a:srgbClr val="0000FF"/>
              </a:buClr>
              <a:buFont typeface="Wingdings" panose="05000000000000000000" pitchFamily="2" charset="2"/>
              <a:buChar char="n"/>
            </a:pPr>
            <a:r>
              <a:rPr kumimoji="1" lang="zh-CN" altLang="en-US" sz="3100" dirty="0">
                <a:latin typeface="黑体" panose="02010609060101010101" pitchFamily="2" charset="-122"/>
                <a:ea typeface="黑体" panose="02010609060101010101" pitchFamily="2" charset="-122"/>
              </a:rPr>
              <a:t>设备独立性和虚拟设备</a:t>
            </a:r>
            <a:endParaRPr kumimoji="1" lang="zh-CN" altLang="en-US" sz="3100" dirty="0">
              <a:latin typeface="黑体" panose="02010609060101010101" pitchFamily="2" charset="-122"/>
              <a:ea typeface="黑体" panose="02010609060101010101" pitchFamily="2" charset="-122"/>
            </a:endParaRPr>
          </a:p>
          <a:p>
            <a:pPr lvl="2" indent="-457200" fontAlgn="base">
              <a:spcBef>
                <a:spcPct val="50000"/>
              </a:spcBef>
              <a:spcAft>
                <a:spcPct val="0"/>
              </a:spcAft>
              <a:buClr>
                <a:srgbClr val="0000FF"/>
              </a:buClr>
              <a:buFont typeface="Wingdings" panose="05000000000000000000" pitchFamily="2" charset="2"/>
              <a:buChar char="n"/>
            </a:pPr>
            <a:r>
              <a:rPr kumimoji="1" lang="zh-CN" altLang="en-US" dirty="0">
                <a:latin typeface="黑体" panose="02010609060101010101" pitchFamily="2" charset="-122"/>
                <a:ea typeface="黑体" panose="02010609060101010101" pitchFamily="2" charset="-122"/>
              </a:rPr>
              <a:t>独立性，即</a:t>
            </a:r>
            <a:r>
              <a:rPr kumimoji="1" lang="en-US" altLang="zh-CN" dirty="0">
                <a:latin typeface="黑体" panose="02010609060101010101" pitchFamily="2" charset="-122"/>
                <a:ea typeface="黑体" panose="02010609060101010101" pitchFamily="2" charset="-122"/>
              </a:rPr>
              <a:t>program</a:t>
            </a:r>
            <a:r>
              <a:rPr kumimoji="1" lang="zh-CN" altLang="en-US" dirty="0">
                <a:latin typeface="黑体" panose="02010609060101010101" pitchFamily="2" charset="-122"/>
                <a:ea typeface="黑体" panose="02010609060101010101" pitchFamily="2" charset="-122"/>
              </a:rPr>
              <a:t>与设备无关性，增加了可移植性</a:t>
            </a:r>
            <a:endParaRPr kumimoji="1" lang="zh-CN" altLang="en-US" dirty="0">
              <a:latin typeface="黑体" panose="02010609060101010101" pitchFamily="2" charset="-122"/>
              <a:ea typeface="黑体" panose="02010609060101010101" pitchFamily="2" charset="-122"/>
            </a:endParaRPr>
          </a:p>
          <a:p>
            <a:pPr lvl="2" indent="-457200" fontAlgn="base">
              <a:spcBef>
                <a:spcPct val="50000"/>
              </a:spcBef>
              <a:spcAft>
                <a:spcPct val="0"/>
              </a:spcAft>
              <a:buClr>
                <a:srgbClr val="0000FF"/>
              </a:buClr>
              <a:buFont typeface="Wingdings" panose="05000000000000000000" pitchFamily="2" charset="2"/>
              <a:buChar char="n"/>
            </a:pPr>
            <a:r>
              <a:rPr kumimoji="1" lang="zh-CN" altLang="en-US" dirty="0">
                <a:latin typeface="黑体" panose="02010609060101010101" pitchFamily="2" charset="-122"/>
                <a:ea typeface="黑体" panose="02010609060101010101" pitchFamily="2" charset="-122"/>
              </a:rPr>
              <a:t>虚拟设备</a:t>
            </a:r>
            <a:endParaRPr kumimoji="1" lang="zh-CN" altLang="en-US" dirty="0">
              <a:latin typeface="黑体" panose="02010609060101010101" pitchFamily="2" charset="-122"/>
              <a:ea typeface="黑体" panose="02010609060101010101" pitchFamily="2" charset="-122"/>
            </a:endParaRPr>
          </a:p>
          <a:p>
            <a:pPr lvl="1">
              <a:lnSpc>
                <a:spcPct val="120000"/>
              </a:lnSpc>
            </a:pPr>
            <a:endParaRPr lang="en-US" altLang="zh-CN" sz="2000" b="1" dirty="0">
              <a:latin typeface="黑体" panose="02010609060101010101" pitchFamily="2" charset="-122"/>
              <a:ea typeface="黑体" panose="02010609060101010101" pitchFamily="2" charset="-122"/>
            </a:endParaRPr>
          </a:p>
        </p:txBody>
      </p:sp>
      <p:sp>
        <p:nvSpPr>
          <p:cNvPr id="5"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idx="4294967295"/>
          </p:nvPr>
        </p:nvSpPr>
        <p:spPr bwMode="auto">
          <a:xfrm>
            <a:off x="323850" y="332656"/>
            <a:ext cx="4695825" cy="727199"/>
          </a:xfrm>
          <a:prstGeom prst="rect">
            <a:avLst/>
          </a:prstGeom>
          <a:noFill/>
          <a:ln w="9525">
            <a:noFill/>
            <a:miter lim="800000"/>
          </a:ln>
        </p:spPr>
        <p:txBody>
          <a:bodyPr vert="horz" lIns="91440" tIns="45720" rIns="91440" bIns="45720" rtlCol="0" anchor="ctr">
            <a:normAutofit/>
          </a:bodyPr>
          <a:lstStyle/>
          <a:p>
            <a:pPr marL="533400" indent="-533400" algn="l" fontAlgn="base">
              <a:spcAft>
                <a:spcPct val="0"/>
              </a:spcAft>
            </a:pPr>
            <a:r>
              <a:rPr lang="en-US" altLang="zh-CN" sz="3200" b="1" dirty="0">
                <a:solidFill>
                  <a:srgbClr val="1F05E3"/>
                </a:solidFill>
                <a:latin typeface="黑体" panose="02010609060101010101" pitchFamily="2" charset="-122"/>
                <a:ea typeface="黑体" panose="02010609060101010101" pitchFamily="2" charset="-122"/>
                <a:cs typeface="+mn-cs"/>
              </a:rPr>
              <a:t>1.4.4 </a:t>
            </a:r>
            <a:r>
              <a:rPr lang="zh-CN" altLang="en-US" sz="3200" b="1" dirty="0">
                <a:solidFill>
                  <a:srgbClr val="1F05E3"/>
                </a:solidFill>
                <a:latin typeface="黑体" panose="02010609060101010101" pitchFamily="2" charset="-122"/>
                <a:ea typeface="黑体" panose="02010609060101010101" pitchFamily="2" charset="-122"/>
                <a:cs typeface="+mn-cs"/>
              </a:rPr>
              <a:t>文件管理的功能</a:t>
            </a:r>
            <a:endParaRPr lang="zh-CN" altLang="en-US" sz="3200" b="1" dirty="0">
              <a:solidFill>
                <a:srgbClr val="1F05E3"/>
              </a:solidFill>
              <a:latin typeface="黑体" panose="02010609060101010101" pitchFamily="2" charset="-122"/>
              <a:ea typeface="黑体" panose="02010609060101010101" pitchFamily="2" charset="-122"/>
              <a:cs typeface="+mn-cs"/>
            </a:endParaRPr>
          </a:p>
        </p:txBody>
      </p:sp>
      <p:sp>
        <p:nvSpPr>
          <p:cNvPr id="60419" name="Rectangle 3"/>
          <p:cNvSpPr>
            <a:spLocks noGrp="1" noChangeArrowheads="1"/>
          </p:cNvSpPr>
          <p:nvPr>
            <p:ph type="body" idx="4294967295"/>
          </p:nvPr>
        </p:nvSpPr>
        <p:spPr>
          <a:xfrm>
            <a:off x="287337" y="1412776"/>
            <a:ext cx="8497887" cy="4896544"/>
          </a:xfrm>
        </p:spPr>
        <p:txBody>
          <a:bodyPr>
            <a:normAutofit fontScale="92500"/>
          </a:bodyPr>
          <a:lstStyle/>
          <a:p>
            <a:pPr marL="457200" lvl="1" indent="0" algn="just">
              <a:lnSpc>
                <a:spcPct val="120000"/>
              </a:lnSpc>
              <a:buNone/>
            </a:pPr>
            <a:r>
              <a:rPr lang="zh-CN" altLang="en-US" b="1" dirty="0">
                <a:solidFill>
                  <a:srgbClr val="FF3300"/>
                </a:solidFill>
                <a:latin typeface="黑体" panose="02010609060101010101" pitchFamily="2" charset="-122"/>
                <a:ea typeface="黑体" panose="02010609060101010101" pitchFamily="2" charset="-122"/>
              </a:rPr>
              <a:t>任务：对用户文件和系统文件进行</a:t>
            </a:r>
            <a:r>
              <a:rPr lang="zh-CN" altLang="en-US" b="1" dirty="0" smtClean="0">
                <a:solidFill>
                  <a:srgbClr val="FF3300"/>
                </a:solidFill>
                <a:latin typeface="黑体" panose="02010609060101010101" pitchFamily="2" charset="-122"/>
                <a:ea typeface="黑体" panose="02010609060101010101" pitchFamily="2" charset="-122"/>
              </a:rPr>
              <a:t>管理，方便用户</a:t>
            </a:r>
            <a:r>
              <a:rPr lang="zh-CN" altLang="en-US" b="1" dirty="0">
                <a:solidFill>
                  <a:srgbClr val="FF3300"/>
                </a:solidFill>
                <a:latin typeface="黑体" panose="02010609060101010101" pitchFamily="2" charset="-122"/>
                <a:ea typeface="黑体" panose="02010609060101010101" pitchFamily="2" charset="-122"/>
              </a:rPr>
              <a:t>，提供安全性</a:t>
            </a:r>
            <a:endParaRPr lang="zh-CN" altLang="en-US" b="1" dirty="0">
              <a:solidFill>
                <a:srgbClr val="FF3300"/>
              </a:solidFill>
              <a:latin typeface="黑体" panose="02010609060101010101" pitchFamily="2" charset="-122"/>
              <a:ea typeface="黑体" panose="02010609060101010101" pitchFamily="2" charset="-122"/>
            </a:endParaRPr>
          </a:p>
          <a:p>
            <a:pPr lvl="1" indent="-457200" fontAlgn="base">
              <a:lnSpc>
                <a:spcPct val="80000"/>
              </a:lnSpc>
              <a:spcBef>
                <a:spcPct val="50000"/>
              </a:spcBef>
              <a:spcAft>
                <a:spcPct val="0"/>
              </a:spcAft>
              <a:buClr>
                <a:srgbClr val="0000FF"/>
              </a:buClr>
              <a:buFont typeface="Wingdings" panose="05000000000000000000" pitchFamily="2" charset="2"/>
              <a:buChar char="n"/>
            </a:pPr>
            <a:r>
              <a:rPr kumimoji="1" lang="zh-CN" altLang="en-US" sz="2600" dirty="0">
                <a:latin typeface="黑体" panose="02010609060101010101" pitchFamily="2" charset="-122"/>
                <a:ea typeface="黑体" panose="02010609060101010101" pitchFamily="2" charset="-122"/>
              </a:rPr>
              <a:t>文件存贮空间的管理</a:t>
            </a:r>
            <a:endParaRPr kumimoji="1" lang="zh-CN" altLang="en-US" sz="2600" dirty="0">
              <a:latin typeface="黑体" panose="02010609060101010101" pitchFamily="2" charset="-122"/>
              <a:ea typeface="黑体" panose="02010609060101010101" pitchFamily="2" charset="-122"/>
            </a:endParaRPr>
          </a:p>
          <a:p>
            <a:pPr lvl="2" indent="-457200" fontAlgn="base">
              <a:lnSpc>
                <a:spcPct val="80000"/>
              </a:lnSpc>
              <a:spcBef>
                <a:spcPct val="50000"/>
              </a:spcBef>
              <a:spcAft>
                <a:spcPct val="0"/>
              </a:spcAft>
              <a:buClr>
                <a:srgbClr val="0000FF"/>
              </a:buClr>
              <a:buFont typeface="Wingdings" panose="05000000000000000000" pitchFamily="2" charset="2"/>
              <a:buChar char="n"/>
            </a:pPr>
            <a:r>
              <a:rPr kumimoji="1" lang="zh-CN" altLang="en-US" sz="2600" dirty="0">
                <a:latin typeface="黑体" panose="02010609060101010101" pitchFamily="2" charset="-122"/>
                <a:ea typeface="黑体" panose="02010609060101010101" pitchFamily="2" charset="-122"/>
              </a:rPr>
              <a:t>为每个文件分配必要的外存空间，提高外存利用率</a:t>
            </a:r>
            <a:endParaRPr kumimoji="1" lang="en-US" altLang="zh-CN" sz="2600" dirty="0">
              <a:latin typeface="黑体" panose="02010609060101010101" pitchFamily="2" charset="-122"/>
              <a:ea typeface="黑体" panose="02010609060101010101" pitchFamily="2" charset="-122"/>
            </a:endParaRPr>
          </a:p>
          <a:p>
            <a:pPr lvl="2" indent="-457200" fontAlgn="base">
              <a:lnSpc>
                <a:spcPct val="80000"/>
              </a:lnSpc>
              <a:spcBef>
                <a:spcPct val="50000"/>
              </a:spcBef>
              <a:spcAft>
                <a:spcPct val="0"/>
              </a:spcAft>
              <a:buClr>
                <a:srgbClr val="0000FF"/>
              </a:buClr>
              <a:buFont typeface="Wingdings" panose="05000000000000000000" pitchFamily="2" charset="2"/>
              <a:buChar char="n"/>
            </a:pPr>
            <a:r>
              <a:rPr kumimoji="1" lang="zh-CN" altLang="en-US" sz="2600" dirty="0">
                <a:latin typeface="黑体" panose="02010609060101010101" pitchFamily="2" charset="-122"/>
                <a:ea typeface="黑体" panose="02010609060101010101" pitchFamily="2" charset="-122"/>
              </a:rPr>
              <a:t>例如，文件系统根据文件长度自动分配连续或离散的扇区。</a:t>
            </a:r>
            <a:endParaRPr kumimoji="1" lang="zh-CN" altLang="en-US" sz="2600" dirty="0">
              <a:latin typeface="黑体" panose="02010609060101010101" pitchFamily="2" charset="-122"/>
              <a:ea typeface="黑体" panose="02010609060101010101" pitchFamily="2" charset="-122"/>
            </a:endParaRPr>
          </a:p>
          <a:p>
            <a:pPr lvl="1" indent="-457200" fontAlgn="base">
              <a:lnSpc>
                <a:spcPct val="80000"/>
              </a:lnSpc>
              <a:spcBef>
                <a:spcPct val="50000"/>
              </a:spcBef>
              <a:spcAft>
                <a:spcPct val="0"/>
              </a:spcAft>
              <a:buClr>
                <a:srgbClr val="0000FF"/>
              </a:buClr>
              <a:buFont typeface="Wingdings" panose="05000000000000000000" pitchFamily="2" charset="2"/>
              <a:buChar char="n"/>
            </a:pPr>
            <a:r>
              <a:rPr kumimoji="1" lang="zh-CN" altLang="en-US" sz="2600" dirty="0">
                <a:latin typeface="黑体" panose="02010609060101010101" pitchFamily="2" charset="-122"/>
                <a:ea typeface="黑体" panose="02010609060101010101" pitchFamily="2" charset="-122"/>
              </a:rPr>
              <a:t>目录管理</a:t>
            </a:r>
            <a:endParaRPr kumimoji="1" lang="zh-CN" altLang="en-US" sz="2600" dirty="0">
              <a:latin typeface="黑体" panose="02010609060101010101" pitchFamily="2" charset="-122"/>
              <a:ea typeface="黑体" panose="02010609060101010101" pitchFamily="2" charset="-122"/>
            </a:endParaRPr>
          </a:p>
          <a:p>
            <a:pPr lvl="2" indent="-457200" fontAlgn="base">
              <a:lnSpc>
                <a:spcPct val="80000"/>
              </a:lnSpc>
              <a:spcBef>
                <a:spcPct val="50000"/>
              </a:spcBef>
              <a:spcAft>
                <a:spcPct val="0"/>
              </a:spcAft>
              <a:buClr>
                <a:srgbClr val="0000FF"/>
              </a:buClr>
              <a:buFont typeface="Wingdings" panose="05000000000000000000" pitchFamily="2" charset="2"/>
              <a:buChar char="n"/>
            </a:pPr>
            <a:r>
              <a:rPr kumimoji="1" lang="zh-CN" altLang="en-US" sz="2600" dirty="0">
                <a:latin typeface="黑体" panose="02010609060101010101" pitchFamily="2" charset="-122"/>
                <a:ea typeface="黑体" panose="02010609060101010101" pitchFamily="2" charset="-122"/>
              </a:rPr>
              <a:t>为每个文件建立一个目录项</a:t>
            </a:r>
            <a:endParaRPr kumimoji="1" lang="en-US" altLang="zh-CN" sz="2600" dirty="0">
              <a:latin typeface="黑体" panose="02010609060101010101" pitchFamily="2" charset="-122"/>
              <a:ea typeface="黑体" panose="02010609060101010101" pitchFamily="2" charset="-122"/>
            </a:endParaRPr>
          </a:p>
          <a:p>
            <a:pPr lvl="2" indent="-457200" fontAlgn="base">
              <a:lnSpc>
                <a:spcPct val="80000"/>
              </a:lnSpc>
              <a:spcBef>
                <a:spcPct val="50000"/>
              </a:spcBef>
              <a:spcAft>
                <a:spcPct val="0"/>
              </a:spcAft>
              <a:buClr>
                <a:srgbClr val="0000FF"/>
              </a:buClr>
              <a:buFont typeface="Wingdings" panose="05000000000000000000" pitchFamily="2" charset="2"/>
              <a:buChar char="n"/>
            </a:pPr>
            <a:r>
              <a:rPr kumimoji="1" lang="zh-CN" altLang="en-US" sz="2600" dirty="0">
                <a:latin typeface="黑体" panose="02010609060101010101" pitchFamily="2" charset="-122"/>
                <a:ea typeface="黑体" panose="02010609060101010101" pitchFamily="2" charset="-122"/>
              </a:rPr>
              <a:t>使用户按名存取，提高速度</a:t>
            </a:r>
            <a:endParaRPr kumimoji="1" lang="zh-CN" altLang="en-US" sz="2600" dirty="0">
              <a:latin typeface="黑体" panose="02010609060101010101" pitchFamily="2" charset="-122"/>
              <a:ea typeface="黑体" panose="02010609060101010101" pitchFamily="2" charset="-122"/>
            </a:endParaRPr>
          </a:p>
          <a:p>
            <a:pPr lvl="1" indent="-457200" fontAlgn="base">
              <a:lnSpc>
                <a:spcPct val="80000"/>
              </a:lnSpc>
              <a:spcBef>
                <a:spcPct val="50000"/>
              </a:spcBef>
              <a:spcAft>
                <a:spcPct val="0"/>
              </a:spcAft>
              <a:buClr>
                <a:srgbClr val="0000FF"/>
              </a:buClr>
              <a:buFont typeface="Wingdings" panose="05000000000000000000" pitchFamily="2" charset="2"/>
              <a:buChar char="n"/>
            </a:pPr>
            <a:r>
              <a:rPr kumimoji="1" lang="zh-CN" altLang="en-US" sz="2600" dirty="0">
                <a:latin typeface="黑体" panose="02010609060101010101" pitchFamily="2" charset="-122"/>
                <a:ea typeface="黑体" panose="02010609060101010101" pitchFamily="2" charset="-122"/>
              </a:rPr>
              <a:t>文件的读、写管理和存取控制（保护）</a:t>
            </a:r>
            <a:endParaRPr kumimoji="1" lang="zh-CN" altLang="en-US" sz="2600" dirty="0">
              <a:latin typeface="黑体" panose="02010609060101010101" pitchFamily="2" charset="-122"/>
              <a:ea typeface="黑体" panose="02010609060101010101" pitchFamily="2" charset="-122"/>
            </a:endParaRPr>
          </a:p>
        </p:txBody>
      </p:sp>
      <p:sp>
        <p:nvSpPr>
          <p:cNvPr id="5"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idx="4294967295"/>
          </p:nvPr>
        </p:nvSpPr>
        <p:spPr bwMode="auto">
          <a:xfrm>
            <a:off x="323850" y="431800"/>
            <a:ext cx="3467100" cy="549275"/>
          </a:xfrm>
          <a:prstGeom prst="rect">
            <a:avLst/>
          </a:prstGeom>
          <a:noFill/>
          <a:ln w="9525">
            <a:noFill/>
            <a:miter lim="800000"/>
          </a:ln>
        </p:spPr>
        <p:txBody>
          <a:bodyPr vert="horz" lIns="91440" tIns="45720" rIns="91440" bIns="45720" rtlCol="0" anchor="ctr">
            <a:normAutofit fontScale="90000"/>
          </a:bodyPr>
          <a:lstStyle/>
          <a:p>
            <a:pPr marL="533400" indent="-533400" algn="l" fontAlgn="base">
              <a:spcAft>
                <a:spcPct val="0"/>
              </a:spcAft>
            </a:pPr>
            <a:r>
              <a:rPr lang="en-US" altLang="zh-CN" sz="3200" b="1" dirty="0">
                <a:solidFill>
                  <a:srgbClr val="1F05E3"/>
                </a:solidFill>
                <a:latin typeface="黑体" panose="02010609060101010101" pitchFamily="2" charset="-122"/>
                <a:ea typeface="黑体" panose="02010609060101010101" pitchFamily="2" charset="-122"/>
                <a:cs typeface="+mn-cs"/>
              </a:rPr>
              <a:t>1.4.5 </a:t>
            </a:r>
            <a:r>
              <a:rPr lang="zh-CN" altLang="en-US" sz="3200" b="1" dirty="0">
                <a:solidFill>
                  <a:srgbClr val="1F05E3"/>
                </a:solidFill>
                <a:latin typeface="黑体" panose="02010609060101010101" pitchFamily="2" charset="-122"/>
                <a:ea typeface="黑体" panose="02010609060101010101" pitchFamily="2" charset="-122"/>
                <a:cs typeface="+mn-cs"/>
              </a:rPr>
              <a:t>用户接口</a:t>
            </a:r>
            <a:endParaRPr lang="zh-CN" altLang="en-US" sz="3200" b="1" dirty="0">
              <a:solidFill>
                <a:srgbClr val="1F05E3"/>
              </a:solidFill>
              <a:latin typeface="黑体" panose="02010609060101010101" pitchFamily="2" charset="-122"/>
              <a:ea typeface="黑体" panose="02010609060101010101" pitchFamily="2" charset="-122"/>
              <a:cs typeface="+mn-cs"/>
            </a:endParaRPr>
          </a:p>
        </p:txBody>
      </p:sp>
      <p:sp>
        <p:nvSpPr>
          <p:cNvPr id="62467" name="Rectangle 3"/>
          <p:cNvSpPr>
            <a:spLocks noGrp="1" noChangeArrowheads="1"/>
          </p:cNvSpPr>
          <p:nvPr>
            <p:ph type="body" idx="4294967295"/>
          </p:nvPr>
        </p:nvSpPr>
        <p:spPr>
          <a:xfrm>
            <a:off x="575468" y="1196752"/>
            <a:ext cx="7921625" cy="4968875"/>
          </a:xfrm>
        </p:spPr>
        <p:txBody>
          <a:bodyPr>
            <a:noAutofit/>
          </a:bodyPr>
          <a:lstStyle/>
          <a:p>
            <a:pPr indent="-457200" fontAlgn="base">
              <a:lnSpc>
                <a:spcPct val="80000"/>
              </a:lnSpc>
              <a:spcBef>
                <a:spcPct val="50000"/>
              </a:spcBef>
              <a:spcAft>
                <a:spcPct val="0"/>
              </a:spcAft>
              <a:buClr>
                <a:srgbClr val="0000FF"/>
              </a:buClr>
              <a:buFont typeface="Wingdings" panose="05000000000000000000" pitchFamily="2" charset="2"/>
              <a:buChar char="n"/>
            </a:pPr>
            <a:r>
              <a:rPr kumimoji="1" lang="zh-CN" altLang="en-US" sz="2600" dirty="0">
                <a:latin typeface="黑体" panose="02010609060101010101" pitchFamily="2" charset="-122"/>
                <a:ea typeface="黑体" panose="02010609060101010101" pitchFamily="2" charset="-122"/>
              </a:rPr>
              <a:t>命令接口</a:t>
            </a:r>
            <a:endParaRPr kumimoji="1" lang="zh-CN" altLang="en-US" sz="2600" dirty="0">
              <a:latin typeface="黑体" panose="02010609060101010101" pitchFamily="2" charset="-122"/>
              <a:ea typeface="黑体" panose="02010609060101010101" pitchFamily="2" charset="-122"/>
            </a:endParaRPr>
          </a:p>
          <a:p>
            <a:pPr lvl="1" indent="-457200" fontAlgn="base">
              <a:lnSpc>
                <a:spcPct val="80000"/>
              </a:lnSpc>
              <a:spcBef>
                <a:spcPct val="50000"/>
              </a:spcBef>
              <a:spcAft>
                <a:spcPct val="0"/>
              </a:spcAft>
              <a:buClr>
                <a:srgbClr val="0000FF"/>
              </a:buClr>
              <a:buFont typeface="Wingdings" panose="05000000000000000000" pitchFamily="2" charset="2"/>
              <a:buChar char="n"/>
            </a:pPr>
            <a:r>
              <a:rPr kumimoji="1" lang="zh-CN" altLang="en-US" sz="2000" dirty="0">
                <a:latin typeface="黑体" panose="02010609060101010101" pitchFamily="2" charset="-122"/>
                <a:ea typeface="黑体" panose="02010609060101010101" pitchFamily="2" charset="-122"/>
              </a:rPr>
              <a:t>由一组“命令”集组成，分为联机和脱机用户接口</a:t>
            </a:r>
            <a:endParaRPr kumimoji="1" lang="zh-CN" altLang="en-US" sz="2000" dirty="0">
              <a:latin typeface="黑体" panose="02010609060101010101" pitchFamily="2" charset="-122"/>
              <a:ea typeface="黑体" panose="02010609060101010101" pitchFamily="2" charset="-122"/>
            </a:endParaRPr>
          </a:p>
          <a:p>
            <a:pPr lvl="1" indent="-457200" fontAlgn="base">
              <a:lnSpc>
                <a:spcPct val="80000"/>
              </a:lnSpc>
              <a:spcBef>
                <a:spcPct val="50000"/>
              </a:spcBef>
              <a:spcAft>
                <a:spcPct val="0"/>
              </a:spcAft>
              <a:buClr>
                <a:srgbClr val="0000FF"/>
              </a:buClr>
              <a:buFont typeface="Wingdings" panose="05000000000000000000" pitchFamily="2" charset="2"/>
              <a:buChar char="n"/>
            </a:pPr>
            <a:r>
              <a:rPr kumimoji="1" lang="zh-CN" altLang="en-US" sz="2000" dirty="0">
                <a:latin typeface="黑体" panose="02010609060101010101" pitchFamily="2" charset="-122"/>
                <a:ea typeface="黑体" panose="02010609060101010101" pitchFamily="2" charset="-122"/>
              </a:rPr>
              <a:t>联机用户接口</a:t>
            </a:r>
            <a:endParaRPr kumimoji="1" lang="zh-CN" altLang="en-US" sz="2000" dirty="0">
              <a:latin typeface="黑体" panose="02010609060101010101" pitchFamily="2" charset="-122"/>
              <a:ea typeface="黑体" panose="02010609060101010101" pitchFamily="2" charset="-122"/>
            </a:endParaRPr>
          </a:p>
          <a:p>
            <a:pPr lvl="2" indent="-457200" fontAlgn="base">
              <a:lnSpc>
                <a:spcPct val="80000"/>
              </a:lnSpc>
              <a:spcBef>
                <a:spcPct val="50000"/>
              </a:spcBef>
              <a:spcAft>
                <a:spcPct val="0"/>
              </a:spcAft>
              <a:buClr>
                <a:srgbClr val="0000FF"/>
              </a:buClr>
              <a:buFont typeface="Wingdings" panose="05000000000000000000" pitchFamily="2" charset="2"/>
              <a:buChar char="n"/>
            </a:pPr>
            <a:r>
              <a:rPr kumimoji="1" lang="zh-CN" altLang="en-US" sz="2000" dirty="0">
                <a:latin typeface="黑体" panose="02010609060101010101" pitchFamily="2" charset="-122"/>
                <a:ea typeface="黑体" panose="02010609060101010101" pitchFamily="2" charset="-122"/>
              </a:rPr>
              <a:t>由一组键盘操作命令及命令解释程序所组成</a:t>
            </a:r>
            <a:endParaRPr kumimoji="1" lang="zh-CN" altLang="en-US" sz="2000" dirty="0">
              <a:latin typeface="黑体" panose="02010609060101010101" pitchFamily="2" charset="-122"/>
              <a:ea typeface="黑体" panose="02010609060101010101" pitchFamily="2" charset="-122"/>
            </a:endParaRPr>
          </a:p>
          <a:p>
            <a:pPr lvl="1" indent="-457200" fontAlgn="base">
              <a:lnSpc>
                <a:spcPct val="80000"/>
              </a:lnSpc>
              <a:spcBef>
                <a:spcPct val="50000"/>
              </a:spcBef>
              <a:spcAft>
                <a:spcPct val="0"/>
              </a:spcAft>
              <a:buClr>
                <a:srgbClr val="0000FF"/>
              </a:buClr>
              <a:buFont typeface="Wingdings" panose="05000000000000000000" pitchFamily="2" charset="2"/>
              <a:buChar char="n"/>
            </a:pPr>
            <a:r>
              <a:rPr kumimoji="1" lang="zh-CN" altLang="en-US" sz="2000" dirty="0">
                <a:latin typeface="黑体" panose="02010609060101010101" pitchFamily="2" charset="-122"/>
                <a:ea typeface="黑体" panose="02010609060101010101" pitchFamily="2" charset="-122"/>
              </a:rPr>
              <a:t>脱机（批处理用户接口）</a:t>
            </a:r>
            <a:endParaRPr kumimoji="1" lang="zh-CN" altLang="en-US" sz="2000" dirty="0">
              <a:latin typeface="黑体" panose="02010609060101010101" pitchFamily="2" charset="-122"/>
              <a:ea typeface="黑体" panose="02010609060101010101" pitchFamily="2" charset="-122"/>
            </a:endParaRPr>
          </a:p>
          <a:p>
            <a:pPr lvl="2" indent="-457200" fontAlgn="base">
              <a:lnSpc>
                <a:spcPct val="80000"/>
              </a:lnSpc>
              <a:spcBef>
                <a:spcPct val="50000"/>
              </a:spcBef>
              <a:spcAft>
                <a:spcPct val="0"/>
              </a:spcAft>
              <a:buClr>
                <a:srgbClr val="0000FF"/>
              </a:buClr>
              <a:buFont typeface="Wingdings" panose="05000000000000000000" pitchFamily="2" charset="2"/>
              <a:buChar char="n"/>
            </a:pPr>
            <a:r>
              <a:rPr kumimoji="1" lang="zh-CN" altLang="en-US" sz="2000" dirty="0">
                <a:latin typeface="黑体" panose="02010609060101010101" pitchFamily="2" charset="-122"/>
                <a:ea typeface="黑体" panose="02010609060101010101" pitchFamily="2" charset="-122"/>
              </a:rPr>
              <a:t>用</a:t>
            </a:r>
            <a:r>
              <a:rPr kumimoji="1" lang="en-US" altLang="zh-CN" sz="2000" dirty="0">
                <a:latin typeface="黑体" panose="02010609060101010101" pitchFamily="2" charset="-122"/>
                <a:ea typeface="黑体" panose="02010609060101010101" pitchFamily="2" charset="-122"/>
              </a:rPr>
              <a:t>JCL</a:t>
            </a:r>
            <a:r>
              <a:rPr kumimoji="1" lang="zh-CN" altLang="en-US" sz="2000" dirty="0">
                <a:latin typeface="黑体" panose="02010609060101010101" pitchFamily="2" charset="-122"/>
                <a:ea typeface="黑体" panose="02010609060101010101" pitchFamily="2" charset="-122"/>
              </a:rPr>
              <a:t>写作业说明书</a:t>
            </a:r>
            <a:endParaRPr kumimoji="1" lang="zh-CN" altLang="en-US" dirty="0">
              <a:latin typeface="黑体" panose="02010609060101010101" pitchFamily="2" charset="-122"/>
              <a:ea typeface="黑体" panose="02010609060101010101" pitchFamily="2" charset="-122"/>
            </a:endParaRPr>
          </a:p>
          <a:p>
            <a:pPr indent="-457200" fontAlgn="base">
              <a:lnSpc>
                <a:spcPct val="80000"/>
              </a:lnSpc>
              <a:spcBef>
                <a:spcPct val="50000"/>
              </a:spcBef>
              <a:spcAft>
                <a:spcPct val="0"/>
              </a:spcAft>
              <a:buClr>
                <a:srgbClr val="0000FF"/>
              </a:buClr>
              <a:buFont typeface="Wingdings" panose="05000000000000000000" pitchFamily="2" charset="2"/>
              <a:buChar char="n"/>
            </a:pPr>
            <a:r>
              <a:rPr kumimoji="1" lang="zh-CN" altLang="en-US" sz="2600" dirty="0">
                <a:latin typeface="黑体" panose="02010609060101010101" pitchFamily="2" charset="-122"/>
                <a:ea typeface="黑体" panose="02010609060101010101" pitchFamily="2" charset="-122"/>
              </a:rPr>
              <a:t>程序接口</a:t>
            </a:r>
            <a:endParaRPr kumimoji="1" lang="zh-CN" altLang="en-US" sz="2600" dirty="0">
              <a:latin typeface="黑体" panose="02010609060101010101" pitchFamily="2" charset="-122"/>
              <a:ea typeface="黑体" panose="02010609060101010101" pitchFamily="2" charset="-122"/>
            </a:endParaRPr>
          </a:p>
          <a:p>
            <a:pPr lvl="1" indent="-457200" fontAlgn="base">
              <a:lnSpc>
                <a:spcPct val="80000"/>
              </a:lnSpc>
              <a:spcBef>
                <a:spcPct val="50000"/>
              </a:spcBef>
              <a:spcAft>
                <a:spcPct val="0"/>
              </a:spcAft>
              <a:buClr>
                <a:srgbClr val="0000FF"/>
              </a:buClr>
              <a:buFont typeface="Wingdings" panose="05000000000000000000" pitchFamily="2" charset="2"/>
              <a:buChar char="n"/>
            </a:pPr>
            <a:r>
              <a:rPr kumimoji="1" lang="zh-CN" altLang="en-US" sz="2000" dirty="0">
                <a:latin typeface="黑体" panose="02010609060101010101" pitchFamily="2" charset="-122"/>
                <a:ea typeface="黑体" panose="02010609060101010101" pitchFamily="2" charset="-122"/>
              </a:rPr>
              <a:t>系统调用</a:t>
            </a:r>
            <a:endParaRPr kumimoji="1" lang="zh-CN" altLang="en-US" sz="2000" dirty="0">
              <a:latin typeface="黑体" panose="02010609060101010101" pitchFamily="2" charset="-122"/>
              <a:ea typeface="黑体" panose="02010609060101010101" pitchFamily="2" charset="-122"/>
            </a:endParaRPr>
          </a:p>
          <a:p>
            <a:pPr lvl="1" indent="-457200" fontAlgn="base">
              <a:lnSpc>
                <a:spcPct val="80000"/>
              </a:lnSpc>
              <a:spcBef>
                <a:spcPct val="50000"/>
              </a:spcBef>
              <a:spcAft>
                <a:spcPct val="0"/>
              </a:spcAft>
              <a:buClr>
                <a:srgbClr val="0000FF"/>
              </a:buClr>
              <a:buFont typeface="Wingdings" panose="05000000000000000000" pitchFamily="2" charset="2"/>
              <a:buChar char="n"/>
            </a:pPr>
            <a:r>
              <a:rPr kumimoji="1" lang="zh-CN" altLang="en-US" sz="2000" dirty="0">
                <a:latin typeface="黑体" panose="02010609060101010101" pitchFamily="2" charset="-122"/>
                <a:ea typeface="黑体" panose="02010609060101010101" pitchFamily="2" charset="-122"/>
              </a:rPr>
              <a:t>高级语言的库函数</a:t>
            </a:r>
            <a:endParaRPr kumimoji="1" lang="zh-CN" altLang="en-US" sz="2400" dirty="0">
              <a:latin typeface="黑体" panose="02010609060101010101" pitchFamily="2" charset="-122"/>
              <a:ea typeface="黑体" panose="02010609060101010101" pitchFamily="2" charset="-122"/>
            </a:endParaRPr>
          </a:p>
          <a:p>
            <a:pPr indent="-457200" fontAlgn="base">
              <a:lnSpc>
                <a:spcPct val="80000"/>
              </a:lnSpc>
              <a:spcBef>
                <a:spcPct val="50000"/>
              </a:spcBef>
              <a:spcAft>
                <a:spcPct val="0"/>
              </a:spcAft>
              <a:buClr>
                <a:srgbClr val="0000FF"/>
              </a:buClr>
              <a:buFont typeface="Wingdings" panose="05000000000000000000" pitchFamily="2" charset="2"/>
              <a:buChar char="n"/>
            </a:pPr>
            <a:r>
              <a:rPr kumimoji="1" lang="zh-CN" altLang="en-US" sz="2600" dirty="0">
                <a:latin typeface="黑体" panose="02010609060101010101" pitchFamily="2" charset="-122"/>
                <a:ea typeface="黑体" panose="02010609060101010101" pitchFamily="2" charset="-122"/>
              </a:rPr>
              <a:t>图形接口</a:t>
            </a:r>
            <a:endParaRPr kumimoji="1" lang="zh-CN" altLang="en-US" sz="2600" dirty="0">
              <a:latin typeface="黑体" panose="02010609060101010101" pitchFamily="2" charset="-122"/>
              <a:ea typeface="黑体" panose="02010609060101010101" pitchFamily="2" charset="-122"/>
            </a:endParaRPr>
          </a:p>
          <a:p>
            <a:pPr lvl="1" indent="-457200" fontAlgn="base">
              <a:lnSpc>
                <a:spcPct val="80000"/>
              </a:lnSpc>
              <a:spcBef>
                <a:spcPct val="50000"/>
              </a:spcBef>
              <a:spcAft>
                <a:spcPct val="0"/>
              </a:spcAft>
              <a:buClr>
                <a:srgbClr val="0000FF"/>
              </a:buClr>
              <a:buFont typeface="Wingdings" panose="05000000000000000000" pitchFamily="2" charset="2"/>
              <a:buChar char="n"/>
            </a:pPr>
            <a:r>
              <a:rPr kumimoji="1" lang="zh-CN" altLang="en-US" sz="2000" dirty="0">
                <a:latin typeface="黑体" panose="02010609060101010101" pitchFamily="2" charset="-122"/>
                <a:ea typeface="黑体" panose="02010609060101010101" pitchFamily="2" charset="-122"/>
              </a:rPr>
              <a:t>如 </a:t>
            </a:r>
            <a:r>
              <a:rPr kumimoji="1" lang="en-US" altLang="zh-CN" sz="2000" dirty="0">
                <a:latin typeface="黑体" panose="02010609060101010101" pitchFamily="2" charset="-122"/>
                <a:ea typeface="黑体" panose="02010609060101010101" pitchFamily="2" charset="-122"/>
              </a:rPr>
              <a:t>win</a:t>
            </a:r>
            <a:r>
              <a:rPr kumimoji="1" lang="zh-CN" altLang="en-US" sz="2000" dirty="0">
                <a:latin typeface="黑体" panose="02010609060101010101" pitchFamily="2" charset="-122"/>
                <a:ea typeface="黑体" panose="02010609060101010101" pitchFamily="2" charset="-122"/>
              </a:rPr>
              <a:t>的</a:t>
            </a:r>
            <a:r>
              <a:rPr kumimoji="1" lang="en-US" altLang="zh-CN" sz="2000" dirty="0">
                <a:latin typeface="黑体" panose="02010609060101010101" pitchFamily="2" charset="-122"/>
                <a:ea typeface="黑体" panose="02010609060101010101" pitchFamily="2" charset="-122"/>
              </a:rPr>
              <a:t>copy</a:t>
            </a:r>
            <a:r>
              <a:rPr kumimoji="1" lang="zh-CN" altLang="en-US" sz="2000" dirty="0">
                <a:latin typeface="黑体" panose="02010609060101010101" pitchFamily="2" charset="-122"/>
                <a:ea typeface="黑体" panose="02010609060101010101" pitchFamily="2" charset="-122"/>
              </a:rPr>
              <a:t>文件，采用“拖”来完成，生动，不需记忆</a:t>
            </a:r>
            <a:endParaRPr kumimoji="1" lang="zh-CN" altLang="en-US" sz="2000" dirty="0">
              <a:latin typeface="黑体" panose="02010609060101010101" pitchFamily="2" charset="-122"/>
              <a:ea typeface="黑体" panose="02010609060101010101" pitchFamily="2" charset="-122"/>
            </a:endParaRPr>
          </a:p>
        </p:txBody>
      </p:sp>
      <p:sp>
        <p:nvSpPr>
          <p:cNvPr id="5"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3"/>
          <p:cNvSpPr>
            <a:spLocks noGrp="1" noChangeArrowheads="1"/>
          </p:cNvSpPr>
          <p:nvPr>
            <p:ph type="body" idx="4294967295"/>
          </p:nvPr>
        </p:nvSpPr>
        <p:spPr>
          <a:xfrm>
            <a:off x="2411760" y="2304132"/>
            <a:ext cx="3240087" cy="3213100"/>
          </a:xfrm>
        </p:spPr>
        <p:txBody>
          <a:bodyPr>
            <a:normAutofit/>
          </a:bodyPr>
          <a:lstStyle/>
          <a:p>
            <a:pPr algn="just">
              <a:lnSpc>
                <a:spcPct val="120000"/>
              </a:lnSpc>
              <a:spcAft>
                <a:spcPct val="20000"/>
              </a:spcAft>
            </a:pPr>
            <a:r>
              <a:rPr lang="zh-CN" altLang="en-US" sz="2400" b="1" dirty="0">
                <a:latin typeface="黑体" panose="02010609060101010101" pitchFamily="2" charset="-122"/>
                <a:ea typeface="黑体" panose="02010609060101010101" pitchFamily="2" charset="-122"/>
              </a:rPr>
              <a:t>无结构</a:t>
            </a:r>
            <a:endParaRPr lang="zh-CN" altLang="en-US" sz="2400" b="1" dirty="0">
              <a:latin typeface="黑体" panose="02010609060101010101" pitchFamily="2" charset="-122"/>
              <a:ea typeface="黑体" panose="02010609060101010101" pitchFamily="2" charset="-122"/>
            </a:endParaRPr>
          </a:p>
          <a:p>
            <a:pPr algn="just">
              <a:lnSpc>
                <a:spcPct val="120000"/>
              </a:lnSpc>
              <a:spcAft>
                <a:spcPct val="20000"/>
              </a:spcAft>
            </a:pPr>
            <a:r>
              <a:rPr lang="zh-CN" altLang="en-US" sz="2400" b="1" dirty="0">
                <a:latin typeface="黑体" panose="02010609060101010101" pitchFamily="2" charset="-122"/>
                <a:ea typeface="黑体" panose="02010609060101010101" pitchFamily="2" charset="-122"/>
              </a:rPr>
              <a:t>模块式</a:t>
            </a:r>
            <a:endParaRPr lang="zh-CN" altLang="en-US" sz="2400" b="1" dirty="0">
              <a:latin typeface="黑体" panose="02010609060101010101" pitchFamily="2" charset="-122"/>
              <a:ea typeface="黑体" panose="02010609060101010101" pitchFamily="2" charset="-122"/>
            </a:endParaRPr>
          </a:p>
          <a:p>
            <a:pPr algn="just">
              <a:lnSpc>
                <a:spcPct val="120000"/>
              </a:lnSpc>
              <a:spcAft>
                <a:spcPct val="20000"/>
              </a:spcAft>
            </a:pPr>
            <a:r>
              <a:rPr lang="zh-CN" altLang="en-US" sz="2400" b="1" dirty="0">
                <a:latin typeface="黑体" panose="02010609060101010101" pitchFamily="2" charset="-122"/>
                <a:ea typeface="黑体" panose="02010609060101010101" pitchFamily="2" charset="-122"/>
              </a:rPr>
              <a:t>层次式</a:t>
            </a:r>
            <a:endParaRPr lang="zh-CN" altLang="en-US" sz="2400" b="1" dirty="0">
              <a:latin typeface="黑体" panose="02010609060101010101" pitchFamily="2" charset="-122"/>
              <a:ea typeface="黑体" panose="02010609060101010101" pitchFamily="2" charset="-122"/>
            </a:endParaRPr>
          </a:p>
          <a:p>
            <a:pPr algn="just">
              <a:lnSpc>
                <a:spcPct val="120000"/>
              </a:lnSpc>
              <a:spcAft>
                <a:spcPct val="20000"/>
              </a:spcAft>
            </a:pPr>
            <a:r>
              <a:rPr lang="zh-CN" altLang="en-US" sz="2400" b="1" dirty="0">
                <a:latin typeface="黑体" panose="02010609060101010101" pitchFamily="2" charset="-122"/>
                <a:ea typeface="黑体" panose="02010609060101010101" pitchFamily="2" charset="-122"/>
              </a:rPr>
              <a:t>微内核</a:t>
            </a:r>
            <a:endParaRPr lang="zh-CN" altLang="en-US" sz="2400" b="1" dirty="0">
              <a:latin typeface="黑体" panose="02010609060101010101" pitchFamily="2" charset="-122"/>
              <a:ea typeface="黑体" panose="02010609060101010101" pitchFamily="2" charset="-122"/>
            </a:endParaRPr>
          </a:p>
        </p:txBody>
      </p:sp>
      <p:sp>
        <p:nvSpPr>
          <p:cNvPr id="4" name="Rectangle 2"/>
          <p:cNvSpPr txBox="1">
            <a:spLocks noChangeArrowheads="1"/>
          </p:cNvSpPr>
          <p:nvPr/>
        </p:nvSpPr>
        <p:spPr bwMode="auto">
          <a:xfrm>
            <a:off x="323850" y="431800"/>
            <a:ext cx="3467100" cy="549275"/>
          </a:xfrm>
          <a:prstGeom prst="rect">
            <a:avLst/>
          </a:prstGeom>
          <a:noFill/>
          <a:ln w="9525">
            <a:noFill/>
            <a:miter lim="800000"/>
          </a:ln>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533400" indent="-533400" algn="l" fontAlgn="base">
              <a:spcAft>
                <a:spcPct val="0"/>
              </a:spcAft>
            </a:pPr>
            <a:r>
              <a:rPr lang="en-US" altLang="zh-CN" sz="3200" b="1" dirty="0">
                <a:solidFill>
                  <a:srgbClr val="1F05E3"/>
                </a:solidFill>
                <a:latin typeface="黑体" panose="02010609060101010101" pitchFamily="2" charset="-122"/>
                <a:ea typeface="黑体" panose="02010609060101010101" pitchFamily="2" charset="-122"/>
                <a:cs typeface="+mn-cs"/>
              </a:rPr>
              <a:t>1.5 OS</a:t>
            </a:r>
            <a:r>
              <a:rPr lang="zh-CN" altLang="en-US" sz="3200" b="1" dirty="0">
                <a:solidFill>
                  <a:srgbClr val="1F05E3"/>
                </a:solidFill>
                <a:latin typeface="黑体" panose="02010609060101010101" pitchFamily="2" charset="-122"/>
                <a:ea typeface="黑体" panose="02010609060101010101" pitchFamily="2" charset="-122"/>
                <a:cs typeface="+mn-cs"/>
              </a:rPr>
              <a:t>的结构设计</a:t>
            </a:r>
            <a:endParaRPr lang="zh-CN" altLang="en-US" sz="3200" b="1" dirty="0">
              <a:solidFill>
                <a:srgbClr val="1F05E3"/>
              </a:solidFill>
              <a:latin typeface="黑体" panose="02010609060101010101" pitchFamily="2" charset="-122"/>
              <a:ea typeface="黑体" panose="02010609060101010101" pitchFamily="2" charset="-122"/>
              <a:cs typeface="+mn-cs"/>
            </a:endParaRPr>
          </a:p>
        </p:txBody>
      </p:sp>
      <p:sp>
        <p:nvSpPr>
          <p:cNvPr id="5"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
        <p:nvSpPr>
          <p:cNvPr id="6" name="Text Box 6"/>
          <p:cNvSpPr txBox="1">
            <a:spLocks noChangeArrowheads="1"/>
          </p:cNvSpPr>
          <p:nvPr/>
        </p:nvSpPr>
        <p:spPr bwMode="auto">
          <a:xfrm>
            <a:off x="4749773" y="2698402"/>
            <a:ext cx="2209800" cy="830997"/>
          </a:xfrm>
          <a:prstGeom prst="rect">
            <a:avLst/>
          </a:prstGeom>
          <a:noFill/>
          <a:ln w="9525">
            <a:solidFill>
              <a:srgbClr val="0000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dirty="0">
                <a:latin typeface="黑体" panose="02010609060101010101" pitchFamily="2" charset="-122"/>
                <a:ea typeface="黑体" panose="02010609060101010101" pitchFamily="2" charset="-122"/>
              </a:rPr>
              <a:t>传统的操作系统结构</a:t>
            </a:r>
            <a:r>
              <a:rPr kumimoji="1" lang="zh-CN" altLang="en-US" sz="1600" b="0" dirty="0">
                <a:latin typeface="黑体" panose="02010609060101010101" pitchFamily="2" charset="-122"/>
                <a:ea typeface="黑体" panose="02010609060101010101" pitchFamily="2" charset="-122"/>
              </a:rPr>
              <a:t> </a:t>
            </a:r>
            <a:endParaRPr kumimoji="1" lang="zh-CN" altLang="en-US" sz="1600" b="0" dirty="0">
              <a:latin typeface="黑体" panose="02010609060101010101" pitchFamily="2" charset="-122"/>
              <a:ea typeface="黑体" panose="02010609060101010101" pitchFamily="2" charset="-122"/>
            </a:endParaRPr>
          </a:p>
        </p:txBody>
      </p:sp>
      <p:sp>
        <p:nvSpPr>
          <p:cNvPr id="7" name="Text Box 8"/>
          <p:cNvSpPr txBox="1">
            <a:spLocks noChangeArrowheads="1"/>
          </p:cNvSpPr>
          <p:nvPr/>
        </p:nvSpPr>
        <p:spPr bwMode="auto">
          <a:xfrm>
            <a:off x="4568618" y="4104332"/>
            <a:ext cx="1931988" cy="830997"/>
          </a:xfrm>
          <a:prstGeom prst="rect">
            <a:avLst/>
          </a:prstGeom>
          <a:noFill/>
          <a:ln w="9525">
            <a:solidFill>
              <a:srgbClr val="0000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en-US" altLang="zh-CN" sz="2400">
                <a:latin typeface="黑体" panose="02010609060101010101" pitchFamily="2" charset="-122"/>
                <a:ea typeface="黑体" panose="02010609060101010101" pitchFamily="2" charset="-122"/>
              </a:rPr>
              <a:t>20</a:t>
            </a:r>
            <a:r>
              <a:rPr kumimoji="1" lang="zh-CN" altLang="en-US" sz="2400">
                <a:latin typeface="黑体" panose="02010609060101010101" pitchFamily="2" charset="-122"/>
                <a:ea typeface="黑体" panose="02010609060101010101" pitchFamily="2" charset="-122"/>
              </a:rPr>
              <a:t>世纪</a:t>
            </a:r>
            <a:r>
              <a:rPr kumimoji="1" lang="en-US" altLang="zh-CN" sz="2400">
                <a:latin typeface="黑体" panose="02010609060101010101" pitchFamily="2" charset="-122"/>
                <a:ea typeface="黑体" panose="02010609060101010101" pitchFamily="2" charset="-122"/>
              </a:rPr>
              <a:t>80</a:t>
            </a:r>
            <a:r>
              <a:rPr kumimoji="1" lang="zh-CN" altLang="en-US" sz="2400">
                <a:latin typeface="黑体" panose="02010609060101010101" pitchFamily="2" charset="-122"/>
                <a:ea typeface="黑体" panose="02010609060101010101" pitchFamily="2" charset="-122"/>
              </a:rPr>
              <a:t>年代后期</a:t>
            </a:r>
            <a:endParaRPr kumimoji="1" lang="zh-CN" altLang="en-US" sz="2400">
              <a:latin typeface="黑体" panose="02010609060101010101" pitchFamily="2" charset="-122"/>
              <a:ea typeface="黑体" panose="02010609060101010101" pitchFamily="2" charset="-122"/>
            </a:endParaRPr>
          </a:p>
        </p:txBody>
      </p:sp>
      <p:sp>
        <p:nvSpPr>
          <p:cNvPr id="8" name="AutoShape 5"/>
          <p:cNvSpPr/>
          <p:nvPr/>
        </p:nvSpPr>
        <p:spPr bwMode="auto">
          <a:xfrm>
            <a:off x="4307681" y="2376140"/>
            <a:ext cx="228600" cy="1600200"/>
          </a:xfrm>
          <a:prstGeom prst="rightBrace">
            <a:avLst>
              <a:gd name="adj1" fmla="val 58333"/>
              <a:gd name="adj2" fmla="val 50000"/>
            </a:avLst>
          </a:prstGeom>
          <a:noFill/>
          <a:ln w="1905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矩形 1"/>
          <p:cNvSpPr/>
          <p:nvPr/>
        </p:nvSpPr>
        <p:spPr>
          <a:xfrm>
            <a:off x="467544" y="1268760"/>
            <a:ext cx="3706464" cy="461665"/>
          </a:xfrm>
          <a:prstGeom prst="rect">
            <a:avLst/>
          </a:prstGeom>
        </p:spPr>
        <p:txBody>
          <a:bodyPr wrap="none">
            <a:spAutoFit/>
          </a:bodyPr>
          <a:lstStyle/>
          <a:p>
            <a:pPr>
              <a:buFont typeface="Wingdings" panose="05000000000000000000" pitchFamily="2" charset="2"/>
              <a:buNone/>
            </a:pPr>
            <a:r>
              <a:rPr lang="en-US" altLang="zh-CN" sz="2400" dirty="0">
                <a:latin typeface="黑体" panose="02010609060101010101" pitchFamily="2" charset="-122"/>
                <a:ea typeface="黑体" panose="02010609060101010101" pitchFamily="2" charset="-122"/>
              </a:rPr>
              <a:t>OS</a:t>
            </a:r>
            <a:r>
              <a:rPr lang="zh-CN" altLang="en-US" sz="2400" dirty="0">
                <a:latin typeface="黑体" panose="02010609060101010101" pitchFamily="2" charset="-122"/>
                <a:ea typeface="黑体" panose="02010609060101010101" pitchFamily="2" charset="-122"/>
              </a:rPr>
              <a:t>的结构经历了四代变革</a:t>
            </a:r>
            <a:endParaRPr lang="zh-CN" altLang="en-US" sz="2400" dirty="0">
              <a:latin typeface="黑体" panose="02010609060101010101" pitchFamily="2" charset="-122"/>
              <a:ea typeface="黑体" panose="02010609060101010101" pitchFamily="2" charset="-122"/>
            </a:endParaRPr>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idx="4294967295"/>
          </p:nvPr>
        </p:nvSpPr>
        <p:spPr bwMode="auto">
          <a:xfrm>
            <a:off x="325831" y="359445"/>
            <a:ext cx="5580112" cy="549275"/>
          </a:xfrm>
          <a:prstGeom prst="rect">
            <a:avLst/>
          </a:prstGeom>
          <a:noFill/>
          <a:ln w="9525">
            <a:noFill/>
            <a:miter lim="800000"/>
          </a:ln>
        </p:spPr>
        <p:txBody>
          <a:bodyPr vert="horz" lIns="91440" tIns="45720" rIns="91440" bIns="45720" rtlCol="0" anchor="ctr">
            <a:normAutofit fontScale="90000"/>
          </a:bodyPr>
          <a:lstStyle/>
          <a:p>
            <a:pPr marL="533400" indent="-533400" algn="l" fontAlgn="base">
              <a:spcAft>
                <a:spcPct val="0"/>
              </a:spcAft>
            </a:pPr>
            <a:r>
              <a:rPr lang="en-US" altLang="zh-CN" sz="3200" b="1" dirty="0">
                <a:solidFill>
                  <a:srgbClr val="1F05E3"/>
                </a:solidFill>
                <a:latin typeface="黑体" panose="02010609060101010101" pitchFamily="2" charset="-122"/>
                <a:ea typeface="黑体" panose="02010609060101010101" pitchFamily="2" charset="-122"/>
                <a:cs typeface="+mn-cs"/>
              </a:rPr>
              <a:t>1.5.1  </a:t>
            </a:r>
            <a:r>
              <a:rPr lang="zh-CN" altLang="en-US" sz="3200" b="1" dirty="0">
                <a:solidFill>
                  <a:srgbClr val="1F05E3"/>
                </a:solidFill>
                <a:latin typeface="黑体" panose="02010609060101010101" pitchFamily="2" charset="-122"/>
                <a:ea typeface="黑体" panose="02010609060101010101" pitchFamily="2" charset="-122"/>
                <a:cs typeface="+mn-cs"/>
              </a:rPr>
              <a:t>传统的操作系统结构</a:t>
            </a:r>
            <a:endParaRPr lang="zh-CN" altLang="en-US" sz="3200" b="1" dirty="0">
              <a:solidFill>
                <a:srgbClr val="1F05E3"/>
              </a:solidFill>
              <a:latin typeface="黑体" panose="02010609060101010101" pitchFamily="2" charset="-122"/>
              <a:ea typeface="黑体" panose="02010609060101010101" pitchFamily="2" charset="-122"/>
              <a:cs typeface="+mn-cs"/>
            </a:endParaRPr>
          </a:p>
        </p:txBody>
      </p:sp>
      <p:sp>
        <p:nvSpPr>
          <p:cNvPr id="70659" name="Rectangle 3"/>
          <p:cNvSpPr>
            <a:spLocks noGrp="1" noChangeArrowheads="1"/>
          </p:cNvSpPr>
          <p:nvPr>
            <p:ph type="body" idx="4294967295"/>
          </p:nvPr>
        </p:nvSpPr>
        <p:spPr>
          <a:xfrm>
            <a:off x="755650" y="1124744"/>
            <a:ext cx="7850187" cy="1295400"/>
          </a:xfrm>
        </p:spPr>
        <p:txBody>
          <a:bodyPr>
            <a:normAutofit fontScale="92500"/>
          </a:bodyPr>
          <a:lstStyle/>
          <a:p>
            <a:pPr marL="533400" indent="-533400">
              <a:buFont typeface="Wingdings" panose="05000000000000000000" pitchFamily="2" charset="2"/>
              <a:buNone/>
            </a:pPr>
            <a:r>
              <a:rPr lang="en-US" altLang="zh-CN" sz="2400" b="1" dirty="0">
                <a:latin typeface="黑体" panose="02010609060101010101" pitchFamily="2" charset="-122"/>
                <a:ea typeface="黑体" panose="02010609060101010101" pitchFamily="2" charset="-122"/>
              </a:rPr>
              <a:t>1.</a:t>
            </a:r>
            <a:r>
              <a:rPr lang="zh-CN" altLang="en-US" sz="2400" b="1" dirty="0">
                <a:latin typeface="黑体" panose="02010609060101010101" pitchFamily="2" charset="-122"/>
                <a:ea typeface="黑体" panose="02010609060101010101" pitchFamily="2" charset="-122"/>
              </a:rPr>
              <a:t>无结构操作系统</a:t>
            </a:r>
            <a:endParaRPr lang="zh-CN" altLang="en-US" sz="2400" b="1" dirty="0">
              <a:latin typeface="黑体" panose="02010609060101010101" pitchFamily="2" charset="-122"/>
              <a:ea typeface="黑体" panose="02010609060101010101" pitchFamily="2" charset="-122"/>
            </a:endParaRPr>
          </a:p>
          <a:p>
            <a:pPr marL="990600" lvl="1" indent="-533400"/>
            <a:r>
              <a:rPr lang="zh-CN" altLang="en-US" sz="2400" b="1" dirty="0">
                <a:latin typeface="黑体" panose="02010609060101010101" pitchFamily="2" charset="-122"/>
                <a:ea typeface="黑体" panose="02010609060101010101" pitchFamily="2" charset="-122"/>
              </a:rPr>
              <a:t>一组过程集，各过程可相互调用，也叫整体系统结构。</a:t>
            </a:r>
            <a:endParaRPr lang="zh-CN" altLang="en-US" sz="2400" b="1" dirty="0">
              <a:latin typeface="黑体" panose="02010609060101010101" pitchFamily="2" charset="-122"/>
              <a:ea typeface="黑体" panose="02010609060101010101" pitchFamily="2" charset="-122"/>
            </a:endParaRPr>
          </a:p>
          <a:p>
            <a:pPr marL="990600" lvl="1" indent="-533400"/>
            <a:r>
              <a:rPr lang="zh-CN" altLang="en-US" sz="2400" b="1" dirty="0">
                <a:latin typeface="黑体" panose="02010609060101010101" pitchFamily="2" charset="-122"/>
                <a:ea typeface="黑体" panose="02010609060101010101" pitchFamily="2" charset="-122"/>
              </a:rPr>
              <a:t>缺点：逻辑复杂，维护困难</a:t>
            </a:r>
            <a:r>
              <a:rPr lang="en-US" altLang="zh-CN" sz="2400" b="1" dirty="0">
                <a:latin typeface="黑体" panose="02010609060101010101" pitchFamily="2" charset="-122"/>
                <a:ea typeface="黑体" panose="02010609060101010101" pitchFamily="2" charset="-122"/>
              </a:rPr>
              <a:t>.</a:t>
            </a:r>
            <a:endParaRPr lang="en-US" altLang="zh-CN" sz="2400" b="1" dirty="0">
              <a:latin typeface="黑体" panose="02010609060101010101" pitchFamily="2" charset="-122"/>
              <a:ea typeface="黑体" panose="02010609060101010101" pitchFamily="2" charset="-122"/>
            </a:endParaRPr>
          </a:p>
        </p:txBody>
      </p:sp>
      <p:sp>
        <p:nvSpPr>
          <p:cNvPr id="76805" name="Rectangle 5"/>
          <p:cNvSpPr>
            <a:spLocks noChangeArrowheads="1"/>
          </p:cNvSpPr>
          <p:nvPr/>
        </p:nvSpPr>
        <p:spPr bwMode="auto">
          <a:xfrm>
            <a:off x="755650" y="2565400"/>
            <a:ext cx="7993063" cy="3248025"/>
          </a:xfrm>
          <a:prstGeom prst="rect">
            <a:avLst/>
          </a:prstGeom>
          <a:noFill/>
          <a:ln w="9525">
            <a:noFill/>
            <a:miter lim="800000"/>
          </a:ln>
          <a:effectLst/>
        </p:spPr>
        <p:txBody>
          <a:bodyPr/>
          <a:lstStyle/>
          <a:p>
            <a:pPr marL="533400" indent="-533400">
              <a:lnSpc>
                <a:spcPct val="80000"/>
              </a:lnSpc>
              <a:spcBef>
                <a:spcPct val="20000"/>
              </a:spcBef>
              <a:buClr>
                <a:srgbClr val="1F05E3"/>
              </a:buClr>
              <a:buFont typeface="Wingdings" panose="05000000000000000000" pitchFamily="2" charset="2"/>
              <a:buNone/>
            </a:pPr>
            <a:r>
              <a:rPr lang="en-US" altLang="zh-CN" sz="2400" b="1" dirty="0">
                <a:latin typeface="黑体" panose="02010609060101010101" pitchFamily="2" charset="-122"/>
                <a:ea typeface="黑体" panose="02010609060101010101" pitchFamily="2" charset="-122"/>
              </a:rPr>
              <a:t>2.</a:t>
            </a:r>
            <a:r>
              <a:rPr lang="zh-CN" altLang="en-US" sz="2400" b="1" dirty="0">
                <a:latin typeface="黑体" panose="02010609060101010101" pitchFamily="2" charset="-122"/>
                <a:ea typeface="黑体" panose="02010609060101010101" pitchFamily="2" charset="-122"/>
              </a:rPr>
              <a:t>模块化操作系统</a:t>
            </a:r>
            <a:endParaRPr lang="zh-CN" altLang="en-US" sz="2400" b="1" dirty="0">
              <a:latin typeface="黑体" panose="02010609060101010101" pitchFamily="2" charset="-122"/>
              <a:ea typeface="黑体" panose="02010609060101010101" pitchFamily="2" charset="-122"/>
            </a:endParaRPr>
          </a:p>
          <a:p>
            <a:pPr marL="990600" lvl="1" indent="-533400">
              <a:lnSpc>
                <a:spcPct val="80000"/>
              </a:lnSpc>
              <a:spcBef>
                <a:spcPct val="20000"/>
              </a:spcBef>
              <a:buClr>
                <a:srgbClr val="0066FF"/>
              </a:buClr>
              <a:buFont typeface="Times New Roman" panose="02020603050405020304" pitchFamily="18" charset="0"/>
              <a:buChar char="٭"/>
            </a:pPr>
            <a:r>
              <a:rPr lang="zh-CN" altLang="en-US" sz="2400" b="1" dirty="0">
                <a:latin typeface="黑体" panose="02010609060101010101" pitchFamily="2" charset="-122"/>
                <a:ea typeface="黑体" panose="02010609060101010101" pitchFamily="2" charset="-122"/>
              </a:rPr>
              <a:t>通过分解来控制大型软件复杂度。</a:t>
            </a:r>
            <a:endParaRPr lang="zh-CN" altLang="en-US" sz="2400" b="1" dirty="0">
              <a:latin typeface="黑体" panose="02010609060101010101" pitchFamily="2" charset="-122"/>
              <a:ea typeface="黑体" panose="02010609060101010101" pitchFamily="2" charset="-122"/>
            </a:endParaRPr>
          </a:p>
          <a:p>
            <a:pPr marL="1371600" lvl="2" indent="-457200">
              <a:lnSpc>
                <a:spcPct val="80000"/>
              </a:lnSpc>
              <a:spcBef>
                <a:spcPct val="20000"/>
              </a:spcBef>
              <a:buClr>
                <a:srgbClr val="1F05E3"/>
              </a:buClr>
              <a:buFont typeface="Times New Roman" panose="02020603050405020304" pitchFamily="18" charset="0"/>
              <a:buChar char="▪"/>
            </a:pPr>
            <a:r>
              <a:rPr lang="zh-CN" altLang="en-US" sz="2400" b="1" dirty="0">
                <a:latin typeface="黑体" panose="02010609060101010101" pitchFamily="2" charset="-122"/>
                <a:ea typeface="黑体" panose="02010609060101010101" pitchFamily="2" charset="-122"/>
              </a:rPr>
              <a:t>如：进程模块、内存模块</a:t>
            </a:r>
            <a:r>
              <a:rPr lang="en-US" altLang="zh-CN" sz="2400" b="1" dirty="0">
                <a:latin typeface="Times New Roman" panose="02020603050405020304"/>
                <a:ea typeface="黑体" panose="02010609060101010101" pitchFamily="2" charset="-122"/>
              </a:rPr>
              <a:t>…</a:t>
            </a:r>
            <a:r>
              <a:rPr lang="zh-CN" altLang="en-US" sz="2400" b="1" dirty="0">
                <a:latin typeface="黑体" panose="02010609060101010101" pitchFamily="2" charset="-122"/>
                <a:ea typeface="黑体" panose="02010609060101010101" pitchFamily="2" charset="-122"/>
              </a:rPr>
              <a:t>，各模块内进一步划分子模块。</a:t>
            </a:r>
            <a:endParaRPr lang="zh-CN" altLang="en-US" sz="2400" b="1" dirty="0">
              <a:latin typeface="黑体" panose="02010609060101010101" pitchFamily="2" charset="-122"/>
              <a:ea typeface="黑体" panose="02010609060101010101" pitchFamily="2" charset="-122"/>
            </a:endParaRPr>
          </a:p>
          <a:p>
            <a:pPr marL="990600" lvl="1" indent="-533400">
              <a:lnSpc>
                <a:spcPct val="80000"/>
              </a:lnSpc>
              <a:spcBef>
                <a:spcPct val="20000"/>
              </a:spcBef>
              <a:buClr>
                <a:srgbClr val="0066FF"/>
              </a:buClr>
              <a:buFont typeface="Times New Roman" panose="02020603050405020304" pitchFamily="18" charset="0"/>
              <a:buChar char="٭"/>
            </a:pPr>
            <a:r>
              <a:rPr lang="zh-CN" altLang="en-US" sz="2400" b="1" dirty="0">
                <a:latin typeface="黑体" panose="02010609060101010101" pitchFamily="2" charset="-122"/>
                <a:ea typeface="黑体" panose="02010609060101010101" pitchFamily="2" charset="-122"/>
              </a:rPr>
              <a:t>优点：</a:t>
            </a:r>
            <a:endParaRPr lang="zh-CN" altLang="en-US" sz="2400" b="1" dirty="0">
              <a:latin typeface="黑体" panose="02010609060101010101" pitchFamily="2" charset="-122"/>
              <a:ea typeface="黑体" panose="02010609060101010101" pitchFamily="2" charset="-122"/>
            </a:endParaRPr>
          </a:p>
          <a:p>
            <a:pPr marL="1371600" lvl="2" indent="-457200">
              <a:lnSpc>
                <a:spcPct val="80000"/>
              </a:lnSpc>
              <a:spcBef>
                <a:spcPct val="20000"/>
              </a:spcBef>
              <a:buClr>
                <a:srgbClr val="1F05E3"/>
              </a:buClr>
              <a:buFont typeface="Times New Roman" panose="02020603050405020304" pitchFamily="18" charset="0"/>
              <a:buChar char="▪"/>
            </a:pPr>
            <a:r>
              <a:rPr lang="zh-CN" altLang="en-US" sz="2400" b="1" dirty="0">
                <a:latin typeface="黑体" panose="02010609060101010101" pitchFamily="2" charset="-122"/>
                <a:ea typeface="黑体" panose="02010609060101010101" pitchFamily="2" charset="-122"/>
              </a:rPr>
              <a:t>提高了</a:t>
            </a:r>
            <a:r>
              <a:rPr lang="en-US" altLang="zh-CN" sz="2400" b="1" dirty="0">
                <a:latin typeface="黑体" panose="02010609060101010101" pitchFamily="2" charset="-122"/>
                <a:ea typeface="黑体" panose="02010609060101010101" pitchFamily="2" charset="-122"/>
              </a:rPr>
              <a:t>OS</a:t>
            </a:r>
            <a:r>
              <a:rPr lang="zh-CN" altLang="en-US" sz="2400" b="1" dirty="0">
                <a:latin typeface="黑体" panose="02010609060101010101" pitchFamily="2" charset="-122"/>
                <a:ea typeface="黑体" panose="02010609060101010101" pitchFamily="2" charset="-122"/>
              </a:rPr>
              <a:t>设计的可维护性</a:t>
            </a:r>
            <a:endParaRPr lang="zh-CN" altLang="en-US" sz="2400" b="1" dirty="0">
              <a:latin typeface="黑体" panose="02010609060101010101" pitchFamily="2" charset="-122"/>
              <a:ea typeface="黑体" panose="02010609060101010101" pitchFamily="2" charset="-122"/>
            </a:endParaRPr>
          </a:p>
          <a:p>
            <a:pPr marL="1371600" lvl="2" indent="-457200">
              <a:lnSpc>
                <a:spcPct val="80000"/>
              </a:lnSpc>
              <a:spcBef>
                <a:spcPct val="20000"/>
              </a:spcBef>
              <a:buClr>
                <a:srgbClr val="1F05E3"/>
              </a:buClr>
              <a:buFont typeface="Times New Roman" panose="02020603050405020304" pitchFamily="18" charset="0"/>
              <a:buChar char="▪"/>
            </a:pPr>
            <a:r>
              <a:rPr lang="zh-CN" altLang="en-US" sz="2400" b="1" dirty="0">
                <a:latin typeface="黑体" panose="02010609060101010101" pitchFamily="2" charset="-122"/>
                <a:ea typeface="黑体" panose="02010609060101010101" pitchFamily="2" charset="-122"/>
              </a:rPr>
              <a:t>增强的</a:t>
            </a:r>
            <a:r>
              <a:rPr lang="en-US" altLang="zh-CN" sz="2400" b="1" dirty="0">
                <a:latin typeface="黑体" panose="02010609060101010101" pitchFamily="2" charset="-122"/>
                <a:ea typeface="黑体" panose="02010609060101010101" pitchFamily="2" charset="-122"/>
              </a:rPr>
              <a:t>OS</a:t>
            </a:r>
            <a:r>
              <a:rPr lang="zh-CN" altLang="en-US" sz="2400" b="1" dirty="0">
                <a:latin typeface="黑体" panose="02010609060101010101" pitchFamily="2" charset="-122"/>
                <a:ea typeface="黑体" panose="02010609060101010101" pitchFamily="2" charset="-122"/>
              </a:rPr>
              <a:t>的可适应性</a:t>
            </a:r>
            <a:endParaRPr lang="zh-CN" altLang="en-US" sz="2400" b="1" dirty="0">
              <a:latin typeface="黑体" panose="02010609060101010101" pitchFamily="2" charset="-122"/>
              <a:ea typeface="黑体" panose="02010609060101010101" pitchFamily="2" charset="-122"/>
            </a:endParaRPr>
          </a:p>
          <a:p>
            <a:pPr marL="1371600" lvl="2" indent="-457200">
              <a:lnSpc>
                <a:spcPct val="80000"/>
              </a:lnSpc>
              <a:spcBef>
                <a:spcPct val="20000"/>
              </a:spcBef>
              <a:buClr>
                <a:srgbClr val="1F05E3"/>
              </a:buClr>
              <a:buFont typeface="Times New Roman" panose="02020603050405020304" pitchFamily="18" charset="0"/>
              <a:buChar char="▪"/>
            </a:pPr>
            <a:r>
              <a:rPr lang="zh-CN" altLang="en-US" sz="2400" b="1" dirty="0">
                <a:latin typeface="黑体" panose="02010609060101010101" pitchFamily="2" charset="-122"/>
                <a:ea typeface="黑体" panose="02010609060101010101" pitchFamily="2" charset="-122"/>
              </a:rPr>
              <a:t>加速了</a:t>
            </a:r>
            <a:r>
              <a:rPr lang="en-US" altLang="zh-CN" sz="2400" b="1" dirty="0">
                <a:latin typeface="黑体" panose="02010609060101010101" pitchFamily="2" charset="-122"/>
                <a:ea typeface="黑体" panose="02010609060101010101" pitchFamily="2" charset="-122"/>
              </a:rPr>
              <a:t>OS</a:t>
            </a:r>
            <a:r>
              <a:rPr lang="zh-CN" altLang="en-US" sz="2400" b="1" dirty="0">
                <a:latin typeface="黑体" panose="02010609060101010101" pitchFamily="2" charset="-122"/>
                <a:ea typeface="黑体" panose="02010609060101010101" pitchFamily="2" charset="-122"/>
              </a:rPr>
              <a:t>的开发过程：并行开发模块</a:t>
            </a:r>
            <a:endParaRPr lang="zh-CN" altLang="en-US" sz="2400" b="1" dirty="0">
              <a:latin typeface="黑体" panose="02010609060101010101" pitchFamily="2" charset="-122"/>
              <a:ea typeface="黑体" panose="02010609060101010101" pitchFamily="2" charset="-122"/>
            </a:endParaRPr>
          </a:p>
          <a:p>
            <a:pPr marL="990600" lvl="1" indent="-533400">
              <a:lnSpc>
                <a:spcPct val="80000"/>
              </a:lnSpc>
              <a:spcBef>
                <a:spcPct val="20000"/>
              </a:spcBef>
              <a:buClr>
                <a:srgbClr val="0066FF"/>
              </a:buClr>
              <a:buFont typeface="Times New Roman" panose="02020603050405020304" pitchFamily="18" charset="0"/>
              <a:buChar char="٭"/>
            </a:pPr>
            <a:r>
              <a:rPr lang="zh-CN" altLang="en-US" sz="2400" b="1" dirty="0">
                <a:latin typeface="黑体" panose="02010609060101010101" pitchFamily="2" charset="-122"/>
                <a:ea typeface="黑体" panose="02010609060101010101" pitchFamily="2" charset="-122"/>
              </a:rPr>
              <a:t>缺点：</a:t>
            </a:r>
            <a:endParaRPr lang="zh-CN" altLang="en-US" sz="2400" b="1" dirty="0">
              <a:latin typeface="黑体" panose="02010609060101010101" pitchFamily="2" charset="-122"/>
              <a:ea typeface="黑体" panose="02010609060101010101" pitchFamily="2" charset="-122"/>
            </a:endParaRPr>
          </a:p>
          <a:p>
            <a:pPr marL="1371600" lvl="2" indent="-457200">
              <a:lnSpc>
                <a:spcPct val="80000"/>
              </a:lnSpc>
              <a:spcBef>
                <a:spcPct val="20000"/>
              </a:spcBef>
              <a:buClr>
                <a:srgbClr val="1F05E3"/>
              </a:buClr>
              <a:buFont typeface="Times New Roman" panose="02020603050405020304" pitchFamily="18" charset="0"/>
              <a:buChar char="▪"/>
            </a:pPr>
            <a:r>
              <a:rPr lang="zh-CN" altLang="en-US" sz="2400" b="1" dirty="0">
                <a:latin typeface="黑体" panose="02010609060101010101" pitchFamily="2" charset="-122"/>
                <a:ea typeface="黑体" panose="02010609060101010101" pitchFamily="2" charset="-122"/>
              </a:rPr>
              <a:t>接口不易确定</a:t>
            </a:r>
            <a:endParaRPr lang="zh-CN" altLang="en-US" sz="2400" b="1" dirty="0">
              <a:latin typeface="黑体" panose="02010609060101010101" pitchFamily="2" charset="-122"/>
              <a:ea typeface="黑体" panose="02010609060101010101" pitchFamily="2" charset="-122"/>
            </a:endParaRPr>
          </a:p>
          <a:p>
            <a:pPr marL="1371600" lvl="2" indent="-457200">
              <a:lnSpc>
                <a:spcPct val="80000"/>
              </a:lnSpc>
              <a:spcBef>
                <a:spcPct val="20000"/>
              </a:spcBef>
              <a:buClr>
                <a:srgbClr val="1F05E3"/>
              </a:buClr>
              <a:buFont typeface="Times New Roman" panose="02020603050405020304" pitchFamily="18" charset="0"/>
              <a:buChar char="▪"/>
            </a:pPr>
            <a:r>
              <a:rPr lang="zh-CN" altLang="en-US" sz="2400" b="1" dirty="0">
                <a:latin typeface="黑体" panose="02010609060101010101" pitchFamily="2" charset="-122"/>
                <a:ea typeface="黑体" panose="02010609060101010101" pitchFamily="2" charset="-122"/>
              </a:rPr>
              <a:t>模块依赖关系可能复杂（对于大型软件而言）</a:t>
            </a:r>
            <a:endParaRPr lang="zh-CN" altLang="en-US" sz="2400" b="1" dirty="0">
              <a:latin typeface="黑体" panose="02010609060101010101" pitchFamily="2" charset="-122"/>
              <a:ea typeface="黑体" panose="02010609060101010101" pitchFamily="2" charset="-122"/>
            </a:endParaRPr>
          </a:p>
        </p:txBody>
      </p:sp>
      <p:sp>
        <p:nvSpPr>
          <p:cNvPr id="6" name="Line 7"/>
          <p:cNvSpPr>
            <a:spLocks noChangeShapeType="1"/>
          </p:cNvSpPr>
          <p:nvPr/>
        </p:nvSpPr>
        <p:spPr bwMode="auto">
          <a:xfrm>
            <a:off x="323850" y="981075"/>
            <a:ext cx="8424863" cy="0"/>
          </a:xfrm>
          <a:prstGeom prst="line">
            <a:avLst/>
          </a:prstGeom>
          <a:noFill/>
          <a:ln w="28575">
            <a:solidFill>
              <a:srgbClr val="800080"/>
            </a:solidFill>
            <a:round/>
          </a:ln>
          <a:effectLst/>
        </p:spPr>
        <p:txBody>
          <a:bodyPr>
            <a:spAutoFit/>
          </a:bodyPr>
          <a:lstStyle/>
          <a:p>
            <a:endParaRPr lang="zh-CN" altLang="en-US"/>
          </a:p>
        </p:txBody>
      </p:sp>
    </p:spTree>
  </p:cSld>
  <p:clrMapOvr>
    <a:masterClrMapping/>
  </p:clrMapOvr>
  <p:transition/>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TIMING" val="|0.6|1.6"/>
</p:tagLst>
</file>

<file path=ppt/tags/tag3.xml><?xml version="1.0" encoding="utf-8"?>
<p:tagLst xmlns:p="http://schemas.openxmlformats.org/presentationml/2006/main">
  <p:tag name="TIMING" val="|1.6|9.2|6.3|29.5"/>
</p:tagLst>
</file>

<file path=ppt/tags/tag4.xml><?xml version="1.0" encoding="utf-8"?>
<p:tagLst xmlns:p="http://schemas.openxmlformats.org/presentationml/2006/main">
  <p:tag name="TIMING" val="|4"/>
</p:tagLst>
</file>

<file path=ppt/tags/tag5.xml><?xml version="1.0" encoding="utf-8"?>
<p:tagLst xmlns:p="http://schemas.openxmlformats.org/presentationml/2006/main">
  <p:tag name="commondata" val="eyJoZGlkIjoiNGU4MTI2ZWM4YzVmNDAzNmI3NGI2MTBkYmRiZjkzN2EifQ=="/>
</p:tagLst>
</file>

<file path=ppt/theme/theme1.xml><?xml version="1.0" encoding="utf-8"?>
<a:theme xmlns:a="http://schemas.openxmlformats.org/drawingml/2006/main" name="模版1">
  <a:themeElements>
    <a:clrScheme name="模版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模版1">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模版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模版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模版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模版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模版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模版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模版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模版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模版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模版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模版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模版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Designs\Nature.pot</Template>
  <TotalTime>0</TotalTime>
  <Words>15317</Words>
  <Application>WPS 演示</Application>
  <PresentationFormat>全屏显示(4:3)</PresentationFormat>
  <Paragraphs>1492</Paragraphs>
  <Slides>105</Slides>
  <Notes>27</Notes>
  <HiddenSlides>0</HiddenSlides>
  <MMClips>0</MMClips>
  <ScaleCrop>false</ScaleCrop>
  <HeadingPairs>
    <vt:vector size="6" baseType="variant">
      <vt:variant>
        <vt:lpstr>已用的字体</vt:lpstr>
      </vt:variant>
      <vt:variant>
        <vt:i4>20</vt:i4>
      </vt:variant>
      <vt:variant>
        <vt:lpstr>主题</vt:lpstr>
      </vt:variant>
      <vt:variant>
        <vt:i4>3</vt:i4>
      </vt:variant>
      <vt:variant>
        <vt:lpstr>幻灯片标题</vt:lpstr>
      </vt:variant>
      <vt:variant>
        <vt:i4>105</vt:i4>
      </vt:variant>
    </vt:vector>
  </HeadingPairs>
  <TitlesOfParts>
    <vt:vector size="128" baseType="lpstr">
      <vt:lpstr>Arial</vt:lpstr>
      <vt:lpstr>宋体</vt:lpstr>
      <vt:lpstr>Wingdings</vt:lpstr>
      <vt:lpstr>华文行楷</vt:lpstr>
      <vt:lpstr>黑体</vt:lpstr>
      <vt:lpstr>Times New Roman</vt:lpstr>
      <vt:lpstr>Huawei Sans</vt:lpstr>
      <vt:lpstr>方正兰亭黑简体</vt:lpstr>
      <vt:lpstr>楷体_GB2312</vt:lpstr>
      <vt:lpstr>新宋体</vt:lpstr>
      <vt:lpstr>华文新魏</vt:lpstr>
      <vt:lpstr>Tahoma</vt:lpstr>
      <vt:lpstr>Calibri</vt:lpstr>
      <vt:lpstr>微软雅黑</vt:lpstr>
      <vt:lpstr>Arial Unicode MS</vt:lpstr>
      <vt:lpstr>Times New Roman</vt:lpstr>
      <vt:lpstr>-apple-system</vt:lpstr>
      <vt:lpstr>Segoe Print</vt:lpstr>
      <vt:lpstr>Huawei Sans</vt:lpstr>
      <vt:lpstr>Lantinghei SC Demibold</vt:lpstr>
      <vt:lpstr>模版1</vt:lpstr>
      <vt:lpstr>1_自定义设计方案</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需解决的问题</vt:lpstr>
      <vt:lpstr>PowerPoint 演示文稿</vt:lpstr>
      <vt:lpstr>PowerPoint 演示文稿</vt:lpstr>
      <vt:lpstr>PowerPoint 演示文稿</vt:lpstr>
      <vt:lpstr>PowerPoint 演示文稿</vt:lpstr>
      <vt:lpstr>PowerPoint 演示文稿</vt:lpstr>
      <vt:lpstr>在实现中的关键问题</vt:lpstr>
      <vt:lpstr>特征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常用的操作系统</vt:lpstr>
      <vt:lpstr>MS Windows</vt:lpstr>
      <vt:lpstr>目标：64位、成系列、广泛兼容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国产操作系统发展历史</vt:lpstr>
      <vt:lpstr>国产操作系统代表产品</vt:lpstr>
      <vt:lpstr>openEuler研发背景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1.3 操作系统的基本特征 </vt:lpstr>
      <vt:lpstr>1.3 操作系统的基本特征 </vt:lpstr>
      <vt:lpstr>1.3 操作系统的基本特征 </vt:lpstr>
      <vt:lpstr>1.3 操作系统的基本特征 </vt:lpstr>
      <vt:lpstr>1.3 操作系统的基本特征 </vt:lpstr>
      <vt:lpstr>1.3 操作系统的基本特征 </vt:lpstr>
      <vt:lpstr>1.3 操作系统的基本特征 </vt:lpstr>
      <vt:lpstr>PowerPoint 演示文稿</vt:lpstr>
      <vt:lpstr>PowerPoint 演示文稿</vt:lpstr>
      <vt:lpstr>PowerPoint 演示文稿</vt:lpstr>
      <vt:lpstr>PowerPoint 演示文稿</vt:lpstr>
      <vt:lpstr>1.4.2  存储管理</vt:lpstr>
      <vt:lpstr>1.4.3  设备管理</vt:lpstr>
      <vt:lpstr>1.4.3  设备管理</vt:lpstr>
      <vt:lpstr>1.4.3  设备管理</vt:lpstr>
      <vt:lpstr>1.4.4 文件管理的功能</vt:lpstr>
      <vt:lpstr>1.4.5 用户接口</vt:lpstr>
      <vt:lpstr>PowerPoint 演示文稿</vt:lpstr>
      <vt:lpstr>1.5.1  传统的操作系统结构</vt:lpstr>
      <vt:lpstr>PowerPoint 演示文稿</vt:lpstr>
      <vt:lpstr>PowerPoint 演示文稿</vt:lpstr>
      <vt:lpstr>PowerPoint 演示文稿</vt:lpstr>
      <vt:lpstr>微内核的优点</vt:lpstr>
      <vt:lpstr>PowerPoint 演示文稿</vt:lpstr>
      <vt:lpstr>作业</vt:lpstr>
    </vt:vector>
  </TitlesOfParts>
  <Company>8010</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引言</dc:title>
  <dc:creator>liud</dc:creator>
  <cp:lastModifiedBy>weiwen</cp:lastModifiedBy>
  <cp:revision>1448</cp:revision>
  <dcterms:created xsi:type="dcterms:W3CDTF">2002-02-23T12:50:00Z</dcterms:created>
  <dcterms:modified xsi:type="dcterms:W3CDTF">2024-02-20T02:26:16Z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201EFC12E9FC4CA09C354230C7BBC8D4_12</vt:lpwstr>
  </property>
  <property fmtid="{D5CDD505-2E9C-101B-9397-08002B2CF9AE}" pid="3" name="KSOProductBuildVer">
    <vt:lpwstr>2052-12.1.0.16250</vt:lpwstr>
  </property>
</Properties>
</file>